
<file path=[Content_Types].xml><?xml version="1.0" encoding="utf-8"?>
<Types xmlns="http://schemas.openxmlformats.org/package/2006/content-types">
  <Default Extension="jpeg" ContentType="image/jpeg"/>
  <Default Extension="mov" ContentType="video/quicktime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3494"/>
  </p:normalViewPr>
  <p:slideViewPr>
    <p:cSldViewPr snapToGrid="0" snapToObjects="1">
      <p:cViewPr varScale="1">
        <p:scale>
          <a:sx n="89" d="100"/>
          <a:sy n="89" d="100"/>
        </p:scale>
        <p:origin x="23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7FAF8-4A38-0E4D-A428-FC82CCCCE233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580433-B24C-D44A-BAA0-14F4303C8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52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Prediction essential for information processing and learning in a variety of domains</a:t>
            </a:r>
          </a:p>
          <a:p>
            <a:pPr marL="171450" indent="-171450">
              <a:buFontTx/>
              <a:buChar char="-"/>
            </a:pPr>
            <a:r>
              <a:rPr lang="en-US" dirty="0"/>
              <a:t>Sometimes explicitly learned, oftentimes not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580433-B24C-D44A-BAA0-14F4303C82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085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Prediction essential for information processing and learning in a variety of domains</a:t>
            </a:r>
          </a:p>
          <a:p>
            <a:pPr marL="171450" indent="-171450">
              <a:buFontTx/>
              <a:buChar char="-"/>
            </a:pPr>
            <a:r>
              <a:rPr lang="en-US" dirty="0"/>
              <a:t>Sometimes explicitly learned, oftentimes not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580433-B24C-D44A-BAA0-14F4303C82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77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04D4C-6701-7749-B4D8-29BDBE452B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2AD108-BB47-A541-822A-A3CC26239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BA1A2-F4AB-8A41-8E7C-650927B92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583FB-4EBA-AD4D-96C4-D9C4A5C7BB30}" type="datetime1">
              <a:rPr lang="en-US" smtClean="0"/>
              <a:t>12/16/21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E274D-19BA-114B-BC08-4A0810A1B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7D1B2-B5FE-C340-895A-3631377F5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2D036-2D90-4845-9DDB-063D61752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92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0893E-7B22-2445-B0C2-788EEBF99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7C2AF9-2903-AB47-AFCA-B8577DA02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9793A-06D0-F04B-8321-6A4F54A92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C8832-D5A7-7C4D-AAC9-7ED421AA816C}" type="datetime1">
              <a:rPr lang="en-US" smtClean="0"/>
              <a:t>12/16/21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660BC-7F36-1249-8101-01E919AD9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F3261-977F-734C-AACC-962EABE4F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2D036-2D90-4845-9DDB-063D61752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90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5B5A1B-4CB0-D946-87BA-57C24A21F5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F5FBA2-270E-C443-B57B-355DF6684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E1CB3-AE7C-1447-9E93-62B8FE8C2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CCAEB-05B5-8047-9591-2FE8BF7B0D50}" type="datetime1">
              <a:rPr lang="en-US" smtClean="0"/>
              <a:t>12/16/21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F9754-2C2E-0849-B728-1273AAC72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DE6A5-E240-6C42-9543-E24021C58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2D036-2D90-4845-9DDB-063D61752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971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A7FA2-EEB8-D54E-AA95-CB17A58A5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2C4E1-A4B8-6742-9846-8752FC3B8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92E6F-5775-7949-9E6E-0ECBB6247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B645-FF17-CD4B-A048-5DEB10DB954E}" type="datetime1">
              <a:rPr lang="en-US" smtClean="0"/>
              <a:t>12/16/21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0FD22-C3F6-AB4D-812C-EA1E839AA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76C37-3652-C248-BE1E-F22630CD1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2D036-2D90-4845-9DDB-063D61752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05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3DAD0-D673-9644-BF79-B4517D87E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A996D-CCA2-E34E-875A-D62089073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D12CD-FD8A-E345-9928-644D530B3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DBA10-0050-E140-B1BB-AD68586CC45E}" type="datetime1">
              <a:rPr lang="en-US" smtClean="0"/>
              <a:t>12/16/21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22046-5600-7045-82D1-115CD0DBD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D66FE-7BB5-FA4A-AD7B-F4D8A52A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2D036-2D90-4845-9DDB-063D61752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31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2E9BE-A297-2F49-980F-6D00B5690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3A823-101D-A249-8239-6FE3B5D6EC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0CB78B-3BB3-8B4E-97CE-C293F032C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26426-2EC5-C547-94A9-88A49E060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66148-AE7E-874D-8371-ABF33A63915F}" type="datetime1">
              <a:rPr lang="en-US" smtClean="0"/>
              <a:t>12/16/21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1DFE3-C05E-F347-8A09-47ED74EE5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CE6894-7E50-524E-8A29-0E34F9B52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2D036-2D90-4845-9DDB-063D61752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83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56677-A810-3D4F-8A6F-882508FA7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8F598-24BE-354F-A446-0676DBC77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A0A07F-6234-B245-941D-42E951237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AD385F-69A4-954D-A8B6-C6650C174B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4D03A-A7D3-6A4B-BD97-00FEE271F1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1C66A0-5ED5-834C-BE87-658C9950F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8DBAF-D997-A04D-93A9-6FD6EBF7B9B2}" type="datetime1">
              <a:rPr lang="en-US" smtClean="0"/>
              <a:t>12/16/21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3AEEAC-E37B-FB49-A5FD-FEC7D221C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74F746-4099-8D47-8D98-D223A15BB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2D036-2D90-4845-9DDB-063D61752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41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DF503-5488-0348-98EB-987571E99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ABBCB4-ABD8-2C40-82BC-DD96B2244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D2A05-69A7-F840-A60F-8EBFAFA7C0AF}" type="datetime1">
              <a:rPr lang="en-US" smtClean="0"/>
              <a:t>12/16/21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9ED328-2448-214F-9FE2-2A84C018C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BC75AC-DB40-384E-AD07-F6DC291DF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2D036-2D90-4845-9DDB-063D61752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22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C57013-6039-424B-A1E6-9DC1E9323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1779-B985-B347-8FF9-470776511E9F}" type="datetime1">
              <a:rPr lang="en-US" smtClean="0"/>
              <a:t>12/16/21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5D4EC6-349B-8D4C-935A-824B6E97F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392F90-8C53-2141-AC52-D8102ABC1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2D036-2D90-4845-9DDB-063D61752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749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A5FB2-91FB-604A-A8B2-8E3A24317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006FE-F9EA-9545-9CC4-53CDFAC47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034C12-5A36-3B41-BA02-7D6818362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338E6-81C8-A34F-A276-0C96D1D46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AC53-C3D2-EE48-9A00-26F1B437B6B9}" type="datetime1">
              <a:rPr lang="en-US" smtClean="0"/>
              <a:t>12/16/21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B124BE-C395-DE4A-A22A-E1A83101E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90AEF-607E-EE42-9E67-A1259F04C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2D036-2D90-4845-9DDB-063D61752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70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53DD3-7144-2142-A216-CE8309B23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328CF6-1AE6-E848-B42C-35B4E22067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6D049-D5D4-CB4F-9D22-920D9CB5AF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F8121F-6FF6-5A4C-9DCB-806AD296F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04A6-24E5-2E4B-A736-00A9CE5B549A}" type="datetime1">
              <a:rPr lang="en-US" smtClean="0"/>
              <a:t>12/16/21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C39A52-8FD3-A842-A56F-3925BE645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0E9E5-365C-4A48-A912-69C0F57A7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2D036-2D90-4845-9DDB-063D61752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23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8B665A-7B9E-3149-8764-701CB16BC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1B9DA-66B4-BE4A-9EA9-AB13EA206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66C36-F086-5A49-96D0-40400445B7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63D1A-EFF7-194E-AC75-A273636CB683}" type="datetime1">
              <a:rPr lang="en-US" smtClean="0"/>
              <a:t>12/16/21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140E9-EAF8-7244-817E-B9518B9BA5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03F41-25DC-EC4B-B030-2A22251DF5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2D036-2D90-4845-9DDB-063D61752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30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159BA-90A7-9F4C-B57E-A3CC285820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association between L1 transfer, L2 proficiency, L2 use and visuospatial prediction and morphophonological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907A1B-9DDC-D140-AF07-27C414A7F9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Laura Fernández Arroyo</a:t>
            </a:r>
          </a:p>
          <a:p>
            <a:r>
              <a:rPr lang="en-US" dirty="0"/>
              <a:t>Rutgers University</a:t>
            </a:r>
          </a:p>
          <a:p>
            <a:r>
              <a:rPr lang="en-US" dirty="0"/>
              <a:t>January 21, 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BF353B-5149-F344-B38F-FC4579F34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2D036-2D90-4845-9DDB-063D617525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82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2EFFA-6AF5-7A4A-815B-DFFEE04BE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of exp. 1 + 2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D60D9-2DD7-5042-A190-7B143132C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50353C-EAD0-F24F-97C9-0AE2B7F49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2D036-2D90-4845-9DDB-063D6175255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82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ABBA5-5D5C-554B-8D6A-809CC44C8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in 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00310-C7DA-644F-9697-5E5620E8B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Experience is important</a:t>
            </a:r>
          </a:p>
          <a:p>
            <a:endParaRPr lang="en-US" dirty="0"/>
          </a:p>
          <a:p>
            <a:r>
              <a:rPr lang="en-US" dirty="0"/>
              <a:t>Relation between prediction experience in different domains?</a:t>
            </a:r>
          </a:p>
          <a:p>
            <a:r>
              <a:rPr lang="en-US" b="1" dirty="0"/>
              <a:t>Is linguistic prediction of word morphology based on lexical stress associated with visuospatial prediction in Spanish monolinguals?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F16DB3-FA4B-FE49-8448-9EDA4651B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2D036-2D90-4845-9DDB-063D6175255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96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18089-4161-DA45-9BD8-9B189D675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ar_sound.mov" descr="car_sound.mov">
            <a:hlinkClick r:id="" action="ppaction://media"/>
            <a:extLst>
              <a:ext uri="{FF2B5EF4-FFF2-40B4-BE49-F238E27FC236}">
                <a16:creationId xmlns:a16="http://schemas.microsoft.com/office/drawing/2014/main" id="{B02B2027-41E0-AB4B-9F67-5E0294B1CB8A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614613" y="1825625"/>
            <a:ext cx="6962775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AF1423-19E1-D345-AF6A-E8178564A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2D036-2D90-4845-9DDB-063D6175255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61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838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18089-4161-DA45-9BD8-9B189D675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+ Discussion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AF1423-19E1-D345-AF6A-E8178564A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2D036-2D90-4845-9DDB-063D61752557}" type="slidenum">
              <a:rPr lang="en-US" smtClean="0"/>
              <a:t>13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D06A5F-98A0-974E-816A-06BEFD5C3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02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59F13-0FE1-B848-AF1E-76CD1950E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discussion +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62055-F732-8F4C-AE4B-0819FF97C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3B32B3-3D53-0C48-AD31-B930A2D8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2D036-2D90-4845-9DDB-063D6175255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19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916856F-33E1-7542-95DB-10D0784FC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18B4D38-997C-3B43-BBA4-05BC109EB8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384932-6C58-EF4D-8AB8-22192A27D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2D036-2D90-4845-9DDB-063D6175255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246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74B43-53EE-354E-993C-D3055A06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A69BC-586C-584D-A62B-82A2B1E2D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Language prediction</a:t>
            </a:r>
          </a:p>
          <a:p>
            <a:r>
              <a:rPr lang="en-US" dirty="0"/>
              <a:t>Exp. 1 – L2 experience</a:t>
            </a:r>
          </a:p>
          <a:p>
            <a:r>
              <a:rPr lang="en-US" dirty="0"/>
              <a:t>Exp. 2 – L2 experience and L1 experience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Cognition</a:t>
            </a:r>
          </a:p>
          <a:p>
            <a:r>
              <a:rPr lang="en-US" dirty="0"/>
              <a:t>Exp. 3 – Non-language prediction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BEDDB7-E349-884E-BBCF-E0F3F781D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2D036-2D90-4845-9DDB-063D617525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06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4AD9F-EB64-3841-BEBB-50F44C7BD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01138-A3BB-0B45-8D05-2FB3CC756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05030-1954-E64F-BE3E-1B7B95C89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2D036-2D90-4845-9DDB-063D617525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06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4AD9F-EB64-3841-BEBB-50F44C7BD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Morphophonological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01138-A3BB-0B45-8D05-2FB3CC756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Lexical stress – tense suffixes</a:t>
            </a:r>
          </a:p>
          <a:p>
            <a:endParaRPr lang="en-US" dirty="0"/>
          </a:p>
          <a:p>
            <a:r>
              <a:rPr lang="en-US" dirty="0"/>
              <a:t>Spanish</a:t>
            </a:r>
          </a:p>
          <a:p>
            <a:r>
              <a:rPr lang="en-US" dirty="0"/>
              <a:t>English</a:t>
            </a:r>
          </a:p>
          <a:p>
            <a:r>
              <a:rPr lang="en-US" dirty="0"/>
              <a:t>Mandarin Chinese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05030-1954-E64F-BE3E-1B7B95C89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2D036-2D90-4845-9DDB-063D617525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78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17A59-2F6A-7F48-A4D4-3E9B86ECB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L2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62E99-763D-FC40-BF94-924700C8A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L2 proficiency vs. L2 use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Do L2 proficiency and L2 use affect Spanish monolinguals and L1 English learners of L2 Spanish’s ability to generate predictions based on lexical stress-tense suffix associations? If so, how are their effects similar or different?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F81B75-019B-FF4D-B15E-2BEB8A5D8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2D036-2D90-4845-9DDB-063D617525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7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A906D-D00E-E147-9CEE-E8CDCE002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CEDD1-A6F9-A440-8C92-933CD0717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VWP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7862D-B7E1-B343-9B31-4035A7595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2D036-2D90-4845-9DDB-063D617525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76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0E497-CB26-CD4D-B203-E2E233C37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E7D9D-A08E-AF49-B163-A85CF13B5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529546-B242-164A-8385-CB9DD9CB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2D036-2D90-4845-9DDB-063D617525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165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D0AF8-4E94-3645-B19F-E200B71F3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L1 transfer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BB96F-81D5-7149-AF25-469C7896B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Do Spanish monolinguals, and intermediate and advanced Mandarin and English learners of Spanish with different levels of L2 use employ lexical stress to anticipate verbal suffixes in Spanish?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9068A-76A2-F040-AF2B-BB151CFF6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2D036-2D90-4845-9DDB-063D617525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284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F761B-CFBB-6B4D-8102-59E060BE0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5F406-F944-AC40-9F79-48F726E27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D81B0D-2CB7-0549-99BA-CC3CCF9A2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2D036-2D90-4845-9DDB-063D617525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75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250</Words>
  <Application>Microsoft Macintosh PowerPoint</Application>
  <PresentationFormat>Widescreen</PresentationFormat>
  <Paragraphs>70</Paragraphs>
  <Slides>15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The association between L1 transfer, L2 proficiency, L2 use and visuospatial prediction and morphophonological prediction</vt:lpstr>
      <vt:lpstr>Table of Contents</vt:lpstr>
      <vt:lpstr>Prediction</vt:lpstr>
      <vt:lpstr>Morphophonological prediction</vt:lpstr>
      <vt:lpstr>L2 experience</vt:lpstr>
      <vt:lpstr>PowerPoint Presentation</vt:lpstr>
      <vt:lpstr>Results</vt:lpstr>
      <vt:lpstr>L1 transfer</vt:lpstr>
      <vt:lpstr>Results</vt:lpstr>
      <vt:lpstr>Discussion of exp. 1 + 2</vt:lpstr>
      <vt:lpstr>Prediction in cognition</vt:lpstr>
      <vt:lpstr>PowerPoint Presentation</vt:lpstr>
      <vt:lpstr>Results + Discussion</vt:lpstr>
      <vt:lpstr>General discussion + conclusions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association between L1 transfer, L2 proficiency, L2 use and visuospatial prediction and morphophonological prediction</dc:title>
  <dc:creator>Laura Fernandez Arroyo</dc:creator>
  <cp:lastModifiedBy>Laura Fernandez Arroyo</cp:lastModifiedBy>
  <cp:revision>1</cp:revision>
  <dcterms:created xsi:type="dcterms:W3CDTF">2021-12-16T18:51:02Z</dcterms:created>
  <dcterms:modified xsi:type="dcterms:W3CDTF">2021-12-16T19:05:27Z</dcterms:modified>
</cp:coreProperties>
</file>