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8" r:id="rId2"/>
    <p:sldId id="259" r:id="rId3"/>
    <p:sldId id="260" r:id="rId4"/>
    <p:sldId id="264" r:id="rId5"/>
    <p:sldId id="265" r:id="rId6"/>
    <p:sldId id="266" r:id="rId7"/>
    <p:sldId id="261" r:id="rId8"/>
    <p:sldId id="273" r:id="rId9"/>
    <p:sldId id="262" r:id="rId10"/>
    <p:sldId id="263" r:id="rId11"/>
    <p:sldId id="267" r:id="rId12"/>
    <p:sldId id="275" r:id="rId13"/>
    <p:sldId id="268" r:id="rId14"/>
    <p:sldId id="270" r:id="rId15"/>
    <p:sldId id="276" r:id="rId16"/>
    <p:sldId id="277" r:id="rId17"/>
    <p:sldId id="278" r:id="rId18"/>
    <p:sldId id="271" r:id="rId19"/>
    <p:sldId id="272" r:id="rId20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E002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4" autoAdjust="0"/>
    <p:restoredTop sz="82051" autoAdjust="0"/>
  </p:normalViewPr>
  <p:slideViewPr>
    <p:cSldViewPr snapToGrid="0">
      <p:cViewPr varScale="1">
        <p:scale>
          <a:sx n="116" d="100"/>
          <a:sy n="116" d="100"/>
        </p:scale>
        <p:origin x="176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4FC3E6-9DDA-D146-980B-DAC252FAD8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95D2F2-7DB8-814D-A461-09E18706C2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CAF68-BA44-A64D-98FC-2994B8AF7CCA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ED34B-D6F8-104B-AFA4-0C9638F42D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18A15-D6D5-654E-ADF1-EE84503199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F081D-2989-4148-A59C-D7F3336C5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11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02A63-8238-CF49-95F6-4E73F04318D6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B5D43-6794-0847-9F6F-8A7B2FD27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8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Prediction essential for information processing and learning in a variety of domains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Sometimes explicitly learned, oftentimes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80433-B24C-D44A-BAA0-14F4303C82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85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Prediction essential for information processing and learning in a variety of domains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Sometimes explicitly learned, oftentimes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80433-B24C-D44A-BAA0-14F4303C82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77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domain-general models for prediction, in which transfer across domains is possible if the domains share common features (Thorndike &amp; Woodworth, 1901) and cognitive elements (Anderson, 1990). However, the finding does not completely support domain-general accounts arguing that the information shared needs to be both perceptual and conceptual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Anderson, 1989).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B5D43-6794-0847-9F6F-8A7B2FD273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67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domain-general models for prediction, in which transfer across domains is possible if the domains share common features (Thorndike &amp; Woodworth, 1901) and cognitive elements (Anderson, 1990). However, the finding does not completely support domain-general accounts arguing that the information shared needs to be both perceptual and conceptual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Anderson, 1989).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B5D43-6794-0847-9F6F-8A7B2FD273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90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B5D43-6794-0847-9F6F-8A7B2FD273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1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1517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98339"/>
            <a:ext cx="7772400" cy="1102519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591DE3-9272-5E45-BFE7-53B77075E4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099" y="357684"/>
            <a:ext cx="3311524" cy="71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57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1920" userDrawn="1">
          <p15:clr>
            <a:srgbClr val="FBAE40"/>
          </p15:clr>
        </p15:guide>
        <p15:guide id="3" pos="26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23BF7-9F5A-9E42-B502-689AC6A1E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26878"/>
            <a:ext cx="2057400" cy="38165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26878"/>
            <a:ext cx="6019800" cy="38165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A2D79-D5B9-9E44-BC26-5C4012EF6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2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88343-B159-074D-B355-B61FD1A20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2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24AE8-78F8-144E-A4FE-553D35E59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8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6940"/>
            <a:ext cx="4038600" cy="31347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6941"/>
            <a:ext cx="4038600" cy="31430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DA8B8-D04C-214E-83CE-5B60915F9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6920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6741"/>
            <a:ext cx="4040188" cy="275517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76920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56741"/>
            <a:ext cx="4041775" cy="277188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261A5-F588-D34E-A84B-E514DA90C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07850"/>
            <a:ext cx="8229600" cy="6060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4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C725B-9C86-6E43-AAF9-1A329DDB2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2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A03EE-8AFD-D547-9E71-0BD0BE6F9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4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81022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81023"/>
            <a:ext cx="5111750" cy="39141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52561"/>
            <a:ext cx="3008313" cy="3042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F1C61-654F-EF4C-B7CF-635108DFC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7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51943"/>
            <a:ext cx="5486400" cy="27937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5825F-7512-8045-B403-CF218AA20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8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7850"/>
            <a:ext cx="8229600" cy="60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93650"/>
            <a:ext cx="8229600" cy="3184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D821C0-D9F7-F042-AD3D-90ACFCB6CB3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057" y="110767"/>
            <a:ext cx="1398182" cy="37838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C8BE2A-4D24-4342-AB15-AED3395F90A7}"/>
              </a:ext>
            </a:extLst>
          </p:cNvPr>
          <p:cNvCxnSpPr/>
          <p:nvPr userDrawn="1"/>
        </p:nvCxnSpPr>
        <p:spPr>
          <a:xfrm>
            <a:off x="0" y="533399"/>
            <a:ext cx="9144000" cy="635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2"/>
          </a:solidFill>
          <a:latin typeface="+mn-lt"/>
          <a:ea typeface="ヒラギノ角ゴ Pro W3" charset="0"/>
          <a:cs typeface="Geneva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  <a:ea typeface="Geneva" charset="0"/>
          <a:cs typeface="Geneva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Geneva" charset="0"/>
          <a:cs typeface="Geneva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Geneva" charset="0"/>
          <a:cs typeface="Geneva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  <a:ea typeface="Geneva" charset="0"/>
          <a:cs typeface="Geneva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59BA-90A7-9F4C-B57E-A3CC28582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975" y="1008669"/>
            <a:ext cx="8757501" cy="2432116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eravek" panose="020B0503040000020004" pitchFamily="34" charset="0"/>
              </a:rPr>
              <a:t>The association between L1 transfer, L2 proficiency, L2 use and visuospatial prediction and morphophonological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07A1B-9DDC-D140-AF07-27C414A7F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24221"/>
            <a:ext cx="6400800" cy="1314450"/>
          </a:xfrm>
        </p:spPr>
        <p:txBody>
          <a:bodyPr/>
          <a:lstStyle/>
          <a:p>
            <a:r>
              <a:rPr lang="en-US" sz="2000" dirty="0">
                <a:latin typeface="Seravek" panose="020B0503040000020004" pitchFamily="34" charset="0"/>
              </a:rPr>
              <a:t>Laura Fernández Arroyo</a:t>
            </a:r>
          </a:p>
          <a:p>
            <a:r>
              <a:rPr lang="en-US" sz="2000" dirty="0">
                <a:latin typeface="Seravek" panose="020B0503040000020004" pitchFamily="34" charset="0"/>
              </a:rPr>
              <a:t>Rutgers University</a:t>
            </a:r>
          </a:p>
          <a:p>
            <a:r>
              <a:rPr lang="en-US" sz="2000" dirty="0">
                <a:latin typeface="Seravek" panose="020B0503040000020004" pitchFamily="34" charset="0"/>
              </a:rPr>
              <a:t>January 21,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F353B-5149-F344-B38F-FC4579F3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22D036-2D90-4845-9DDB-063D6175255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82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761B-CFBB-6B4D-8102-59E060BE0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ravek" panose="020B0503040000020004" pitchFamily="34" charset="0"/>
              </a:rPr>
              <a:t>Results</a:t>
            </a:r>
          </a:p>
        </p:txBody>
      </p:sp>
      <p:pic>
        <p:nvPicPr>
          <p:cNvPr id="6" name="Content Placeholder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90FD9D4-A3B0-8441-960F-D5F69AC43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3"/>
          <a:stretch/>
        </p:blipFill>
        <p:spPr>
          <a:xfrm>
            <a:off x="2979737" y="645459"/>
            <a:ext cx="4084255" cy="339715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81B0D-2CB7-0549-99BA-CC3CCF9A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22D036-2D90-4845-9DDB-063D6175255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Content Placeholder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9D6E4B5-BE03-5847-BEE7-9B67120E56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3"/>
          <a:stretch/>
        </p:blipFill>
        <p:spPr bwMode="auto">
          <a:xfrm>
            <a:off x="2685559" y="-13447"/>
            <a:ext cx="6350865" cy="528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17C00D-7382-744E-97EF-88EB51E65314}"/>
              </a:ext>
            </a:extLst>
          </p:cNvPr>
          <p:cNvSpPr txBox="1"/>
          <p:nvPr/>
        </p:nvSpPr>
        <p:spPr>
          <a:xfrm>
            <a:off x="8791461" y="486945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98687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EFFA-6AF5-7A4A-815B-DFFEE04B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6486"/>
            <a:ext cx="8229600" cy="606029"/>
          </a:xfrm>
        </p:spPr>
        <p:txBody>
          <a:bodyPr/>
          <a:lstStyle/>
          <a:p>
            <a:r>
              <a:rPr lang="en-US" sz="2800" dirty="0">
                <a:latin typeface="Seravek" panose="020B0503040000020004" pitchFamily="34" charset="0"/>
              </a:rPr>
              <a:t>Discussion of language experience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D60D9-2DD7-5042-A190-7B143132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10"/>
            <a:ext cx="8229600" cy="3184851"/>
          </a:xfrm>
        </p:spPr>
        <p:txBody>
          <a:bodyPr/>
          <a:lstStyle/>
          <a:p>
            <a:r>
              <a:rPr lang="en-US" sz="2000" dirty="0">
                <a:latin typeface="Seravek" panose="020B0503040000020004" pitchFamily="34" charset="0"/>
              </a:rPr>
              <a:t>L2 proficiency and L2 use have distinct effects</a:t>
            </a:r>
          </a:p>
          <a:p>
            <a:pPr lvl="1"/>
            <a:r>
              <a:rPr lang="en-US" dirty="0">
                <a:latin typeface="Seravek" panose="020B0503040000020004" pitchFamily="34" charset="0"/>
              </a:rPr>
              <a:t>Usage-based models (Bates &amp; </a:t>
            </a:r>
            <a:r>
              <a:rPr lang="en-US" dirty="0" err="1">
                <a:latin typeface="Seravek" panose="020B0503040000020004" pitchFamily="34" charset="0"/>
              </a:rPr>
              <a:t>MacWhinney</a:t>
            </a:r>
            <a:r>
              <a:rPr lang="en-US" dirty="0">
                <a:latin typeface="Seravek" panose="020B0503040000020004" pitchFamily="34" charset="0"/>
              </a:rPr>
              <a:t>, 1982; Ellis, 2006)</a:t>
            </a:r>
          </a:p>
          <a:p>
            <a:pPr lvl="1"/>
            <a:r>
              <a:rPr lang="en-US" dirty="0">
                <a:latin typeface="Seravek" panose="020B0503040000020004" pitchFamily="34" charset="0"/>
              </a:rPr>
              <a:t>Consequences in the brain models (Del </a:t>
            </a:r>
            <a:r>
              <a:rPr lang="en-US" dirty="0" err="1">
                <a:latin typeface="Seravek" panose="020B0503040000020004" pitchFamily="34" charset="0"/>
              </a:rPr>
              <a:t>Maschio</a:t>
            </a:r>
            <a:r>
              <a:rPr lang="en-US" dirty="0">
                <a:latin typeface="Seravek" panose="020B0503040000020004" pitchFamily="34" charset="0"/>
              </a:rPr>
              <a:t> et al., 2020)</a:t>
            </a:r>
          </a:p>
          <a:p>
            <a:pPr lvl="1"/>
            <a:endParaRPr lang="en-US" dirty="0">
              <a:latin typeface="Seravek" panose="020B0503040000020004" pitchFamily="34" charset="0"/>
            </a:endParaRPr>
          </a:p>
          <a:p>
            <a:r>
              <a:rPr lang="en-US" sz="2000" dirty="0">
                <a:latin typeface="Seravek" panose="020B0503040000020004" pitchFamily="34" charset="0"/>
              </a:rPr>
              <a:t>L1 interacts with L2 experience </a:t>
            </a:r>
          </a:p>
          <a:p>
            <a:pPr lvl="1"/>
            <a:r>
              <a:rPr lang="en-US" dirty="0">
                <a:latin typeface="Seravek" panose="020B0503040000020004" pitchFamily="34" charset="0"/>
              </a:rPr>
              <a:t>Cross-linguistic transfer models (Bates &amp; </a:t>
            </a:r>
            <a:r>
              <a:rPr lang="en-US" dirty="0" err="1">
                <a:latin typeface="Seravek" panose="020B0503040000020004" pitchFamily="34" charset="0"/>
              </a:rPr>
              <a:t>MacWhinney</a:t>
            </a:r>
            <a:r>
              <a:rPr lang="en-US" dirty="0">
                <a:latin typeface="Seravek" panose="020B0503040000020004" pitchFamily="34" charset="0"/>
              </a:rPr>
              <a:t>, 1982; Schwartz &amp; Sprouse, 1994)</a:t>
            </a:r>
          </a:p>
          <a:p>
            <a:pPr lvl="1"/>
            <a:endParaRPr lang="en-US" dirty="0">
              <a:latin typeface="Seravek" panose="020B0503040000020004" pitchFamily="34" charset="0"/>
            </a:endParaRPr>
          </a:p>
          <a:p>
            <a:r>
              <a:rPr lang="en-US" sz="2000" dirty="0">
                <a:latin typeface="Seravek" panose="020B0503040000020004" pitchFamily="34" charset="0"/>
              </a:rPr>
              <a:t>Lexical models of spoken word recognition (</a:t>
            </a:r>
            <a:r>
              <a:rPr lang="en-US" sz="2000" dirty="0" err="1">
                <a:latin typeface="Seravek" panose="020B0503040000020004" pitchFamily="34" charset="0"/>
              </a:rPr>
              <a:t>Hopp</a:t>
            </a:r>
            <a:r>
              <a:rPr lang="en-US" sz="2000" dirty="0">
                <a:latin typeface="Seravek" panose="020B0503040000020004" pitchFamily="34" charset="0"/>
              </a:rPr>
              <a:t>, 2015; Patterson et al., 2017; </a:t>
            </a:r>
            <a:r>
              <a:rPr lang="en-US" sz="2000" dirty="0" err="1">
                <a:latin typeface="Seravek" panose="020B0503040000020004" pitchFamily="34" charset="0"/>
              </a:rPr>
              <a:t>Kaan</a:t>
            </a:r>
            <a:r>
              <a:rPr lang="en-US" sz="2000" dirty="0">
                <a:latin typeface="Seravek" panose="020B0503040000020004" pitchFamily="34" charset="0"/>
              </a:rPr>
              <a:t>, 2014)</a:t>
            </a:r>
          </a:p>
          <a:p>
            <a:r>
              <a:rPr lang="en-US" sz="2000" dirty="0">
                <a:latin typeface="Seravek" panose="020B0503040000020004" pitchFamily="34" charset="0"/>
              </a:rPr>
              <a:t>Utility of prediction (</a:t>
            </a:r>
            <a:r>
              <a:rPr lang="en-US" sz="2000" dirty="0" err="1">
                <a:latin typeface="Seravek" panose="020B0503040000020004" pitchFamily="34" charset="0"/>
              </a:rPr>
              <a:t>Kaan</a:t>
            </a:r>
            <a:r>
              <a:rPr lang="en-US" sz="2000" dirty="0">
                <a:latin typeface="Seravek" panose="020B0503040000020004" pitchFamily="34" charset="0"/>
              </a:rPr>
              <a:t> &amp; </a:t>
            </a:r>
            <a:r>
              <a:rPr lang="en-US" sz="2000" dirty="0" err="1">
                <a:latin typeface="Seravek" panose="020B0503040000020004" pitchFamily="34" charset="0"/>
              </a:rPr>
              <a:t>Grüter</a:t>
            </a:r>
            <a:r>
              <a:rPr lang="en-US" sz="2000" dirty="0">
                <a:latin typeface="Seravek" panose="020B0503040000020004" pitchFamily="34" charset="0"/>
              </a:rPr>
              <a:t>, 2021; Kuperberg &amp; Jaeger, 2016 )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0353C-EAD0-F24F-97C9-0AE2B7F4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22D036-2D90-4845-9DDB-063D6175255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73BB8E-6E2D-FE4F-8A7B-190B806BE3CC}"/>
              </a:ext>
            </a:extLst>
          </p:cNvPr>
          <p:cNvSpPr txBox="1"/>
          <p:nvPr/>
        </p:nvSpPr>
        <p:spPr>
          <a:xfrm>
            <a:off x="8802478" y="4869456"/>
            <a:ext cx="343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3718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ABBA5-5D5C-554B-8D6A-809CC44C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6205"/>
            <a:ext cx="8229600" cy="606029"/>
          </a:xfrm>
        </p:spPr>
        <p:txBody>
          <a:bodyPr/>
          <a:lstStyle/>
          <a:p>
            <a:r>
              <a:rPr lang="en-US" dirty="0">
                <a:latin typeface="Seravek" panose="020B0503040000020004" pitchFamily="34" charset="0"/>
              </a:rPr>
              <a:t>Prediction in 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00310-C7DA-644F-9697-5E5620E8B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7316"/>
            <a:ext cx="8229600" cy="3184851"/>
          </a:xfrm>
        </p:spPr>
        <p:txBody>
          <a:bodyPr/>
          <a:lstStyle/>
          <a:p>
            <a:r>
              <a:rPr lang="en-US" dirty="0">
                <a:latin typeface="Seravek" panose="020B0503040000020004" pitchFamily="34" charset="0"/>
              </a:rPr>
              <a:t>Domain-specific models of learning (</a:t>
            </a:r>
            <a:r>
              <a:rPr lang="en-US" dirty="0"/>
              <a:t>Ericsson &amp; </a:t>
            </a:r>
            <a:r>
              <a:rPr lang="en-US" dirty="0" err="1"/>
              <a:t>Charness</a:t>
            </a:r>
            <a:r>
              <a:rPr lang="en-US" dirty="0"/>
              <a:t>, 1994; </a:t>
            </a:r>
            <a:r>
              <a:rPr lang="en-US" dirty="0" err="1"/>
              <a:t>Gobet</a:t>
            </a:r>
            <a:r>
              <a:rPr lang="en-US" dirty="0"/>
              <a:t>, 2015) </a:t>
            </a:r>
            <a:endParaRPr lang="en-US" dirty="0">
              <a:latin typeface="Seravek" panose="020B0503040000020004" pitchFamily="34" charset="0"/>
            </a:endParaRPr>
          </a:p>
          <a:p>
            <a:r>
              <a:rPr lang="en-US" dirty="0">
                <a:latin typeface="Seravek" panose="020B0503040000020004" pitchFamily="34" charset="0"/>
              </a:rPr>
              <a:t>Domain-general models of learning </a:t>
            </a:r>
            <a:r>
              <a:rPr lang="en-US" dirty="0"/>
              <a:t>(Anderson, 1990; Thorndike &amp; Woodworth, 1901)</a:t>
            </a:r>
          </a:p>
          <a:p>
            <a:endParaRPr lang="en-US" dirty="0"/>
          </a:p>
          <a:p>
            <a:r>
              <a:rPr lang="en-US" dirty="0">
                <a:latin typeface="Seravek" panose="020B0503040000020004" pitchFamily="34" charset="0"/>
              </a:rPr>
              <a:t>Predictions generated in other domains too:</a:t>
            </a:r>
          </a:p>
          <a:p>
            <a:pPr lvl="1"/>
            <a:r>
              <a:rPr lang="en-US" dirty="0">
                <a:latin typeface="Seravek" panose="020B0503040000020004" pitchFamily="34" charset="0"/>
              </a:rPr>
              <a:t>Sports (e.g., Bishop et al., 2013; </a:t>
            </a:r>
            <a:r>
              <a:rPr lang="en-US" dirty="0" err="1"/>
              <a:t>Wimshurst</a:t>
            </a:r>
            <a:r>
              <a:rPr lang="en-US" dirty="0"/>
              <a:t> et al., 2016</a:t>
            </a:r>
            <a:r>
              <a:rPr lang="en-US" dirty="0">
                <a:latin typeface="Seravek" panose="020B0503040000020004" pitchFamily="34" charset="0"/>
              </a:rPr>
              <a:t>)</a:t>
            </a:r>
          </a:p>
          <a:p>
            <a:pPr lvl="1"/>
            <a:r>
              <a:rPr lang="en-US" dirty="0">
                <a:latin typeface="Seravek" panose="020B0503040000020004" pitchFamily="34" charset="0"/>
              </a:rPr>
              <a:t>Driving (e.g., Morando et al., 2016; Yamani et al., 2018)</a:t>
            </a:r>
          </a:p>
          <a:p>
            <a:pPr lvl="1"/>
            <a:r>
              <a:rPr lang="en-US" dirty="0">
                <a:latin typeface="Seravek" panose="020B0503040000020004" pitchFamily="34" charset="0"/>
              </a:rPr>
              <a:t>Music (e.g., Huron, 2016)</a:t>
            </a:r>
            <a:endParaRPr lang="en-US" dirty="0"/>
          </a:p>
          <a:p>
            <a:endParaRPr lang="en-US" dirty="0">
              <a:latin typeface="Seravek" panose="020B0503040000020004" pitchFamily="34" charset="0"/>
            </a:endParaRPr>
          </a:p>
          <a:p>
            <a:endParaRPr lang="en-US" dirty="0">
              <a:latin typeface="Seravek" panose="020B05030400000200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16DB3-FA4B-FE49-8448-9EDA4651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22D036-2D90-4845-9DDB-063D6175255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5AFD6-260A-B74C-AC57-666A009E4997}"/>
              </a:ext>
            </a:extLst>
          </p:cNvPr>
          <p:cNvSpPr txBox="1"/>
          <p:nvPr/>
        </p:nvSpPr>
        <p:spPr>
          <a:xfrm>
            <a:off x="8802478" y="486945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53057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ABBA5-5D5C-554B-8D6A-809CC44C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6205"/>
            <a:ext cx="8229600" cy="606029"/>
          </a:xfrm>
        </p:spPr>
        <p:txBody>
          <a:bodyPr/>
          <a:lstStyle/>
          <a:p>
            <a:r>
              <a:rPr lang="en-US" dirty="0">
                <a:latin typeface="Seravek" panose="020B0503040000020004" pitchFamily="34" charset="0"/>
              </a:rPr>
              <a:t>Prediction in 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00310-C7DA-644F-9697-5E5620E8B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6688"/>
            <a:ext cx="8229600" cy="3184851"/>
          </a:xfrm>
        </p:spPr>
        <p:txBody>
          <a:bodyPr/>
          <a:lstStyle/>
          <a:p>
            <a:r>
              <a:rPr lang="en-US" dirty="0">
                <a:latin typeface="Seravek" panose="020B0503040000020004" pitchFamily="34" charset="0"/>
              </a:rPr>
              <a:t>Vision/space ~ Language:</a:t>
            </a:r>
          </a:p>
          <a:p>
            <a:pPr lvl="1"/>
            <a:r>
              <a:rPr lang="en-US" dirty="0">
                <a:latin typeface="Seravek" panose="020B0503040000020004" pitchFamily="34" charset="0"/>
              </a:rPr>
              <a:t>Reading abilities (</a:t>
            </a:r>
            <a:r>
              <a:rPr lang="en-US" dirty="0" err="1">
                <a:latin typeface="Seravek" panose="020B0503040000020004" pitchFamily="34" charset="0"/>
              </a:rPr>
              <a:t>Helland</a:t>
            </a:r>
            <a:r>
              <a:rPr lang="en-US" dirty="0">
                <a:latin typeface="Seravek" panose="020B0503040000020004" pitchFamily="34" charset="0"/>
              </a:rPr>
              <a:t> &amp; </a:t>
            </a:r>
            <a:r>
              <a:rPr lang="en-US" dirty="0" err="1">
                <a:latin typeface="Seravek" panose="020B0503040000020004" pitchFamily="34" charset="0"/>
              </a:rPr>
              <a:t>Morken</a:t>
            </a:r>
            <a:r>
              <a:rPr lang="en-US" dirty="0">
                <a:latin typeface="Seravek" panose="020B0503040000020004" pitchFamily="34" charset="0"/>
              </a:rPr>
              <a:t>, 2016; Estes &amp; </a:t>
            </a:r>
            <a:r>
              <a:rPr lang="en-US" dirty="0" err="1">
                <a:latin typeface="Seravek" panose="020B0503040000020004" pitchFamily="34" charset="0"/>
              </a:rPr>
              <a:t>Barsalou</a:t>
            </a:r>
            <a:r>
              <a:rPr lang="en-US" dirty="0">
                <a:latin typeface="Seravek" panose="020B0503040000020004" pitchFamily="34" charset="0"/>
              </a:rPr>
              <a:t>, 2018)</a:t>
            </a:r>
          </a:p>
          <a:p>
            <a:pPr lvl="1"/>
            <a:r>
              <a:rPr lang="en-US" dirty="0">
                <a:latin typeface="Seravek" panose="020B0503040000020004" pitchFamily="34" charset="0"/>
              </a:rPr>
              <a:t>Space organization and expressions to talk about it (Crawford et al., 2000)</a:t>
            </a:r>
          </a:p>
          <a:p>
            <a:pPr lvl="1"/>
            <a:r>
              <a:rPr lang="en-US" dirty="0">
                <a:latin typeface="Seravek" panose="020B0503040000020004" pitchFamily="34" charset="0"/>
              </a:rPr>
              <a:t>Deixis as a cue to prediction in adults (Reuter et al., 2021)</a:t>
            </a:r>
          </a:p>
          <a:p>
            <a:pPr lvl="1"/>
            <a:r>
              <a:rPr lang="en-US" dirty="0">
                <a:latin typeface="Seravek" panose="020B0503040000020004" pitchFamily="34" charset="0"/>
              </a:rPr>
              <a:t>Visuospatial expectations updated faster in children the larger their vocabulary (Reuter et al., 2018)</a:t>
            </a:r>
          </a:p>
          <a:p>
            <a:pPr marL="457200" lvl="1" indent="0">
              <a:buNone/>
            </a:pPr>
            <a:endParaRPr lang="en-US" dirty="0">
              <a:latin typeface="Seravek" panose="020B0503040000020004" pitchFamily="34" charset="0"/>
            </a:endParaRPr>
          </a:p>
          <a:p>
            <a:pPr marL="57150" indent="0">
              <a:buNone/>
            </a:pPr>
            <a:r>
              <a:rPr lang="en-US" b="1" dirty="0">
                <a:latin typeface="Seravek" panose="020B0503040000020004" pitchFamily="34" charset="0"/>
              </a:rPr>
              <a:t>Is linguistic prediction of word morphology based on lexical stress associated with visuospatial prediction in Spanish monolinguals?</a:t>
            </a:r>
            <a:r>
              <a:rPr lang="en-US" dirty="0">
                <a:latin typeface="Seravek" panose="020B0503040000020004" pitchFamily="34" charset="0"/>
              </a:rPr>
              <a:t> </a:t>
            </a:r>
          </a:p>
          <a:p>
            <a:pPr lvl="1"/>
            <a:endParaRPr lang="en-US" dirty="0">
              <a:latin typeface="Seravek" panose="020B05030400000200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16DB3-FA4B-FE49-8448-9EDA4651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22D036-2D90-4845-9DDB-063D6175255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8DB3C-959D-434F-8968-5A84E33F4252}"/>
              </a:ext>
            </a:extLst>
          </p:cNvPr>
          <p:cNvSpPr txBox="1"/>
          <p:nvPr/>
        </p:nvSpPr>
        <p:spPr>
          <a:xfrm>
            <a:off x="8802478" y="486945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98889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8089-4161-DA45-9BD8-9B189D675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ravek" panose="020B0503040000020004" pitchFamily="34" charset="0"/>
              </a:rPr>
              <a:t>Results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F1423-19E1-D345-AF6A-E8178564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22D036-2D90-4845-9DDB-063D61752557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FE0BD41-196B-1443-B2F4-177D673F7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256" y="39686"/>
            <a:ext cx="7649028" cy="509935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579F44-1984-6344-9075-E05E5DBC1795}"/>
              </a:ext>
            </a:extLst>
          </p:cNvPr>
          <p:cNvSpPr txBox="1"/>
          <p:nvPr/>
        </p:nvSpPr>
        <p:spPr>
          <a:xfrm>
            <a:off x="8802478" y="486945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250902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8089-4161-DA45-9BD8-9B189D675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ravek" panose="020B0503040000020004" pitchFamily="34" charset="0"/>
              </a:rPr>
              <a:t>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F1423-19E1-D345-AF6A-E8178564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22D036-2D90-4845-9DDB-063D6175255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06A5F-98A0-974E-816A-06BEFD5C3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ravek" panose="020B0503040000020004" pitchFamily="34" charset="0"/>
              </a:rPr>
              <a:t>Domain-general models of learning</a:t>
            </a:r>
          </a:p>
          <a:p>
            <a:r>
              <a:rPr lang="en-US" dirty="0">
                <a:latin typeface="Seravek" panose="020B0503040000020004" pitchFamily="34" charset="0"/>
              </a:rPr>
              <a:t>Neural reuse theories (Asano et al., 2021)</a:t>
            </a:r>
          </a:p>
          <a:p>
            <a:r>
              <a:rPr lang="en-US" dirty="0" err="1">
                <a:latin typeface="Seravek" panose="020B0503040000020004" pitchFamily="34" charset="0"/>
              </a:rPr>
              <a:t>Neuroemergentist</a:t>
            </a:r>
            <a:r>
              <a:rPr lang="en-US" dirty="0">
                <a:latin typeface="Seravek" panose="020B0503040000020004" pitchFamily="34" charset="0"/>
              </a:rPr>
              <a:t> approach (Hernández et al., 2019)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8DCD4-FB2A-C241-A29D-5EA4941BF174}"/>
              </a:ext>
            </a:extLst>
          </p:cNvPr>
          <p:cNvSpPr txBox="1"/>
          <p:nvPr/>
        </p:nvSpPr>
        <p:spPr>
          <a:xfrm>
            <a:off x="8802478" y="486945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780761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C8408-25ED-1442-88C7-3328A894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ravek" panose="020B0503040000020004" pitchFamily="34" charset="0"/>
              </a:rPr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91846-3344-B14B-A17F-4E8C7A9CF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ravek" panose="020B0503040000020004" pitchFamily="34" charset="0"/>
              </a:rPr>
              <a:t>Association between language and music prediction</a:t>
            </a:r>
          </a:p>
          <a:p>
            <a:r>
              <a:rPr lang="en-US" dirty="0">
                <a:latin typeface="Seravek" panose="020B0503040000020004" pitchFamily="34" charset="0"/>
              </a:rPr>
              <a:t>Association between language and non-language prediction in bilinguals</a:t>
            </a:r>
          </a:p>
          <a:p>
            <a:r>
              <a:rPr lang="en-US" dirty="0">
                <a:latin typeface="Seravek" panose="020B0503040000020004" pitchFamily="34" charset="0"/>
              </a:rPr>
              <a:t>Facilitation of learning of new prediction associations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D112FDB-76C0-C14F-807B-E9C0279BF43A}"/>
              </a:ext>
            </a:extLst>
          </p:cNvPr>
          <p:cNvSpPr txBox="1">
            <a:spLocks/>
          </p:cNvSpPr>
          <p:nvPr/>
        </p:nvSpPr>
        <p:spPr>
          <a:xfrm>
            <a:off x="8778607" y="4838156"/>
            <a:ext cx="354376" cy="357188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fld id="{45488343-B159-074D-B355-B61FD1A20D53}" type="slidenum">
              <a:rPr lang="en-US" sz="1200" smtClean="0"/>
              <a:pPr>
                <a:defRPr/>
              </a:pPr>
              <a:t>16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2110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C8408-25ED-1442-88C7-3328A894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ravek" panose="020B0503040000020004" pitchFamily="34" charset="0"/>
              </a:rPr>
              <a:t>Pedagogical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91846-3344-B14B-A17F-4E8C7A9CF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ravek" panose="020B0503040000020004" pitchFamily="34" charset="0"/>
              </a:rPr>
              <a:t>Importance of teaching L2 prosody</a:t>
            </a:r>
          </a:p>
          <a:p>
            <a:r>
              <a:rPr lang="en-US" dirty="0">
                <a:latin typeface="Seravek" panose="020B0503040000020004" pitchFamily="34" charset="0"/>
              </a:rPr>
              <a:t>Expanding real life situations in which L2 learners use the L2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165FE-39D6-7F4B-90AD-A7C7BDD459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89625" y="4838157"/>
            <a:ext cx="387427" cy="357188"/>
          </a:xfrm>
        </p:spPr>
        <p:txBody>
          <a:bodyPr/>
          <a:lstStyle/>
          <a:p>
            <a:pPr>
              <a:defRPr/>
            </a:pPr>
            <a:fld id="{45488343-B159-074D-B355-B61FD1A20D53}" type="slidenum">
              <a:rPr lang="en-US" sz="1200" smtClean="0"/>
              <a:pPr>
                <a:defRPr/>
              </a:pPr>
              <a:t>17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28061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9F13-0FE1-B848-AF1E-76CD1950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ravek" panose="020B05030400000200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62055-F732-8F4C-AE4B-0819FF97C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ravek" panose="020B0503040000020004" pitchFamily="34" charset="0"/>
              </a:rPr>
              <a:t>Distinct language experiences shape language processing and prediction differently</a:t>
            </a:r>
          </a:p>
          <a:p>
            <a:pPr lvl="1"/>
            <a:r>
              <a:rPr lang="en-US" dirty="0">
                <a:latin typeface="Seravek" panose="020B0503040000020004" pitchFamily="34" charset="0"/>
              </a:rPr>
              <a:t>Need to heed language use more closely</a:t>
            </a:r>
          </a:p>
          <a:p>
            <a:pPr lvl="1"/>
            <a:endParaRPr lang="en-US" dirty="0">
              <a:latin typeface="Seravek" panose="020B0503040000020004" pitchFamily="34" charset="0"/>
            </a:endParaRPr>
          </a:p>
          <a:p>
            <a:r>
              <a:rPr lang="en-US" dirty="0">
                <a:latin typeface="Seravek" panose="020B0503040000020004" pitchFamily="34" charset="0"/>
              </a:rPr>
              <a:t>Prediction abilities may share common mechanisms across cognition</a:t>
            </a:r>
          </a:p>
          <a:p>
            <a:endParaRPr lang="en-US" dirty="0">
              <a:latin typeface="Seravek" panose="020B05030400000200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B32B3-3D53-0C48-AD31-B930A2D8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22D036-2D90-4845-9DDB-063D6175255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7628D6-674A-CF4B-B828-A868CB4D548F}"/>
              </a:ext>
            </a:extLst>
          </p:cNvPr>
          <p:cNvSpPr txBox="1"/>
          <p:nvPr/>
        </p:nvSpPr>
        <p:spPr>
          <a:xfrm>
            <a:off x="8802478" y="486945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789519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16856F-33E1-7542-95DB-10D0784F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ravek" panose="020B0503040000020004" pitchFamily="34" charset="0"/>
              </a:rPr>
              <a:t>Thank you.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8B4D38-997C-3B43-BBA4-05BC109EB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84932-6C58-EF4D-8AB8-22192A27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22D036-2D90-4845-9DDB-063D6175255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4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4B43-53EE-354E-993C-D3055A06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ravek" panose="020B0503040000020004" pitchFamily="34" charset="0"/>
              </a:rPr>
              <a:t>Table</a:t>
            </a:r>
            <a:r>
              <a:rPr lang="en-US" dirty="0"/>
              <a:t>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69BC-586C-584D-A62B-82A2B1E2D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ravek" panose="020B0503040000020004" pitchFamily="34" charset="0"/>
              </a:rPr>
              <a:t>Introduction</a:t>
            </a:r>
          </a:p>
          <a:p>
            <a:endParaRPr lang="en-US" dirty="0">
              <a:latin typeface="Seravek" panose="020B05030400000200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ravek" panose="020B0503040000020004" pitchFamily="34" charset="0"/>
              </a:rPr>
              <a:t>Language prediction</a:t>
            </a:r>
          </a:p>
          <a:p>
            <a:r>
              <a:rPr lang="en-US" dirty="0">
                <a:latin typeface="Seravek" panose="020B0503040000020004" pitchFamily="34" charset="0"/>
              </a:rPr>
              <a:t>Exp. 1 – L2 experience</a:t>
            </a:r>
          </a:p>
          <a:p>
            <a:r>
              <a:rPr lang="en-US" dirty="0">
                <a:latin typeface="Seravek" panose="020B0503040000020004" pitchFamily="34" charset="0"/>
              </a:rPr>
              <a:t>Exp. 2 – L2 experience and L1 experience</a:t>
            </a:r>
          </a:p>
          <a:p>
            <a:pPr marL="0" indent="0">
              <a:buNone/>
            </a:pPr>
            <a:endParaRPr lang="en-US" dirty="0">
              <a:latin typeface="Seravek" panose="020B05030400000200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ravek" panose="020B0503040000020004" pitchFamily="34" charset="0"/>
              </a:rPr>
              <a:t>Cognition</a:t>
            </a:r>
          </a:p>
          <a:p>
            <a:r>
              <a:rPr lang="en-US" dirty="0">
                <a:latin typeface="Seravek" panose="020B0503040000020004" pitchFamily="34" charset="0"/>
              </a:rPr>
              <a:t>Exp. 3 – Non-language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EDDB7-E349-884E-BBCF-E0F3F781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22D036-2D90-4845-9DDB-063D6175255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53399-34E7-704F-939C-FAA4656EFCA8}"/>
              </a:ext>
            </a:extLst>
          </p:cNvPr>
          <p:cNvSpPr txBox="1"/>
          <p:nvPr/>
        </p:nvSpPr>
        <p:spPr>
          <a:xfrm>
            <a:off x="8879597" y="48694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7710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AD9F-EB64-3841-BEBB-50F44C7BD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eravek" panose="020B0503040000020004" pitchFamily="34" charset="0"/>
              </a:rPr>
              <a:t>Prediction</a:t>
            </a:r>
          </a:p>
        </p:txBody>
      </p:sp>
      <p:pic>
        <p:nvPicPr>
          <p:cNvPr id="13" name="Content Placeholder 12" descr="A person running on a field&#10;&#10;Description automatically generated with low confidence">
            <a:extLst>
              <a:ext uri="{FF2B5EF4-FFF2-40B4-BE49-F238E27FC236}">
                <a16:creationId xmlns:a16="http://schemas.microsoft.com/office/drawing/2014/main" id="{3CA13CB6-CCD2-B942-810F-AEAB41294C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984" y="1443386"/>
            <a:ext cx="3546388" cy="298219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05030-1954-E64F-BE3E-1B7B95C89C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22D036-2D90-4845-9DDB-063D6175255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1" name="Content Placeholder 10" descr="A picture containing person, orange&#10;&#10;Description automatically generated">
            <a:extLst>
              <a:ext uri="{FF2B5EF4-FFF2-40B4-BE49-F238E27FC236}">
                <a16:creationId xmlns:a16="http://schemas.microsoft.com/office/drawing/2014/main" id="{C2B3294E-F23E-BE4F-B810-550310A9AC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80229"/>
            <a:ext cx="4038600" cy="2927579"/>
          </a:xfrm>
        </p:spPr>
      </p:pic>
    </p:spTree>
    <p:extLst>
      <p:ext uri="{BB962C8B-B14F-4D97-AF65-F5344CB8AC3E}">
        <p14:creationId xmlns:p14="http://schemas.microsoft.com/office/powerpoint/2010/main" val="47480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AD9F-EB64-3841-BEBB-50F44C7BD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ravek" panose="020B0503040000020004" pitchFamily="34" charset="0"/>
              </a:rPr>
              <a:t>Morphophonological</a:t>
            </a:r>
            <a:r>
              <a:rPr lang="en-US" dirty="0"/>
              <a:t>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1138-A3BB-0B45-8D05-2FB3CC75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ravek" panose="020B0503040000020004" pitchFamily="34" charset="0"/>
              </a:rPr>
              <a:t>Lexical stress – tense suffixes</a:t>
            </a:r>
          </a:p>
          <a:p>
            <a:endParaRPr lang="en-US" dirty="0">
              <a:latin typeface="Seravek" panose="020B0503040000020004" pitchFamily="34" charset="0"/>
            </a:endParaRPr>
          </a:p>
          <a:p>
            <a:r>
              <a:rPr lang="en-US" dirty="0">
                <a:latin typeface="Seravek" panose="020B0503040000020004" pitchFamily="34" charset="0"/>
              </a:rPr>
              <a:t>Spanish: </a:t>
            </a:r>
            <a:r>
              <a:rPr lang="en-US" i="1" dirty="0" err="1">
                <a:latin typeface="Seravek" panose="020B0503040000020004" pitchFamily="34" charset="0"/>
              </a:rPr>
              <a:t>CANta</a:t>
            </a:r>
            <a:r>
              <a:rPr lang="en-US" dirty="0">
                <a:latin typeface="Seravek" panose="020B0503040000020004" pitchFamily="34" charset="0"/>
              </a:rPr>
              <a:t> </a:t>
            </a:r>
            <a:r>
              <a:rPr lang="en-US" sz="1600" dirty="0">
                <a:latin typeface="Seravek" panose="020B0503040000020004" pitchFamily="34" charset="0"/>
              </a:rPr>
              <a:t>(s/he sings)</a:t>
            </a:r>
            <a:r>
              <a:rPr lang="en-US" dirty="0">
                <a:latin typeface="Seravek" panose="020B0503040000020004" pitchFamily="34" charset="0"/>
              </a:rPr>
              <a:t> vs. </a:t>
            </a:r>
            <a:r>
              <a:rPr lang="en-US" i="1" dirty="0" err="1">
                <a:latin typeface="Seravek" panose="020B0503040000020004" pitchFamily="34" charset="0"/>
              </a:rPr>
              <a:t>canTÓ</a:t>
            </a:r>
            <a:r>
              <a:rPr lang="en-US" i="1" dirty="0">
                <a:latin typeface="Seravek" panose="020B0503040000020004" pitchFamily="34" charset="0"/>
              </a:rPr>
              <a:t> </a:t>
            </a:r>
            <a:r>
              <a:rPr lang="en-US" sz="1600" dirty="0">
                <a:latin typeface="Seravek" panose="020B0503040000020004" pitchFamily="34" charset="0"/>
              </a:rPr>
              <a:t>(s/he sang)</a:t>
            </a:r>
            <a:endParaRPr lang="en-US" i="1" dirty="0">
              <a:latin typeface="Seravek" panose="020B0503040000020004" pitchFamily="34" charset="0"/>
            </a:endParaRPr>
          </a:p>
          <a:p>
            <a:r>
              <a:rPr lang="en-US" dirty="0">
                <a:latin typeface="Seravek" panose="020B0503040000020004" pitchFamily="34" charset="0"/>
              </a:rPr>
              <a:t>English: </a:t>
            </a:r>
            <a:r>
              <a:rPr lang="en-US" dirty="0" err="1">
                <a:latin typeface="Seravek" panose="020B0503040000020004" pitchFamily="34" charset="0"/>
              </a:rPr>
              <a:t>PROduce</a:t>
            </a:r>
            <a:r>
              <a:rPr lang="en-US" sz="1600" dirty="0">
                <a:latin typeface="Seravek" panose="020B0503040000020004" pitchFamily="34" charset="0"/>
              </a:rPr>
              <a:t> (n.)</a:t>
            </a:r>
            <a:r>
              <a:rPr lang="en-US" dirty="0">
                <a:latin typeface="Seravek" panose="020B0503040000020004" pitchFamily="34" charset="0"/>
              </a:rPr>
              <a:t> vs. </a:t>
            </a:r>
            <a:r>
              <a:rPr lang="en-US" dirty="0" err="1">
                <a:latin typeface="Seravek" panose="020B0503040000020004" pitchFamily="34" charset="0"/>
              </a:rPr>
              <a:t>proDUCE</a:t>
            </a:r>
            <a:r>
              <a:rPr lang="en-US" dirty="0">
                <a:latin typeface="Seravek" panose="020B0503040000020004" pitchFamily="34" charset="0"/>
              </a:rPr>
              <a:t> </a:t>
            </a:r>
            <a:r>
              <a:rPr lang="en-US" sz="1600" dirty="0">
                <a:latin typeface="Seravek" panose="020B0503040000020004" pitchFamily="34" charset="0"/>
              </a:rPr>
              <a:t>(v.)</a:t>
            </a:r>
            <a:endParaRPr lang="en-US" dirty="0">
              <a:latin typeface="Seravek" panose="020B0503040000020004" pitchFamily="34" charset="0"/>
            </a:endParaRPr>
          </a:p>
          <a:p>
            <a:r>
              <a:rPr lang="en-US" dirty="0">
                <a:latin typeface="Seravek" panose="020B0503040000020004" pitchFamily="34" charset="0"/>
              </a:rPr>
              <a:t>Mandarin Chinese: tones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05030-1954-E64F-BE3E-1B7B95C8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22D036-2D90-4845-9DDB-063D6175255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0176E-7748-F24C-8FE7-E8FA13E9FAC2}"/>
              </a:ext>
            </a:extLst>
          </p:cNvPr>
          <p:cNvSpPr txBox="1"/>
          <p:nvPr/>
        </p:nvSpPr>
        <p:spPr>
          <a:xfrm>
            <a:off x="8879597" y="48694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1367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7A59-2F6A-7F48-A4D4-3E9B86EC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ravek" panose="020B0503040000020004" pitchFamily="34" charset="0"/>
              </a:rPr>
              <a:t>L2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62E99-763D-FC40-BF94-924700C8A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u="sng" dirty="0">
                <a:latin typeface="Seravek" panose="020B0503040000020004" pitchFamily="34" charset="0"/>
              </a:rPr>
              <a:t>L2 proficiency</a:t>
            </a:r>
            <a:r>
              <a:rPr lang="en-US" dirty="0">
                <a:latin typeface="Seravek" panose="020B0503040000020004" pitchFamily="34" charset="0"/>
              </a:rPr>
              <a:t> facilitates </a:t>
            </a:r>
            <a:r>
              <a:rPr lang="en-US" dirty="0" err="1">
                <a:latin typeface="Seravek" panose="020B0503040000020004" pitchFamily="34" charset="0"/>
              </a:rPr>
              <a:t>phonomorphological</a:t>
            </a:r>
            <a:r>
              <a:rPr lang="en-US" dirty="0">
                <a:latin typeface="Seravek" panose="020B0503040000020004" pitchFamily="34" charset="0"/>
              </a:rPr>
              <a:t> prediction in L2 Swedish and L2 Spanish (e.g., </a:t>
            </a:r>
            <a:r>
              <a:rPr lang="en-US" dirty="0" err="1">
                <a:latin typeface="Seravek" panose="020B0503040000020004" pitchFamily="34" charset="0"/>
              </a:rPr>
              <a:t>Schremm</a:t>
            </a:r>
            <a:r>
              <a:rPr lang="en-US" dirty="0">
                <a:latin typeface="Seravek" panose="020B0503040000020004" pitchFamily="34" charset="0"/>
              </a:rPr>
              <a:t> et al., 2016; </a:t>
            </a:r>
            <a:r>
              <a:rPr lang="en-US" dirty="0" err="1">
                <a:latin typeface="Seravek" panose="020B0503040000020004" pitchFamily="34" charset="0"/>
              </a:rPr>
              <a:t>Sagarra</a:t>
            </a:r>
            <a:r>
              <a:rPr lang="en-US" dirty="0">
                <a:latin typeface="Seravek" panose="020B0503040000020004" pitchFamily="34" charset="0"/>
              </a:rPr>
              <a:t> &amp; Casillas, 2018) </a:t>
            </a:r>
          </a:p>
          <a:p>
            <a:endParaRPr lang="en-US" dirty="0">
              <a:latin typeface="Seravek" panose="020B0503040000020004" pitchFamily="34" charset="0"/>
            </a:endParaRPr>
          </a:p>
          <a:p>
            <a:r>
              <a:rPr lang="en-US" u="sng" dirty="0">
                <a:latin typeface="Seravek" panose="020B0503040000020004" pitchFamily="34" charset="0"/>
              </a:rPr>
              <a:t>Anticipatory experience</a:t>
            </a:r>
            <a:r>
              <a:rPr lang="en-US" dirty="0">
                <a:latin typeface="Seravek" panose="020B0503040000020004" pitchFamily="34" charset="0"/>
              </a:rPr>
              <a:t> contributes to faster prediction (Lozano-Argüelles et al., 2020)</a:t>
            </a:r>
          </a:p>
          <a:p>
            <a:endParaRPr lang="en-US" dirty="0">
              <a:latin typeface="Seravek" panose="020B0503040000020004" pitchFamily="34" charset="0"/>
            </a:endParaRPr>
          </a:p>
          <a:p>
            <a:r>
              <a:rPr lang="en-US" u="sng" dirty="0">
                <a:latin typeface="Seravek" panose="020B0503040000020004" pitchFamily="34" charset="0"/>
              </a:rPr>
              <a:t>L2 use</a:t>
            </a:r>
            <a:r>
              <a:rPr lang="en-US" dirty="0">
                <a:latin typeface="Seravek" panose="020B0503040000020004" pitchFamily="34" charset="0"/>
              </a:rPr>
              <a:t> facilitates phonemic discrimination (e.g., </a:t>
            </a:r>
            <a:r>
              <a:rPr lang="en-US" dirty="0" err="1">
                <a:latin typeface="Seravek" panose="020B0503040000020004" pitchFamily="34" charset="0"/>
              </a:rPr>
              <a:t>Flege</a:t>
            </a:r>
            <a:r>
              <a:rPr lang="en-US" dirty="0">
                <a:latin typeface="Seravek" panose="020B0503040000020004" pitchFamily="34" charset="0"/>
              </a:rPr>
              <a:t> &amp; McKay, 2004; Black et al., 2020)</a:t>
            </a:r>
          </a:p>
          <a:p>
            <a:endParaRPr lang="en-US" dirty="0">
              <a:latin typeface="Seravek" panose="020B0503040000020004" pitchFamily="34" charset="0"/>
            </a:endParaRPr>
          </a:p>
          <a:p>
            <a:r>
              <a:rPr lang="en-US" dirty="0">
                <a:latin typeface="Seravek" panose="020B0503040000020004" pitchFamily="34" charset="0"/>
              </a:rPr>
              <a:t>L2 use more important than L2 proficiency in codeswitching, white matter microstructure and neuroplasticity (Beatty-Martinez et al., 2020; DeLuca et al., 2020; Del </a:t>
            </a:r>
            <a:r>
              <a:rPr lang="en-US" dirty="0" err="1">
                <a:latin typeface="Seravek" panose="020B0503040000020004" pitchFamily="34" charset="0"/>
              </a:rPr>
              <a:t>Maschio</a:t>
            </a:r>
            <a:r>
              <a:rPr lang="en-US" dirty="0">
                <a:latin typeface="Seravek" panose="020B0503040000020004" pitchFamily="34" charset="0"/>
              </a:rPr>
              <a:t> et al., 2020) </a:t>
            </a:r>
          </a:p>
          <a:p>
            <a:endParaRPr lang="en-US" dirty="0">
              <a:latin typeface="Seravek" panose="020B0503040000020004" pitchFamily="34" charset="0"/>
            </a:endParaRPr>
          </a:p>
          <a:p>
            <a:pPr marL="0" indent="0">
              <a:buNone/>
            </a:pPr>
            <a:endParaRPr lang="en-US" dirty="0">
              <a:latin typeface="Seravek" panose="020B05030400000200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Seravek" panose="020B0503040000020004" pitchFamily="34" charset="0"/>
              </a:rPr>
              <a:t>Do L2 proficiency and L2 use affect Spanish monolinguals and L1 English learners of L2 Spanish’s ability to generate predictions based on lexical stress-tense suffix associations? If so, how are their effects similar or different?</a:t>
            </a:r>
            <a:endParaRPr lang="en-US" dirty="0">
              <a:latin typeface="Seravek" panose="020B05030400000200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81B75-019B-FF4D-B15E-2BEB8A5D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22D036-2D90-4845-9DDB-063D6175255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9667D-E773-824B-B081-6E9F89AFB93D}"/>
              </a:ext>
            </a:extLst>
          </p:cNvPr>
          <p:cNvSpPr txBox="1"/>
          <p:nvPr/>
        </p:nvSpPr>
        <p:spPr>
          <a:xfrm>
            <a:off x="8879597" y="48694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639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4E5C5A40-CECF-F944-9F77-CB58F8039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84" y="610199"/>
            <a:ext cx="6869046" cy="429959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7862D-B7E1-B343-9B31-4035A759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22D036-2D90-4845-9DDB-063D6175255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22910E-0139-7243-B2E2-6ACB8EE091FD}"/>
              </a:ext>
            </a:extLst>
          </p:cNvPr>
          <p:cNvSpPr txBox="1"/>
          <p:nvPr/>
        </p:nvSpPr>
        <p:spPr>
          <a:xfrm>
            <a:off x="8879597" y="48694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2187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E497-CB26-CD4D-B203-E2E233C37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2320"/>
            <a:ext cx="8229600" cy="606029"/>
          </a:xfrm>
        </p:spPr>
        <p:txBody>
          <a:bodyPr/>
          <a:lstStyle/>
          <a:p>
            <a:r>
              <a:rPr lang="en-US" dirty="0">
                <a:latin typeface="Seravek" panose="020B0503040000020004" pitchFamily="34" charset="0"/>
              </a:rPr>
              <a:t>Results</a:t>
            </a:r>
            <a:br>
              <a:rPr lang="en-US" dirty="0">
                <a:latin typeface="Seravek" panose="020B0503040000020004" pitchFamily="34" charset="0"/>
              </a:rPr>
            </a:br>
            <a:r>
              <a:rPr lang="en-US" sz="2000" dirty="0" err="1">
                <a:latin typeface="Seravek" panose="020B0503040000020004" pitchFamily="34" charset="0"/>
              </a:rPr>
              <a:t>Timecourse</a:t>
            </a:r>
            <a:endParaRPr lang="en-US" dirty="0">
              <a:latin typeface="Seravek" panose="020B0503040000020004" pitchFamily="34" charset="0"/>
            </a:endParaRP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79960526-86B9-0642-B4A5-3E01596CC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642" y="464387"/>
            <a:ext cx="6104965" cy="475042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29546-B242-164A-8385-CB9DD9CB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22D036-2D90-4845-9DDB-063D6175255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5B6DD-9599-3B4C-A8FA-C47991AE7651}"/>
              </a:ext>
            </a:extLst>
          </p:cNvPr>
          <p:cNvSpPr txBox="1"/>
          <p:nvPr/>
        </p:nvSpPr>
        <p:spPr>
          <a:xfrm>
            <a:off x="8879597" y="48694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8016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29546-B242-164A-8385-CB9DD9CB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22D036-2D90-4845-9DDB-063D6175255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Content Placeholder 7" descr="A picture containing text, table, indoor&#10;&#10;Description automatically generated">
            <a:extLst>
              <a:ext uri="{FF2B5EF4-FFF2-40B4-BE49-F238E27FC236}">
                <a16:creationId xmlns:a16="http://schemas.microsoft.com/office/drawing/2014/main" id="{6210E0DA-574B-C545-BCEF-ACD3D46470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56"/>
          <a:stretch/>
        </p:blipFill>
        <p:spPr bwMode="auto">
          <a:xfrm>
            <a:off x="717588" y="412190"/>
            <a:ext cx="8462400" cy="4818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DE811E0-5CAF-4847-BB4F-08B7D9751CE1}"/>
              </a:ext>
            </a:extLst>
          </p:cNvPr>
          <p:cNvSpPr txBox="1">
            <a:spLocks/>
          </p:cNvSpPr>
          <p:nvPr/>
        </p:nvSpPr>
        <p:spPr bwMode="auto">
          <a:xfrm>
            <a:off x="1855693" y="-31738"/>
            <a:ext cx="8229600" cy="60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+mj-lt"/>
                <a:ea typeface="ヒラギノ角ゴ Pro W3" charset="0"/>
                <a:cs typeface="Geneva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kern="0" dirty="0">
                <a:latin typeface="Seravek" panose="020B0503040000020004" pitchFamily="34" charset="0"/>
              </a:rPr>
              <a:t>Results</a:t>
            </a:r>
            <a:br>
              <a:rPr lang="en-US" sz="2000" kern="0" dirty="0">
                <a:latin typeface="Seravek" panose="020B0503040000020004" pitchFamily="34" charset="0"/>
              </a:rPr>
            </a:br>
            <a:r>
              <a:rPr lang="en-US" sz="1400" kern="0" dirty="0">
                <a:latin typeface="Seravek" panose="020B0503040000020004" pitchFamily="34" charset="0"/>
              </a:rPr>
              <a:t>GCA English speakers</a:t>
            </a:r>
            <a:endParaRPr lang="en-US" sz="2000" kern="0" dirty="0">
              <a:latin typeface="Seravek" panose="020B05030400000200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502622-270B-E34E-A0D1-96EB0BE89C6D}"/>
              </a:ext>
            </a:extLst>
          </p:cNvPr>
          <p:cNvSpPr txBox="1"/>
          <p:nvPr/>
        </p:nvSpPr>
        <p:spPr>
          <a:xfrm>
            <a:off x="8879597" y="48694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0091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0AF8-4E94-3645-B19F-E200B71F3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ravek" panose="020B0503040000020004" pitchFamily="34" charset="0"/>
              </a:rPr>
              <a:t>L1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BB96F-81D5-7149-AF25-469C7896B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latin typeface="Seravek" panose="020B0503040000020004" pitchFamily="34" charset="0"/>
              </a:rPr>
              <a:t>Similarly sounding words cross-activated, but cross-activation decreases as proficiency increases (</a:t>
            </a:r>
            <a:r>
              <a:rPr lang="en-US" sz="1600" dirty="0" err="1">
                <a:latin typeface="Seravek" panose="020B0503040000020004" pitchFamily="34" charset="0"/>
              </a:rPr>
              <a:t>Berghoff</a:t>
            </a:r>
            <a:r>
              <a:rPr lang="en-US" sz="1600" dirty="0">
                <a:latin typeface="Seravek" panose="020B0503040000020004" pitchFamily="34" charset="0"/>
              </a:rPr>
              <a:t> et al., 2021)</a:t>
            </a:r>
          </a:p>
          <a:p>
            <a:endParaRPr lang="en-US" sz="1600" dirty="0">
              <a:latin typeface="Seravek" panose="020B0503040000020004" pitchFamily="34" charset="0"/>
            </a:endParaRPr>
          </a:p>
          <a:p>
            <a:r>
              <a:rPr lang="en-US" sz="1600" dirty="0">
                <a:latin typeface="Seravek" panose="020B0503040000020004" pitchFamily="34" charset="0"/>
              </a:rPr>
              <a:t>Spanish-speakers more accurate at identifying stress patterns in L2 English than Korean-speakers (Lee et al., 2019)</a:t>
            </a:r>
          </a:p>
          <a:p>
            <a:endParaRPr lang="en-US" sz="1600" dirty="0">
              <a:latin typeface="Seravek" panose="020B0503040000020004" pitchFamily="34" charset="0"/>
            </a:endParaRPr>
          </a:p>
          <a:p>
            <a:r>
              <a:rPr lang="en-US" sz="1600" dirty="0">
                <a:latin typeface="Seravek" panose="020B0503040000020004" pitchFamily="34" charset="0"/>
              </a:rPr>
              <a:t>In L2 nonce tone-number suffix associations, Swedes generate predictions, but Germans do not (</a:t>
            </a:r>
            <a:r>
              <a:rPr lang="en-US" sz="1600" dirty="0" err="1">
                <a:latin typeface="Seravek" panose="020B0503040000020004" pitchFamily="34" charset="0"/>
              </a:rPr>
              <a:t>Gosselke</a:t>
            </a:r>
            <a:r>
              <a:rPr lang="en-US" sz="1600" dirty="0">
                <a:latin typeface="Seravek" panose="020B0503040000020004" pitchFamily="34" charset="0"/>
              </a:rPr>
              <a:t> Berthelsen et al., 2020, 2021) </a:t>
            </a:r>
            <a:endParaRPr lang="en-US" dirty="0">
              <a:latin typeface="Seravek" panose="020B0503040000020004" pitchFamily="34" charset="0"/>
            </a:endParaRPr>
          </a:p>
          <a:p>
            <a:endParaRPr lang="en-US" dirty="0">
              <a:latin typeface="Seravek" panose="020B05030400000200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Seravek" panose="020B0503040000020004" pitchFamily="34" charset="0"/>
              </a:rPr>
              <a:t>Do Spanish monolinguals, and intermediate and advanced Mandarin and English learners of Spanish with different levels of L2 use employ lexical stress to anticipate verbal suffixes in Spanish?</a:t>
            </a:r>
            <a:r>
              <a:rPr lang="en-US" sz="1600" dirty="0">
                <a:effectLst/>
                <a:latin typeface="Seravek" panose="020B0503040000020004" pitchFamily="34" charset="0"/>
              </a:rPr>
              <a:t> </a:t>
            </a:r>
            <a:endParaRPr lang="en-US" sz="1600" dirty="0">
              <a:latin typeface="Seravek" panose="020B05030400000200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9068A-76A2-F040-AF2B-BB151CFF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22D036-2D90-4845-9DDB-063D6175255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BC0EB0-8AC4-7A4D-A5C0-A3E1F820C1E5}"/>
              </a:ext>
            </a:extLst>
          </p:cNvPr>
          <p:cNvSpPr txBox="1"/>
          <p:nvPr/>
        </p:nvSpPr>
        <p:spPr>
          <a:xfrm>
            <a:off x="8879597" y="48694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137284231"/>
      </p:ext>
    </p:extLst>
  </p:cSld>
  <p:clrMapOvr>
    <a:masterClrMapping/>
  </p:clrMapOvr>
</p:sld>
</file>

<file path=ppt/theme/theme1.xml><?xml version="1.0" encoding="utf-8"?>
<a:theme xmlns:a="http://schemas.openxmlformats.org/drawingml/2006/main" name="RU_template_FASN_16x9 widescreen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U_template_CCAS_16;9" id="{DD4A8B92-6D83-094F-956C-CEF9C024824F}" vid="{1B19C7C8-82CB-E54C-94DC-BFAC1FBCEE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RU_template_FASN_16x9 widescreen.potx</Template>
  <TotalTime>4308</TotalTime>
  <Words>902</Words>
  <Application>Microsoft Macintosh PowerPoint</Application>
  <PresentationFormat>On-screen Show (16:9)</PresentationFormat>
  <Paragraphs>131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Seravek</vt:lpstr>
      <vt:lpstr>RU_template_FASN_16x9 widescreen</vt:lpstr>
      <vt:lpstr>The association between L1 transfer, L2 proficiency, L2 use and visuospatial prediction and morphophonological prediction</vt:lpstr>
      <vt:lpstr>Table of Contents</vt:lpstr>
      <vt:lpstr>Prediction</vt:lpstr>
      <vt:lpstr>Morphophonological prediction</vt:lpstr>
      <vt:lpstr>L2 experience</vt:lpstr>
      <vt:lpstr>PowerPoint Presentation</vt:lpstr>
      <vt:lpstr>Results Timecourse</vt:lpstr>
      <vt:lpstr>PowerPoint Presentation</vt:lpstr>
      <vt:lpstr>L1 transfer</vt:lpstr>
      <vt:lpstr>Results</vt:lpstr>
      <vt:lpstr>Discussion of language experience studies</vt:lpstr>
      <vt:lpstr>Prediction in cognition</vt:lpstr>
      <vt:lpstr>Prediction in cognition</vt:lpstr>
      <vt:lpstr>Results</vt:lpstr>
      <vt:lpstr>Discussion</vt:lpstr>
      <vt:lpstr>Future research</vt:lpstr>
      <vt:lpstr>Pedagogical implications</vt:lpstr>
      <vt:lpstr>Conclusion</vt:lpstr>
      <vt:lpstr>Thank you.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eburris</dc:creator>
  <cp:lastModifiedBy>Laura Fernandez Arroyo</cp:lastModifiedBy>
  <cp:revision>57</cp:revision>
  <dcterms:created xsi:type="dcterms:W3CDTF">2012-05-15T15:26:04Z</dcterms:created>
  <dcterms:modified xsi:type="dcterms:W3CDTF">2021-12-25T02:47:42Z</dcterms:modified>
</cp:coreProperties>
</file>