
<file path=[Content_Types].xml><?xml version="1.0" encoding="utf-8"?>
<Types xmlns="http://schemas.openxmlformats.org/package/2006/content-types">
  <Default Extension="gif" ContentType="image/gif"/>
  <Default Extension="jpeg" ContentType="image/jpeg"/>
  <Default Extension="mov" ContentType="video/quicktime"/>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8" r:id="rId2"/>
    <p:sldId id="259" r:id="rId3"/>
    <p:sldId id="260" r:id="rId4"/>
    <p:sldId id="264" r:id="rId5"/>
    <p:sldId id="265" r:id="rId6"/>
    <p:sldId id="266" r:id="rId7"/>
    <p:sldId id="261" r:id="rId8"/>
    <p:sldId id="273" r:id="rId9"/>
    <p:sldId id="262" r:id="rId10"/>
    <p:sldId id="263" r:id="rId11"/>
    <p:sldId id="267" r:id="rId12"/>
    <p:sldId id="275" r:id="rId13"/>
    <p:sldId id="268" r:id="rId14"/>
    <p:sldId id="279" r:id="rId15"/>
    <p:sldId id="270" r:id="rId16"/>
    <p:sldId id="276" r:id="rId17"/>
    <p:sldId id="277" r:id="rId18"/>
    <p:sldId id="278" r:id="rId19"/>
    <p:sldId id="271" r:id="rId20"/>
    <p:sldId id="272" r:id="rId21"/>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89" autoAdjust="0"/>
    <p:restoredTop sz="82051" autoAdjust="0"/>
  </p:normalViewPr>
  <p:slideViewPr>
    <p:cSldViewPr snapToGrid="0">
      <p:cViewPr varScale="1">
        <p:scale>
          <a:sx n="104" d="100"/>
          <a:sy n="104" d="100"/>
        </p:scale>
        <p:origin x="176" y="240"/>
      </p:cViewPr>
      <p:guideLst/>
    </p:cSldViewPr>
  </p:slideViewPr>
  <p:outlineViewPr>
    <p:cViewPr>
      <p:scale>
        <a:sx n="33" d="100"/>
        <a:sy n="33" d="100"/>
      </p:scale>
      <p:origin x="0" y="0"/>
    </p:cViewPr>
  </p:outlineViewPr>
  <p:notesTextViewPr>
    <p:cViewPr>
      <p:scale>
        <a:sx n="1" d="1"/>
        <a:sy n="1" d="1"/>
      </p:scale>
      <p:origin x="0" y="-688"/>
    </p:cViewPr>
  </p:notesTextViewPr>
  <p:notesViewPr>
    <p:cSldViewPr snapToGrid="0" showGuide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4FC3E6-9DDA-D146-980B-DAC252FAD8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95D2F2-7DB8-814D-A461-09E18706C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ACAF68-BA44-A64D-98FC-2994B8AF7CCA}" type="datetimeFigureOut">
              <a:rPr lang="en-US" smtClean="0"/>
              <a:t>1/7/22</a:t>
            </a:fld>
            <a:endParaRPr lang="en-US"/>
          </a:p>
        </p:txBody>
      </p:sp>
      <p:sp>
        <p:nvSpPr>
          <p:cNvPr id="4" name="Footer Placeholder 3">
            <a:extLst>
              <a:ext uri="{FF2B5EF4-FFF2-40B4-BE49-F238E27FC236}">
                <a16:creationId xmlns:a16="http://schemas.microsoft.com/office/drawing/2014/main" id="{2A1ED34B-D6F8-104B-AFA4-0C9638F42D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118A15-D6D5-654E-ADF1-EE84503199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F081D-2989-4148-A59C-D7F3336C52A3}" type="slidenum">
              <a:rPr lang="en-US" smtClean="0"/>
              <a:t>‹#›</a:t>
            </a:fld>
            <a:endParaRPr lang="en-US"/>
          </a:p>
        </p:txBody>
      </p:sp>
    </p:spTree>
    <p:extLst>
      <p:ext uri="{BB962C8B-B14F-4D97-AF65-F5344CB8AC3E}">
        <p14:creationId xmlns:p14="http://schemas.microsoft.com/office/powerpoint/2010/main" val="1304411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2A63-8238-CF49-95F6-4E73F04318D6}" type="datetimeFigureOut">
              <a:rPr lang="en-US" smtClean="0"/>
              <a:t>1/7/22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B5D43-6794-0847-9F6F-8A7B2FD27330}" type="slidenum">
              <a:rPr lang="en-US" smtClean="0"/>
              <a:t>‹#›</a:t>
            </a:fld>
            <a:endParaRPr lang="en-US"/>
          </a:p>
        </p:txBody>
      </p:sp>
    </p:spTree>
    <p:extLst>
      <p:ext uri="{BB962C8B-B14F-4D97-AF65-F5344CB8AC3E}">
        <p14:creationId xmlns:p14="http://schemas.microsoft.com/office/powerpoint/2010/main" val="8073814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all for attending my dissertation defense. In my dissertation project I have addressed several issues in L1 and L2 morphophonological prediction. Specifically, the role of language experience factors and the association of morphophonological prediction with non-linguistic visuospatial prediction.</a:t>
            </a:r>
          </a:p>
        </p:txBody>
      </p:sp>
      <p:sp>
        <p:nvSpPr>
          <p:cNvPr id="4" name="Slide Number Placeholder 3"/>
          <p:cNvSpPr>
            <a:spLocks noGrp="1"/>
          </p:cNvSpPr>
          <p:nvPr>
            <p:ph type="sldNum" sz="quarter" idx="5"/>
          </p:nvPr>
        </p:nvSpPr>
        <p:spPr/>
        <p:txBody>
          <a:bodyPr/>
          <a:lstStyle/>
          <a:p>
            <a:fld id="{82FB5D43-6794-0847-9F6F-8A7B2FD27330}" type="slidenum">
              <a:rPr lang="en-US" smtClean="0"/>
              <a:t>1</a:t>
            </a:fld>
            <a:endParaRPr lang="en-US"/>
          </a:p>
        </p:txBody>
      </p:sp>
    </p:spTree>
    <p:extLst>
      <p:ext uri="{BB962C8B-B14F-4D97-AF65-F5344CB8AC3E}">
        <p14:creationId xmlns:p14="http://schemas.microsoft.com/office/powerpoint/2010/main" val="226878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collected data for an additional group of Mandarin Chinese native speakers and compared them to the English and the Spanish speakers.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populations generated predictions. Stress patterns, L2 proficiency and L2 use were the primary mediators of prediction in L2 speakers. These factors interacted with each other as well as with L1 transfer. Proficiency interacted with L1, such that particularly Chinese speakers predicted more target-like and earlier as proficiency increased. L2 use interacted with L1, such that especially the English speakers predicted faster with more L2 use. </a:t>
            </a:r>
            <a:endParaRPr lang="en-US" dirty="0"/>
          </a:p>
          <a:p>
            <a:endParaRPr lang="en-US" dirty="0"/>
          </a:p>
          <a:p>
            <a:endParaRPr lang="en-US" dirty="0"/>
          </a:p>
          <a:p>
            <a:endParaRPr lang="en-US" dirty="0"/>
          </a:p>
          <a:p>
            <a:endParaRPr lang="en-US" dirty="0"/>
          </a:p>
          <a:p>
            <a:r>
              <a:rPr lang="en-US" dirty="0"/>
              <a:t>_______________</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populations generated predictions. Stress pattern, L2 proficiency and L2 use were the primary mediators of prediction in L2 speakers. [Oxytones were predicted earlier and more target-like than paroxytones, higher proficiency resulted in more target-like and earlier predictions, and more extensive L2 use contributed to faster predictions.] These factors interacted with each other as well as with L1 transfer. Proficiency interacted with [stress, such that proficiency resulted in more target-like predictions of oxytone, and with] L1, such that its positive effects were particularly relevant in Chinese speakers–more target-like and earlier. L2 use interacted [with stress, such that speed of prediction increased especially with L2 use especially in paroxytones, and] with L1, such that especially the English speakers benefited from more L2 use–faster. L2 proficiency and L2 use also interacted; at a high level of proficiency, prediction became faster as use was more frequent. L2 proficiency and L2 use were positively and moderately correlated.</a:t>
            </a:r>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10</a:t>
            </a:fld>
            <a:endParaRPr lang="en-US"/>
          </a:p>
        </p:txBody>
      </p:sp>
    </p:spTree>
    <p:extLst>
      <p:ext uri="{BB962C8B-B14F-4D97-AF65-F5344CB8AC3E}">
        <p14:creationId xmlns:p14="http://schemas.microsoft.com/office/powerpoint/2010/main" val="353476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studies in my dissertation…</a:t>
            </a:r>
          </a:p>
        </p:txBody>
      </p:sp>
      <p:sp>
        <p:nvSpPr>
          <p:cNvPr id="4" name="Slide Number Placeholder 3"/>
          <p:cNvSpPr>
            <a:spLocks noGrp="1"/>
          </p:cNvSpPr>
          <p:nvPr>
            <p:ph type="sldNum" sz="quarter" idx="5"/>
          </p:nvPr>
        </p:nvSpPr>
        <p:spPr/>
        <p:txBody>
          <a:bodyPr/>
          <a:lstStyle/>
          <a:p>
            <a:fld id="{82FB5D43-6794-0847-9F6F-8A7B2FD27330}" type="slidenum">
              <a:rPr lang="en-US" smtClean="0"/>
              <a:t>11</a:t>
            </a:fld>
            <a:endParaRPr lang="en-US"/>
          </a:p>
        </p:txBody>
      </p:sp>
    </p:spTree>
    <p:extLst>
      <p:ext uri="{BB962C8B-B14F-4D97-AF65-F5344CB8AC3E}">
        <p14:creationId xmlns:p14="http://schemas.microsoft.com/office/powerpoint/2010/main" val="3091220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third study we switch gears a little.</a:t>
            </a:r>
          </a:p>
          <a:p>
            <a:endParaRPr lang="en-US" dirty="0"/>
          </a:p>
          <a:p>
            <a:r>
              <a:rPr lang="en-US" dirty="0"/>
              <a:t>A lot of prediction research in language has examined prediction in language, however, recent neurocognitive research, for instance, indicates that predictive mechanisms may be shared across cognition. I therefore wanted to explore how language prediction relates to prediction in other non-language skills.</a:t>
            </a:r>
          </a:p>
          <a:p>
            <a:endParaRPr lang="en-US" dirty="0"/>
          </a:p>
          <a:p>
            <a:r>
              <a:rPr lang="en-US" dirty="0"/>
              <a:t>Domain-specific no transfer because skills too specific</a:t>
            </a:r>
          </a:p>
          <a:p>
            <a:r>
              <a:rPr lang="en-US" dirty="0"/>
              <a:t>Domain general transfer </a:t>
            </a:r>
            <a:r>
              <a:rPr lang="en-US" sz="1200" kern="1200" dirty="0">
                <a:solidFill>
                  <a:schemeClr val="tx1"/>
                </a:solidFill>
                <a:effectLst/>
                <a:latin typeface="+mn-lt"/>
                <a:ea typeface="+mn-ea"/>
                <a:cs typeface="+mn-cs"/>
              </a:rPr>
              <a:t>across domains is possible if the domains share common features (Thorndike &amp; Woodworth, 1901) and cognitive elements (Anderson, 1990).</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Most previous research on e.g., chess or playing videogames suggest no transfer </a:t>
            </a:r>
            <a:r>
              <a:rPr lang="en-US" sz="1200" kern="1200" dirty="0" err="1">
                <a:solidFill>
                  <a:schemeClr val="tx1"/>
                </a:solidFill>
                <a:effectLst/>
                <a:latin typeface="+mn-lt"/>
                <a:ea typeface="+mn-ea"/>
                <a:cs typeface="+mn-cs"/>
              </a:rPr>
              <a:t>bc</a:t>
            </a:r>
            <a:r>
              <a:rPr lang="en-US" sz="1200" kern="1200" dirty="0">
                <a:solidFill>
                  <a:schemeClr val="tx1"/>
                </a:solidFill>
                <a:effectLst/>
                <a:latin typeface="+mn-lt"/>
                <a:ea typeface="+mn-ea"/>
                <a:cs typeface="+mn-cs"/>
              </a:rPr>
              <a:t> skills too specific. However, prediction is a more general mechanism that is used in more than one cognitive domain/skill.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12</a:t>
            </a:fld>
            <a:endParaRPr lang="en-US"/>
          </a:p>
        </p:txBody>
      </p:sp>
    </p:spTree>
    <p:extLst>
      <p:ext uri="{BB962C8B-B14F-4D97-AF65-F5344CB8AC3E}">
        <p14:creationId xmlns:p14="http://schemas.microsoft.com/office/powerpoint/2010/main" val="260895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possible confounding effects of modality, I decided to investigate prediction in spoken word recognition and (aural modality) and in visuospatial prediction (visual modality).</a:t>
            </a:r>
          </a:p>
          <a:p>
            <a:r>
              <a:rPr lang="en-US" dirty="0"/>
              <a:t>Previous research between these two fields has revealed that language and visuospatial processing may be associated in several ways…</a:t>
            </a:r>
          </a:p>
          <a:p>
            <a:endParaRPr lang="en-US" dirty="0"/>
          </a:p>
          <a:p>
            <a:endParaRPr lang="en-US" dirty="0"/>
          </a:p>
          <a:p>
            <a:endParaRPr lang="en-US" dirty="0"/>
          </a:p>
          <a:p>
            <a:r>
              <a:rPr lang="en-US" dirty="0"/>
              <a:t>______</a:t>
            </a:r>
          </a:p>
          <a:p>
            <a:pPr lvl="1"/>
            <a:r>
              <a:rPr lang="en-US" dirty="0">
                <a:solidFill>
                  <a:schemeClr val="bg1">
                    <a:lumMod val="75000"/>
                  </a:schemeClr>
                </a:solidFill>
                <a:latin typeface="Seravek" panose="020B0503040000020004" pitchFamily="34" charset="0"/>
              </a:rPr>
              <a:t>Reading abilities </a:t>
            </a:r>
            <a:r>
              <a:rPr lang="en-US" sz="1000" dirty="0">
                <a:solidFill>
                  <a:schemeClr val="bg1">
                    <a:lumMod val="75000"/>
                  </a:schemeClr>
                </a:solidFill>
                <a:latin typeface="Seravek" panose="020B0503040000020004" pitchFamily="34" charset="0"/>
              </a:rPr>
              <a:t>(</a:t>
            </a:r>
            <a:r>
              <a:rPr lang="en-US" sz="1000" dirty="0" err="1">
                <a:solidFill>
                  <a:schemeClr val="bg1">
                    <a:lumMod val="75000"/>
                  </a:schemeClr>
                </a:solidFill>
                <a:latin typeface="Seravek" panose="020B0503040000020004" pitchFamily="34" charset="0"/>
              </a:rPr>
              <a:t>Helland</a:t>
            </a:r>
            <a:r>
              <a:rPr lang="en-US" sz="1000" dirty="0">
                <a:solidFill>
                  <a:schemeClr val="bg1">
                    <a:lumMod val="75000"/>
                  </a:schemeClr>
                </a:solidFill>
                <a:latin typeface="Seravek" panose="020B0503040000020004" pitchFamily="34" charset="0"/>
              </a:rPr>
              <a:t> &amp; </a:t>
            </a:r>
            <a:r>
              <a:rPr lang="en-US" sz="1000" dirty="0" err="1">
                <a:solidFill>
                  <a:schemeClr val="bg1">
                    <a:lumMod val="75000"/>
                  </a:schemeClr>
                </a:solidFill>
                <a:latin typeface="Seravek" panose="020B0503040000020004" pitchFamily="34" charset="0"/>
              </a:rPr>
              <a:t>Morken</a:t>
            </a:r>
            <a:r>
              <a:rPr lang="en-US" sz="1000" dirty="0">
                <a:solidFill>
                  <a:schemeClr val="bg1">
                    <a:lumMod val="75000"/>
                  </a:schemeClr>
                </a:solidFill>
                <a:latin typeface="Seravek" panose="020B0503040000020004" pitchFamily="34" charset="0"/>
              </a:rPr>
              <a:t>, 2016; Estes &amp; </a:t>
            </a:r>
            <a:r>
              <a:rPr lang="en-US" sz="1000" dirty="0" err="1">
                <a:solidFill>
                  <a:schemeClr val="bg1">
                    <a:lumMod val="75000"/>
                  </a:schemeClr>
                </a:solidFill>
                <a:latin typeface="Seravek" panose="020B0503040000020004" pitchFamily="34" charset="0"/>
              </a:rPr>
              <a:t>Barsalou</a:t>
            </a:r>
            <a:r>
              <a:rPr lang="en-US" sz="1000" dirty="0">
                <a:solidFill>
                  <a:schemeClr val="bg1">
                    <a:lumMod val="75000"/>
                  </a:schemeClr>
                </a:solidFill>
                <a:latin typeface="Seravek" panose="020B0503040000020004" pitchFamily="34" charset="0"/>
              </a:rPr>
              <a:t>, 2018)</a:t>
            </a:r>
          </a:p>
          <a:p>
            <a:pPr lvl="1"/>
            <a:r>
              <a:rPr lang="en-US" dirty="0">
                <a:solidFill>
                  <a:schemeClr val="bg1">
                    <a:lumMod val="75000"/>
                  </a:schemeClr>
                </a:solidFill>
                <a:latin typeface="Seravek" panose="020B0503040000020004" pitchFamily="34" charset="0"/>
              </a:rPr>
              <a:t>Space organization and expressions to talk about it </a:t>
            </a:r>
            <a:r>
              <a:rPr lang="en-US" sz="1000" dirty="0">
                <a:solidFill>
                  <a:schemeClr val="bg1">
                    <a:lumMod val="75000"/>
                  </a:schemeClr>
                </a:solidFill>
                <a:latin typeface="Seravek" panose="020B0503040000020004" pitchFamily="34" charset="0"/>
              </a:rPr>
              <a:t>(Crawford et al., 2000)</a:t>
            </a:r>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13</a:t>
            </a:fld>
            <a:endParaRPr lang="en-US"/>
          </a:p>
        </p:txBody>
      </p:sp>
    </p:spTree>
    <p:extLst>
      <p:ext uri="{BB962C8B-B14F-4D97-AF65-F5344CB8AC3E}">
        <p14:creationId xmlns:p14="http://schemas.microsoft.com/office/powerpoint/2010/main" val="826751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group of 30 monolingual speakers of Spanish completed the same eye-tracking task as before to measure their ability in language prediction and a time/movement anticipation task to measure their ability to make trajectory predictions based on speed and distance information…</a:t>
            </a:r>
          </a:p>
        </p:txBody>
      </p:sp>
      <p:sp>
        <p:nvSpPr>
          <p:cNvPr id="4" name="Slide Number Placeholder 3"/>
          <p:cNvSpPr>
            <a:spLocks noGrp="1"/>
          </p:cNvSpPr>
          <p:nvPr>
            <p:ph type="sldNum" sz="quarter" idx="5"/>
          </p:nvPr>
        </p:nvSpPr>
        <p:spPr/>
        <p:txBody>
          <a:bodyPr/>
          <a:lstStyle/>
          <a:p>
            <a:fld id="{82FB5D43-6794-0847-9F6F-8A7B2FD27330}" type="slidenum">
              <a:rPr lang="en-US" smtClean="0"/>
              <a:t>14</a:t>
            </a:fld>
            <a:endParaRPr lang="en-US"/>
          </a:p>
        </p:txBody>
      </p:sp>
    </p:spTree>
    <p:extLst>
      <p:ext uri="{BB962C8B-B14F-4D97-AF65-F5344CB8AC3E}">
        <p14:creationId xmlns:p14="http://schemas.microsoft.com/office/powerpoint/2010/main" val="340114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revealed that verbal and visuospatial prediction were associated, such that a shorter deviation time in visuospatial prediction was associated with faster spoken word prediction.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15</a:t>
            </a:fld>
            <a:endParaRPr lang="en-US"/>
          </a:p>
        </p:txBody>
      </p:sp>
    </p:spTree>
    <p:extLst>
      <p:ext uri="{BB962C8B-B14F-4D97-AF65-F5344CB8AC3E}">
        <p14:creationId xmlns:p14="http://schemas.microsoft.com/office/powerpoint/2010/main" val="1136467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domain-general models for prediction, However, the finding does not completely support domain-general accounts arguing that the information shared needs to be both perceptual and conceptual (</a:t>
            </a:r>
            <a:r>
              <a:rPr lang="en-US" sz="1200" kern="1200" dirty="0" err="1">
                <a:solidFill>
                  <a:schemeClr val="tx1"/>
                </a:solidFill>
                <a:effectLst/>
                <a:latin typeface="+mn-lt"/>
                <a:ea typeface="+mn-ea"/>
                <a:cs typeface="+mn-cs"/>
              </a:rPr>
              <a:t>Singley</a:t>
            </a:r>
            <a:r>
              <a:rPr lang="en-US" sz="1200" kern="1200" dirty="0">
                <a:solidFill>
                  <a:schemeClr val="tx1"/>
                </a:solidFill>
                <a:effectLst/>
                <a:latin typeface="+mn-lt"/>
                <a:ea typeface="+mn-ea"/>
                <a:cs typeface="+mn-cs"/>
              </a:rPr>
              <a:t> &amp; Anderson, 1989).</a:t>
            </a:r>
            <a:r>
              <a:rPr lang="en-US" dirty="0">
                <a:effectLst/>
              </a:rPr>
              <a:t>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16</a:t>
            </a:fld>
            <a:endParaRPr lang="en-US"/>
          </a:p>
        </p:txBody>
      </p:sp>
    </p:spTree>
    <p:extLst>
      <p:ext uri="{BB962C8B-B14F-4D97-AF65-F5344CB8AC3E}">
        <p14:creationId xmlns:p14="http://schemas.microsoft.com/office/powerpoint/2010/main" val="626990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Acknowledgments</a:t>
            </a:r>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20</a:t>
            </a:fld>
            <a:endParaRPr lang="en-US"/>
          </a:p>
        </p:txBody>
      </p:sp>
    </p:spTree>
    <p:extLst>
      <p:ext uri="{BB962C8B-B14F-4D97-AF65-F5344CB8AC3E}">
        <p14:creationId xmlns:p14="http://schemas.microsoft.com/office/powerpoint/2010/main" val="423601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study these two points I have conducted three experiments. Thus, my dissertation consists of four chapters. The first chapter summarizes the whole project and discusses the general findings, and illustrates pedagogical implications as well.</a:t>
            </a:r>
          </a:p>
          <a:p>
            <a:r>
              <a:rPr lang="en-US" dirty="0"/>
              <a:t>The other three chapters are the three experiments. The first experiment addressed second L2 experience factors, namely, proficiency and use.</a:t>
            </a:r>
          </a:p>
          <a:p>
            <a:r>
              <a:rPr lang="en-US" dirty="0"/>
              <a:t>The second experiment addressed the combination of these L2 experience factors with L1 cross-linguistic effects.</a:t>
            </a:r>
          </a:p>
          <a:p>
            <a:r>
              <a:rPr lang="en-US" dirty="0"/>
              <a:t>The last experiment focused on the relationship between language and non-language prediction.</a:t>
            </a:r>
          </a:p>
        </p:txBody>
      </p:sp>
      <p:sp>
        <p:nvSpPr>
          <p:cNvPr id="4" name="Slide Number Placeholder 3"/>
          <p:cNvSpPr>
            <a:spLocks noGrp="1"/>
          </p:cNvSpPr>
          <p:nvPr>
            <p:ph type="sldNum" sz="quarter" idx="5"/>
          </p:nvPr>
        </p:nvSpPr>
        <p:spPr/>
        <p:txBody>
          <a:bodyPr/>
          <a:lstStyle/>
          <a:p>
            <a:fld id="{82FB5D43-6794-0847-9F6F-8A7B2FD27330}" type="slidenum">
              <a:rPr lang="en-US" smtClean="0"/>
              <a:t>2</a:t>
            </a:fld>
            <a:endParaRPr lang="en-US"/>
          </a:p>
        </p:txBody>
      </p:sp>
    </p:spTree>
    <p:extLst>
      <p:ext uri="{BB962C8B-B14F-4D97-AF65-F5344CB8AC3E}">
        <p14:creationId xmlns:p14="http://schemas.microsoft.com/office/powerpoint/2010/main" val="379414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But, why prediction?</a:t>
            </a:r>
          </a:p>
          <a:p>
            <a:pPr marL="171450" indent="-171450">
              <a:buFontTx/>
              <a:buChar char="-"/>
            </a:pPr>
            <a:r>
              <a:rPr lang="en-US" dirty="0"/>
              <a:t>Prediction essential for information processing and learning in a variety of domains</a:t>
            </a:r>
          </a:p>
          <a:p>
            <a:pPr marL="171450" indent="-171450">
              <a:buFontTx/>
              <a:buChar char="-"/>
            </a:pPr>
            <a:r>
              <a:rPr lang="en-US" dirty="0"/>
              <a:t>Based on probabilistic associations that Sometimes explicitly learned, oftentimes not</a:t>
            </a:r>
          </a:p>
          <a:p>
            <a:pPr marL="0" indent="0">
              <a:buFontTx/>
              <a:buNone/>
            </a:pPr>
            <a:r>
              <a:rPr lang="en-US" dirty="0"/>
              <a:t>I wanted to explore the factors that condition how we learn implicitly associations that will enable us to make predictions.</a:t>
            </a:r>
          </a:p>
        </p:txBody>
      </p:sp>
      <p:sp>
        <p:nvSpPr>
          <p:cNvPr id="4" name="Slide Number Placeholder 3"/>
          <p:cNvSpPr>
            <a:spLocks noGrp="1"/>
          </p:cNvSpPr>
          <p:nvPr>
            <p:ph type="sldNum" sz="quarter" idx="5"/>
          </p:nvPr>
        </p:nvSpPr>
        <p:spPr/>
        <p:txBody>
          <a:bodyPr/>
          <a:lstStyle/>
          <a:p>
            <a:fld id="{DE580433-B24C-D44A-BAA0-14F4303C828A}" type="slidenum">
              <a:rPr lang="en-US" smtClean="0"/>
              <a:t>3</a:t>
            </a:fld>
            <a:endParaRPr lang="en-US"/>
          </a:p>
        </p:txBody>
      </p:sp>
    </p:spTree>
    <p:extLst>
      <p:ext uri="{BB962C8B-B14F-4D97-AF65-F5344CB8AC3E}">
        <p14:creationId xmlns:p14="http://schemas.microsoft.com/office/powerpoint/2010/main" val="407008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language, one of those associations we learn implicitly is the association between a phonological cue, or a language sound, and a morphological outcome, or a part of a word.</a:t>
            </a:r>
          </a:p>
          <a:p>
            <a:pPr marL="0" indent="0">
              <a:buFontTx/>
              <a:buNone/>
            </a:pPr>
            <a:r>
              <a:rPr lang="en-US" dirty="0"/>
              <a:t>In this case, the phonological cue…</a:t>
            </a:r>
          </a:p>
          <a:p>
            <a:pPr marL="0" indent="0">
              <a:buFontTx/>
              <a:buNone/>
            </a:pPr>
            <a:r>
              <a:rPr lang="en-US" dirty="0"/>
              <a:t>The morphological outcome…</a:t>
            </a:r>
          </a:p>
        </p:txBody>
      </p:sp>
      <p:sp>
        <p:nvSpPr>
          <p:cNvPr id="4" name="Slide Number Placeholder 3"/>
          <p:cNvSpPr>
            <a:spLocks noGrp="1"/>
          </p:cNvSpPr>
          <p:nvPr>
            <p:ph type="sldNum" sz="quarter" idx="5"/>
          </p:nvPr>
        </p:nvSpPr>
        <p:spPr/>
        <p:txBody>
          <a:bodyPr/>
          <a:lstStyle/>
          <a:p>
            <a:fld id="{DE580433-B24C-D44A-BAA0-14F4303C828A}" type="slidenum">
              <a:rPr lang="en-US" smtClean="0"/>
              <a:t>4</a:t>
            </a:fld>
            <a:endParaRPr lang="en-US"/>
          </a:p>
        </p:txBody>
      </p:sp>
    </p:spTree>
    <p:extLst>
      <p:ext uri="{BB962C8B-B14F-4D97-AF65-F5344CB8AC3E}">
        <p14:creationId xmlns:p14="http://schemas.microsoft.com/office/powerpoint/2010/main" val="342627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L2, some factors conditioning the acquisition of this association have been examined.</a:t>
            </a:r>
          </a:p>
          <a:p>
            <a:endParaRPr lang="en-US" dirty="0"/>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5</a:t>
            </a:fld>
            <a:endParaRPr lang="en-US"/>
          </a:p>
        </p:txBody>
      </p:sp>
    </p:spTree>
    <p:extLst>
      <p:ext uri="{BB962C8B-B14F-4D97-AF65-F5344CB8AC3E}">
        <p14:creationId xmlns:p14="http://schemas.microsoft.com/office/powerpoint/2010/main" val="397841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CAMBIAR POR GIF</a:t>
            </a:r>
          </a:p>
          <a:p>
            <a:endParaRPr lang="en-US" dirty="0"/>
          </a:p>
          <a:p>
            <a:r>
              <a:rPr lang="en-US" dirty="0"/>
              <a:t>65 English bilinguals completed a sociolinguistic background questionnaire, a language use survey, a proficiency test and an eye-tracking task. Their results were compared to those of a control group of 30 Spanish speakers.</a:t>
            </a:r>
          </a:p>
          <a:p>
            <a:r>
              <a:rPr lang="en-US" dirty="0"/>
              <a:t>In the eye-tracking task…</a:t>
            </a:r>
          </a:p>
          <a:p>
            <a:r>
              <a:rPr lang="en-US" dirty="0"/>
              <a:t>The data were analyzed with a Growth Curve Analysis, which is a modelling technique that allows to see the relationship between different variables over time.</a:t>
            </a:r>
          </a:p>
        </p:txBody>
      </p:sp>
      <p:sp>
        <p:nvSpPr>
          <p:cNvPr id="4" name="Slide Number Placeholder 3"/>
          <p:cNvSpPr>
            <a:spLocks noGrp="1"/>
          </p:cNvSpPr>
          <p:nvPr>
            <p:ph type="sldNum" sz="quarter" idx="5"/>
          </p:nvPr>
        </p:nvSpPr>
        <p:spPr/>
        <p:txBody>
          <a:bodyPr/>
          <a:lstStyle/>
          <a:p>
            <a:fld id="{82FB5D43-6794-0847-9F6F-8A7B2FD27330}" type="slidenum">
              <a:rPr lang="en-US" smtClean="0"/>
              <a:t>6</a:t>
            </a:fld>
            <a:endParaRPr lang="en-US"/>
          </a:p>
        </p:txBody>
      </p:sp>
    </p:spTree>
    <p:extLst>
      <p:ext uri="{BB962C8B-B14F-4D97-AF65-F5344CB8AC3E}">
        <p14:creationId xmlns:p14="http://schemas.microsoft.com/office/powerpoint/2010/main" val="62443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first graph, we can see the pattern of fixations before exploring relationships.</a:t>
            </a:r>
          </a:p>
          <a:p>
            <a:r>
              <a:rPr lang="en-US" dirty="0"/>
              <a:t>On the horizontal axis…</a:t>
            </a:r>
          </a:p>
          <a:p>
            <a:r>
              <a:rPr lang="en-US" dirty="0"/>
              <a:t> </a:t>
            </a:r>
          </a:p>
        </p:txBody>
      </p:sp>
      <p:sp>
        <p:nvSpPr>
          <p:cNvPr id="4" name="Slide Number Placeholder 3"/>
          <p:cNvSpPr>
            <a:spLocks noGrp="1"/>
          </p:cNvSpPr>
          <p:nvPr>
            <p:ph type="sldNum" sz="quarter" idx="5"/>
          </p:nvPr>
        </p:nvSpPr>
        <p:spPr/>
        <p:txBody>
          <a:bodyPr/>
          <a:lstStyle/>
          <a:p>
            <a:fld id="{82FB5D43-6794-0847-9F6F-8A7B2FD27330}" type="slidenum">
              <a:rPr lang="en-US" smtClean="0"/>
              <a:t>7</a:t>
            </a:fld>
            <a:endParaRPr lang="en-US"/>
          </a:p>
        </p:txBody>
      </p:sp>
    </p:spTree>
    <p:extLst>
      <p:ext uri="{BB962C8B-B14F-4D97-AF65-F5344CB8AC3E}">
        <p14:creationId xmlns:p14="http://schemas.microsoft.com/office/powerpoint/2010/main" val="203677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Results show that both groups generated predictions, although L2 learners did so later and generated less target-like predictions than monolinguals. The learners generated more target-like and faster predictions with higher than lower proficiency and predicted later with higher than lower L2 use, could be because they were considering more options they had got familiar with through more extensive daily life contact with the language. Finally, L2 proficiency and L2 use correlated moderately.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___________</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Results show that both groups generated predictions, although L2 learners did so later and generated less target-like predictions than monolinguals. The learners predicted [earlier with oxytones than paroxytones,] generated more target-like and faster predictions with higher than lower proficiency and predicted later with higher than lower L2 use. Also, with extensive L2 use, higher proficiency learners predicted oxytones later but more and faster than lower proficiency learners. Finally, L2 proficiency and L2 use correlated moderately.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2FB5D43-6794-0847-9F6F-8A7B2FD27330}" type="slidenum">
              <a:rPr lang="en-US" smtClean="0"/>
              <a:t>8</a:t>
            </a:fld>
            <a:endParaRPr lang="en-US"/>
          </a:p>
        </p:txBody>
      </p:sp>
    </p:spTree>
    <p:extLst>
      <p:ext uri="{BB962C8B-B14F-4D97-AF65-F5344CB8AC3E}">
        <p14:creationId xmlns:p14="http://schemas.microsoft.com/office/powerpoint/2010/main" val="244117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exploring the effects of L2 experience and determining L2 proficiency and L2 use effects are distinct, I wanted to see whether this difference would hold for different L2 populations and how they may interact with the first language or L1 background of the learners.</a:t>
            </a:r>
          </a:p>
          <a:p>
            <a:r>
              <a:rPr lang="en-US" dirty="0"/>
              <a:t>Previous research on L1 transfer…</a:t>
            </a:r>
          </a:p>
          <a:p>
            <a:endParaRPr lang="en-US" dirty="0"/>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9</a:t>
            </a:fld>
            <a:endParaRPr lang="en-US"/>
          </a:p>
        </p:txBody>
      </p:sp>
    </p:spTree>
    <p:extLst>
      <p:ext uri="{BB962C8B-B14F-4D97-AF65-F5344CB8AC3E}">
        <p14:creationId xmlns:p14="http://schemas.microsoft.com/office/powerpoint/2010/main" val="154335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115170"/>
            <a:ext cx="6400800" cy="1314450"/>
          </a:xfrm>
        </p:spPr>
        <p:txBody>
          <a:bodyPr/>
          <a:lstStyle>
            <a:lvl1pPr marL="0" indent="0" algn="ctr">
              <a:buFontTx/>
              <a:buNone/>
              <a:defRPr sz="3000">
                <a:solidFill>
                  <a:schemeClr val="tx1"/>
                </a:solidFill>
              </a:defRPr>
            </a:lvl1pPr>
          </a:lstStyle>
          <a:p>
            <a:r>
              <a:rPr lang="en-US"/>
              <a:t>Click to edit Master subtitle style</a:t>
            </a:r>
            <a:endParaRPr lang="en-US" dirty="0"/>
          </a:p>
        </p:txBody>
      </p:sp>
      <p:sp>
        <p:nvSpPr>
          <p:cNvPr id="4098" name="Rectangle 2"/>
          <p:cNvSpPr>
            <a:spLocks noGrp="1" noChangeArrowheads="1"/>
          </p:cNvSpPr>
          <p:nvPr>
            <p:ph type="ctrTitle"/>
          </p:nvPr>
        </p:nvSpPr>
        <p:spPr>
          <a:xfrm>
            <a:off x="685800" y="1798339"/>
            <a:ext cx="7772400" cy="1102519"/>
          </a:xfrm>
        </p:spPr>
        <p:txBody>
          <a:bodyPr/>
          <a:lstStyle>
            <a:lvl1pPr algn="ctr">
              <a:defRPr sz="4400">
                <a:solidFill>
                  <a:schemeClr val="tx1"/>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DA591DE3-9272-5E45-BFE7-53B77075E4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19099" y="357684"/>
            <a:ext cx="3311524" cy="717641"/>
          </a:xfrm>
          <a:prstGeom prst="rect">
            <a:avLst/>
          </a:prstGeom>
        </p:spPr>
      </p:pic>
    </p:spTree>
    <p:extLst>
      <p:ext uri="{BB962C8B-B14F-4D97-AF65-F5344CB8AC3E}">
        <p14:creationId xmlns:p14="http://schemas.microsoft.com/office/powerpoint/2010/main" val="725857596"/>
      </p:ext>
    </p:extLst>
  </p:cSld>
  <p:clrMapOvr>
    <a:masterClrMapping/>
  </p:clrMapOvr>
  <p:extLst>
    <p:ext uri="{DCECCB84-F9BA-43D5-87BE-67443E8EF086}">
      <p15:sldGuideLst xmlns:p15="http://schemas.microsoft.com/office/powerpoint/2012/main">
        <p15:guide id="1" orient="horz" pos="228" userDrawn="1">
          <p15:clr>
            <a:srgbClr val="FBAE40"/>
          </p15:clr>
        </p15:guide>
        <p15:guide id="2" pos="1920" userDrawn="1">
          <p15:clr>
            <a:srgbClr val="FBAE40"/>
          </p15:clr>
        </p15:guide>
        <p15:guide id="3" pos="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6878"/>
            <a:ext cx="2057400" cy="38165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726878"/>
            <a:ext cx="6019800" cy="38165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376940"/>
            <a:ext cx="4038600" cy="31347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6941"/>
            <a:ext cx="4038600" cy="31430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6920"/>
            <a:ext cx="4040188"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6741"/>
            <a:ext cx="4040188" cy="275517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376920"/>
            <a:ext cx="4041775"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56741"/>
            <a:ext cx="4041775" cy="277188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815261A5-F588-D34E-A84B-E514DA90C9A0}" type="slidenum">
              <a:rPr lang="en-US"/>
              <a:pPr>
                <a:defRPr/>
              </a:pPr>
              <a:t>‹#›</a:t>
            </a:fld>
            <a:endParaRPr lang="en-US"/>
          </a:p>
        </p:txBody>
      </p:sp>
      <p:sp>
        <p:nvSpPr>
          <p:cNvPr id="8" name="Title 1"/>
          <p:cNvSpPr>
            <a:spLocks noGrp="1"/>
          </p:cNvSpPr>
          <p:nvPr>
            <p:ph type="title"/>
          </p:nvPr>
        </p:nvSpPr>
        <p:spPr>
          <a:xfrm>
            <a:off x="457200" y="707850"/>
            <a:ext cx="8229600" cy="606029"/>
          </a:xfrm>
        </p:spPr>
        <p:txBody>
          <a:bodyPr/>
          <a:lstStyle/>
          <a:p>
            <a:r>
              <a:rPr lang="en-US"/>
              <a:t>Click to edit Master title style</a:t>
            </a:r>
            <a:endParaRPr lang="en-US" dirty="0"/>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681022"/>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681023"/>
            <a:ext cx="5111750" cy="39141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52561"/>
            <a:ext cx="3008313" cy="3042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51943"/>
            <a:ext cx="5486400" cy="27937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707850"/>
            <a:ext cx="8229600" cy="606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Rectangle 3"/>
          <p:cNvSpPr>
            <a:spLocks noGrp="1" noChangeArrowheads="1"/>
          </p:cNvSpPr>
          <p:nvPr>
            <p:ph type="body" idx="1"/>
          </p:nvPr>
        </p:nvSpPr>
        <p:spPr bwMode="auto">
          <a:xfrm>
            <a:off x="457200" y="1393650"/>
            <a:ext cx="8229600" cy="3184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6D821C0-D9F7-F042-AD3D-90ACFCB6CB3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281057" y="110767"/>
            <a:ext cx="1398182" cy="378386"/>
          </a:xfrm>
          <a:prstGeom prst="rect">
            <a:avLst/>
          </a:prstGeom>
        </p:spPr>
      </p:pic>
      <p:cxnSp>
        <p:nvCxnSpPr>
          <p:cNvPr id="8" name="Straight Connector 7">
            <a:extLst>
              <a:ext uri="{FF2B5EF4-FFF2-40B4-BE49-F238E27FC236}">
                <a16:creationId xmlns:a16="http://schemas.microsoft.com/office/drawing/2014/main" id="{41C8BE2A-4D24-4342-AB15-AED3395F90A7}"/>
              </a:ext>
            </a:extLst>
          </p:cNvPr>
          <p:cNvCxnSpPr/>
          <p:nvPr userDrawn="1"/>
        </p:nvCxnSpPr>
        <p:spPr>
          <a:xfrm>
            <a:off x="0" y="533399"/>
            <a:ext cx="9144000" cy="635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ov"/><Relationship Id="rId1" Type="http://schemas.microsoft.com/office/2007/relationships/media" Target="../media/media3.mov"/><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microsoft.com/office/2007/relationships/media" Target="../media/media2.mp3"/><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59BA-90A7-9F4C-B57E-A3CC285820BE}"/>
              </a:ext>
            </a:extLst>
          </p:cNvPr>
          <p:cNvSpPr>
            <a:spLocks noGrp="1"/>
          </p:cNvSpPr>
          <p:nvPr>
            <p:ph type="ctrTitle"/>
          </p:nvPr>
        </p:nvSpPr>
        <p:spPr>
          <a:xfrm>
            <a:off x="131975" y="1008669"/>
            <a:ext cx="8757501" cy="2432116"/>
          </a:xfrm>
        </p:spPr>
        <p:txBody>
          <a:bodyPr>
            <a:noAutofit/>
          </a:bodyPr>
          <a:lstStyle/>
          <a:p>
            <a:r>
              <a:rPr lang="en-US" sz="3200" dirty="0">
                <a:latin typeface="Seravek" panose="020B0503040000020004" pitchFamily="34" charset="0"/>
              </a:rPr>
              <a:t>The association between L1 transfer, L2 proficiency, L2 use and visuospatial prediction and morphophonological prediction</a:t>
            </a:r>
          </a:p>
        </p:txBody>
      </p:sp>
      <p:sp>
        <p:nvSpPr>
          <p:cNvPr id="3" name="Subtitle 2">
            <a:extLst>
              <a:ext uri="{FF2B5EF4-FFF2-40B4-BE49-F238E27FC236}">
                <a16:creationId xmlns:a16="http://schemas.microsoft.com/office/drawing/2014/main" id="{A0907A1B-9DDC-D140-AF07-27C414A7F970}"/>
              </a:ext>
            </a:extLst>
          </p:cNvPr>
          <p:cNvSpPr>
            <a:spLocks noGrp="1"/>
          </p:cNvSpPr>
          <p:nvPr>
            <p:ph type="subTitle" idx="1"/>
          </p:nvPr>
        </p:nvSpPr>
        <p:spPr>
          <a:xfrm>
            <a:off x="1371600" y="3624221"/>
            <a:ext cx="6400800" cy="1314450"/>
          </a:xfrm>
        </p:spPr>
        <p:txBody>
          <a:bodyPr/>
          <a:lstStyle/>
          <a:p>
            <a:r>
              <a:rPr lang="en-US" sz="2000" dirty="0">
                <a:latin typeface="Seravek" panose="020B0503040000020004" pitchFamily="34" charset="0"/>
              </a:rPr>
              <a:t>Laura Fernández Arroyo</a:t>
            </a:r>
          </a:p>
          <a:p>
            <a:r>
              <a:rPr lang="en-US" sz="2000" dirty="0">
                <a:latin typeface="Seravek" panose="020B0503040000020004" pitchFamily="34" charset="0"/>
              </a:rPr>
              <a:t>Rutgers University</a:t>
            </a:r>
          </a:p>
          <a:p>
            <a:r>
              <a:rPr lang="en-US" sz="2000" dirty="0">
                <a:latin typeface="Seravek" panose="020B0503040000020004" pitchFamily="34" charset="0"/>
              </a:rPr>
              <a:t>January 21, 2021</a:t>
            </a:r>
          </a:p>
        </p:txBody>
      </p:sp>
      <p:sp>
        <p:nvSpPr>
          <p:cNvPr id="4" name="Slide Number Placeholder 3">
            <a:extLst>
              <a:ext uri="{FF2B5EF4-FFF2-40B4-BE49-F238E27FC236}">
                <a16:creationId xmlns:a16="http://schemas.microsoft.com/office/drawing/2014/main" id="{97BF353B-5149-F344-B38F-FC4579F344F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a:t>
            </a:fld>
            <a:endParaRPr lang="en-US"/>
          </a:p>
        </p:txBody>
      </p:sp>
    </p:spTree>
    <p:extLst>
      <p:ext uri="{BB962C8B-B14F-4D97-AF65-F5344CB8AC3E}">
        <p14:creationId xmlns:p14="http://schemas.microsoft.com/office/powerpoint/2010/main" val="95248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761B-CFBB-6B4D-8102-59E060BE0A8E}"/>
              </a:ext>
            </a:extLst>
          </p:cNvPr>
          <p:cNvSpPr>
            <a:spLocks noGrp="1"/>
          </p:cNvSpPr>
          <p:nvPr>
            <p:ph type="title"/>
          </p:nvPr>
        </p:nvSpPr>
        <p:spPr/>
        <p:txBody>
          <a:bodyPr/>
          <a:lstStyle/>
          <a:p>
            <a:r>
              <a:rPr lang="en-US" dirty="0">
                <a:latin typeface="Seravek" panose="020B0503040000020004" pitchFamily="34" charset="0"/>
              </a:rPr>
              <a:t>Results</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C90FD9D4-A3B0-8441-960F-D5F69AC43F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6823"/>
          <a:stretch/>
        </p:blipFill>
        <p:spPr>
          <a:xfrm>
            <a:off x="2979737" y="645459"/>
            <a:ext cx="4084255" cy="3397153"/>
          </a:xfrm>
        </p:spPr>
      </p:pic>
      <p:sp>
        <p:nvSpPr>
          <p:cNvPr id="4" name="Slide Number Placeholder 3">
            <a:extLst>
              <a:ext uri="{FF2B5EF4-FFF2-40B4-BE49-F238E27FC236}">
                <a16:creationId xmlns:a16="http://schemas.microsoft.com/office/drawing/2014/main" id="{FCD81B0D-2CB7-0549-99BA-CC3CCF9A214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10</a:t>
            </a:fld>
            <a:endParaRPr lang="en-US"/>
          </a:p>
        </p:txBody>
      </p:sp>
      <p:pic>
        <p:nvPicPr>
          <p:cNvPr id="7" name="Content Placeholder 5" descr="A picture containing graphical user interface&#10;&#10;Description automatically generated">
            <a:extLst>
              <a:ext uri="{FF2B5EF4-FFF2-40B4-BE49-F238E27FC236}">
                <a16:creationId xmlns:a16="http://schemas.microsoft.com/office/drawing/2014/main" id="{69D6E4B5-BE03-5847-BEE7-9B67120E56A4}"/>
              </a:ext>
            </a:extLst>
          </p:cNvPr>
          <p:cNvPicPr>
            <a:picLocks noChangeAspect="1"/>
          </p:cNvPicPr>
          <p:nvPr/>
        </p:nvPicPr>
        <p:blipFill rotWithShape="1">
          <a:blip r:embed="rId3">
            <a:extLst>
              <a:ext uri="{28A0092B-C50C-407E-A947-70E740481C1C}">
                <a14:useLocalDpi xmlns:a14="http://schemas.microsoft.com/office/drawing/2010/main" val="0"/>
              </a:ext>
            </a:extLst>
          </a:blip>
          <a:srcRect b="16823"/>
          <a:stretch/>
        </p:blipFill>
        <p:spPr bwMode="auto">
          <a:xfrm>
            <a:off x="2685559" y="-13447"/>
            <a:ext cx="6350865" cy="5282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8" name="TextBox 7">
            <a:extLst>
              <a:ext uri="{FF2B5EF4-FFF2-40B4-BE49-F238E27FC236}">
                <a16:creationId xmlns:a16="http://schemas.microsoft.com/office/drawing/2014/main" id="{9C17C00D-7382-744E-97EF-88EB51E65314}"/>
              </a:ext>
            </a:extLst>
          </p:cNvPr>
          <p:cNvSpPr txBox="1"/>
          <p:nvPr/>
        </p:nvSpPr>
        <p:spPr>
          <a:xfrm>
            <a:off x="8791461" y="4869456"/>
            <a:ext cx="354584"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98687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EFFA-6AF5-7A4A-815B-DFFEE04BECDB}"/>
              </a:ext>
            </a:extLst>
          </p:cNvPr>
          <p:cNvSpPr>
            <a:spLocks noGrp="1"/>
          </p:cNvSpPr>
          <p:nvPr>
            <p:ph type="title"/>
          </p:nvPr>
        </p:nvSpPr>
        <p:spPr>
          <a:xfrm>
            <a:off x="457200" y="546486"/>
            <a:ext cx="8229600" cy="606029"/>
          </a:xfrm>
        </p:spPr>
        <p:txBody>
          <a:bodyPr/>
          <a:lstStyle/>
          <a:p>
            <a:r>
              <a:rPr lang="en-US" sz="2800" dirty="0">
                <a:latin typeface="Seravek" panose="020B0503040000020004" pitchFamily="34" charset="0"/>
              </a:rPr>
              <a:t>Discussion of language experience studies</a:t>
            </a:r>
          </a:p>
        </p:txBody>
      </p:sp>
      <p:sp>
        <p:nvSpPr>
          <p:cNvPr id="3" name="Content Placeholder 2">
            <a:extLst>
              <a:ext uri="{FF2B5EF4-FFF2-40B4-BE49-F238E27FC236}">
                <a16:creationId xmlns:a16="http://schemas.microsoft.com/office/drawing/2014/main" id="{859D60D9-2DD7-5042-A190-7B143132C48B}"/>
              </a:ext>
            </a:extLst>
          </p:cNvPr>
          <p:cNvSpPr>
            <a:spLocks noGrp="1"/>
          </p:cNvSpPr>
          <p:nvPr>
            <p:ph idx="1"/>
          </p:nvPr>
        </p:nvSpPr>
        <p:spPr>
          <a:xfrm>
            <a:off x="457200" y="1124710"/>
            <a:ext cx="8229600" cy="3184851"/>
          </a:xfrm>
        </p:spPr>
        <p:txBody>
          <a:bodyPr/>
          <a:lstStyle/>
          <a:p>
            <a:r>
              <a:rPr lang="en-US" sz="2000" dirty="0">
                <a:latin typeface="Seravek" panose="020B0503040000020004" pitchFamily="34" charset="0"/>
              </a:rPr>
              <a:t>L2 proficiency and L2 use have distinct effects</a:t>
            </a:r>
          </a:p>
          <a:p>
            <a:pPr lvl="1"/>
            <a:r>
              <a:rPr lang="en-US" dirty="0">
                <a:latin typeface="Seravek" panose="020B0503040000020004" pitchFamily="34" charset="0"/>
              </a:rPr>
              <a:t>Usage-based models </a:t>
            </a:r>
            <a:r>
              <a:rPr lang="en-US" sz="1000" dirty="0">
                <a:latin typeface="Seravek" panose="020B0503040000020004" pitchFamily="34" charset="0"/>
              </a:rPr>
              <a:t>(Bates &amp; </a:t>
            </a:r>
            <a:r>
              <a:rPr lang="en-US" sz="1000" dirty="0" err="1">
                <a:latin typeface="Seravek" panose="020B0503040000020004" pitchFamily="34" charset="0"/>
              </a:rPr>
              <a:t>MacWhinney</a:t>
            </a:r>
            <a:r>
              <a:rPr lang="en-US" sz="1000" dirty="0">
                <a:latin typeface="Seravek" panose="020B0503040000020004" pitchFamily="34" charset="0"/>
              </a:rPr>
              <a:t>, 1982; Ellis, 2006)</a:t>
            </a:r>
          </a:p>
          <a:p>
            <a:pPr lvl="1"/>
            <a:r>
              <a:rPr lang="en-US" dirty="0">
                <a:latin typeface="Seravek" panose="020B0503040000020004" pitchFamily="34" charset="0"/>
              </a:rPr>
              <a:t>Consequences in the brain models </a:t>
            </a:r>
            <a:r>
              <a:rPr lang="en-US" sz="1000" dirty="0">
                <a:latin typeface="Seravek" panose="020B0503040000020004" pitchFamily="34" charset="0"/>
              </a:rPr>
              <a:t>(Del </a:t>
            </a:r>
            <a:r>
              <a:rPr lang="en-US" sz="1000" dirty="0" err="1">
                <a:latin typeface="Seravek" panose="020B0503040000020004" pitchFamily="34" charset="0"/>
              </a:rPr>
              <a:t>Maschio</a:t>
            </a:r>
            <a:r>
              <a:rPr lang="en-US" sz="1000" dirty="0">
                <a:latin typeface="Seravek" panose="020B0503040000020004" pitchFamily="34" charset="0"/>
              </a:rPr>
              <a:t> et al., 2020)</a:t>
            </a:r>
          </a:p>
          <a:p>
            <a:pPr lvl="1"/>
            <a:endParaRPr lang="en-US" dirty="0">
              <a:latin typeface="Seravek" panose="020B0503040000020004" pitchFamily="34" charset="0"/>
            </a:endParaRPr>
          </a:p>
          <a:p>
            <a:r>
              <a:rPr lang="en-US" sz="2000" dirty="0">
                <a:latin typeface="Seravek" panose="020B0503040000020004" pitchFamily="34" charset="0"/>
              </a:rPr>
              <a:t>L1 interacts with L2 experience </a:t>
            </a:r>
          </a:p>
          <a:p>
            <a:pPr lvl="1"/>
            <a:r>
              <a:rPr lang="en-US" dirty="0">
                <a:latin typeface="Seravek" panose="020B0503040000020004" pitchFamily="34" charset="0"/>
              </a:rPr>
              <a:t>Cross-linguistic transfer models </a:t>
            </a:r>
            <a:r>
              <a:rPr lang="en-US" sz="1000" dirty="0">
                <a:latin typeface="Seravek" panose="020B0503040000020004" pitchFamily="34" charset="0"/>
              </a:rPr>
              <a:t>(Bates &amp; </a:t>
            </a:r>
            <a:r>
              <a:rPr lang="en-US" sz="1000" dirty="0" err="1">
                <a:latin typeface="Seravek" panose="020B0503040000020004" pitchFamily="34" charset="0"/>
              </a:rPr>
              <a:t>MacWhinney</a:t>
            </a:r>
            <a:r>
              <a:rPr lang="en-US" sz="1000" dirty="0">
                <a:latin typeface="Seravek" panose="020B0503040000020004" pitchFamily="34" charset="0"/>
              </a:rPr>
              <a:t>, 1982; Schwartz &amp; Sprouse, 1994)</a:t>
            </a:r>
          </a:p>
          <a:p>
            <a:pPr lvl="1"/>
            <a:endParaRPr lang="en-US" dirty="0">
              <a:latin typeface="Seravek" panose="020B0503040000020004" pitchFamily="34" charset="0"/>
            </a:endParaRPr>
          </a:p>
          <a:p>
            <a:r>
              <a:rPr lang="en-US" sz="2000" dirty="0">
                <a:latin typeface="Seravek" panose="020B0503040000020004" pitchFamily="34" charset="0"/>
              </a:rPr>
              <a:t>Lexical models of spoken word recognition </a:t>
            </a:r>
            <a:r>
              <a:rPr lang="en-US" sz="1000" dirty="0">
                <a:latin typeface="Seravek" panose="020B0503040000020004" pitchFamily="34" charset="0"/>
              </a:rPr>
              <a:t>(</a:t>
            </a:r>
            <a:r>
              <a:rPr lang="en-US" sz="1000" dirty="0" err="1">
                <a:latin typeface="Seravek" panose="020B0503040000020004" pitchFamily="34" charset="0"/>
              </a:rPr>
              <a:t>Hopp</a:t>
            </a:r>
            <a:r>
              <a:rPr lang="en-US" sz="1000" dirty="0">
                <a:latin typeface="Seravek" panose="020B0503040000020004" pitchFamily="34" charset="0"/>
              </a:rPr>
              <a:t>, 2015; Patterson et al., 2017; </a:t>
            </a:r>
            <a:r>
              <a:rPr lang="en-US" sz="1000" dirty="0" err="1">
                <a:latin typeface="Seravek" panose="020B0503040000020004" pitchFamily="34" charset="0"/>
              </a:rPr>
              <a:t>Kaan</a:t>
            </a:r>
            <a:r>
              <a:rPr lang="en-US" sz="1000" dirty="0">
                <a:latin typeface="Seravek" panose="020B0503040000020004" pitchFamily="34" charset="0"/>
              </a:rPr>
              <a:t>, 2014)</a:t>
            </a:r>
          </a:p>
          <a:p>
            <a:r>
              <a:rPr lang="en-US" sz="2000" dirty="0">
                <a:latin typeface="Seravek" panose="020B0503040000020004" pitchFamily="34" charset="0"/>
              </a:rPr>
              <a:t>Utility of prediction </a:t>
            </a:r>
            <a:r>
              <a:rPr lang="en-US" sz="1000" dirty="0">
                <a:latin typeface="Seravek" panose="020B0503040000020004" pitchFamily="34" charset="0"/>
              </a:rPr>
              <a:t>(</a:t>
            </a:r>
            <a:r>
              <a:rPr lang="en-US" sz="1000" dirty="0" err="1">
                <a:latin typeface="Seravek" panose="020B0503040000020004" pitchFamily="34" charset="0"/>
              </a:rPr>
              <a:t>Kaan</a:t>
            </a:r>
            <a:r>
              <a:rPr lang="en-US" sz="1000" dirty="0">
                <a:latin typeface="Seravek" panose="020B0503040000020004" pitchFamily="34" charset="0"/>
              </a:rPr>
              <a:t> &amp; </a:t>
            </a:r>
            <a:r>
              <a:rPr lang="en-US" sz="1000" dirty="0" err="1">
                <a:latin typeface="Seravek" panose="020B0503040000020004" pitchFamily="34" charset="0"/>
              </a:rPr>
              <a:t>Grüter</a:t>
            </a:r>
            <a:r>
              <a:rPr lang="en-US" sz="1000" dirty="0">
                <a:latin typeface="Seravek" panose="020B0503040000020004" pitchFamily="34" charset="0"/>
              </a:rPr>
              <a:t>, 2021; Kuperberg &amp; Jaeger, 2016 )</a:t>
            </a:r>
          </a:p>
        </p:txBody>
      </p:sp>
      <p:sp>
        <p:nvSpPr>
          <p:cNvPr id="4" name="Slide Number Placeholder 3">
            <a:extLst>
              <a:ext uri="{FF2B5EF4-FFF2-40B4-BE49-F238E27FC236}">
                <a16:creationId xmlns:a16="http://schemas.microsoft.com/office/drawing/2014/main" id="{3050353C-EAD0-F24F-97C9-0AE2B7F4963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11</a:t>
            </a:fld>
            <a:endParaRPr lang="en-US"/>
          </a:p>
        </p:txBody>
      </p:sp>
      <p:sp>
        <p:nvSpPr>
          <p:cNvPr id="5" name="TextBox 4">
            <a:extLst>
              <a:ext uri="{FF2B5EF4-FFF2-40B4-BE49-F238E27FC236}">
                <a16:creationId xmlns:a16="http://schemas.microsoft.com/office/drawing/2014/main" id="{A173BB8E-6E2D-FE4F-8A7B-190B806BE3CC}"/>
              </a:ext>
            </a:extLst>
          </p:cNvPr>
          <p:cNvSpPr txBox="1"/>
          <p:nvPr/>
        </p:nvSpPr>
        <p:spPr>
          <a:xfrm>
            <a:off x="8802478" y="4869456"/>
            <a:ext cx="343171" cy="276999"/>
          </a:xfrm>
          <a:prstGeom prst="rect">
            <a:avLst/>
          </a:prstGeom>
          <a:noFill/>
        </p:spPr>
        <p:txBody>
          <a:bodyPr wrap="none" rtlCol="0">
            <a:spAutoFit/>
          </a:bodyPr>
          <a:lstStyle/>
          <a:p>
            <a:r>
              <a:rPr lang="en-US" sz="1200" dirty="0"/>
              <a:t>11</a:t>
            </a:r>
          </a:p>
        </p:txBody>
      </p:sp>
    </p:spTree>
    <p:extLst>
      <p:ext uri="{BB962C8B-B14F-4D97-AF65-F5344CB8AC3E}">
        <p14:creationId xmlns:p14="http://schemas.microsoft.com/office/powerpoint/2010/main" val="19371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BA5-5D5C-554B-8D6A-809CC44C86B4}"/>
              </a:ext>
            </a:extLst>
          </p:cNvPr>
          <p:cNvSpPr>
            <a:spLocks noGrp="1"/>
          </p:cNvSpPr>
          <p:nvPr>
            <p:ph type="title"/>
          </p:nvPr>
        </p:nvSpPr>
        <p:spPr>
          <a:xfrm>
            <a:off x="457200" y="626205"/>
            <a:ext cx="8229600" cy="606029"/>
          </a:xfrm>
        </p:spPr>
        <p:txBody>
          <a:bodyPr/>
          <a:lstStyle/>
          <a:p>
            <a:r>
              <a:rPr lang="en-US" dirty="0">
                <a:latin typeface="Seravek" panose="020B0503040000020004" pitchFamily="34" charset="0"/>
              </a:rPr>
              <a:t>Prediction in cognition</a:t>
            </a:r>
          </a:p>
        </p:txBody>
      </p:sp>
      <p:sp>
        <p:nvSpPr>
          <p:cNvPr id="3" name="Content Placeholder 2">
            <a:extLst>
              <a:ext uri="{FF2B5EF4-FFF2-40B4-BE49-F238E27FC236}">
                <a16:creationId xmlns:a16="http://schemas.microsoft.com/office/drawing/2014/main" id="{23E00310-C7DA-644F-9697-5E5620E8B56D}"/>
              </a:ext>
            </a:extLst>
          </p:cNvPr>
          <p:cNvSpPr>
            <a:spLocks noGrp="1"/>
          </p:cNvSpPr>
          <p:nvPr>
            <p:ph idx="1"/>
          </p:nvPr>
        </p:nvSpPr>
        <p:spPr>
          <a:xfrm>
            <a:off x="457200" y="1377316"/>
            <a:ext cx="8229600" cy="3184851"/>
          </a:xfrm>
        </p:spPr>
        <p:txBody>
          <a:bodyPr/>
          <a:lstStyle/>
          <a:p>
            <a:r>
              <a:rPr lang="en-US" dirty="0">
                <a:latin typeface="Seravek" panose="020B0503040000020004" pitchFamily="34" charset="0"/>
              </a:rPr>
              <a:t>Domain-specific models of learning </a:t>
            </a:r>
            <a:r>
              <a:rPr lang="en-US" sz="1000" dirty="0">
                <a:latin typeface="Seravek" panose="020B0503040000020004" pitchFamily="34" charset="0"/>
              </a:rPr>
              <a:t>(</a:t>
            </a:r>
            <a:r>
              <a:rPr lang="en-US" sz="1000" dirty="0"/>
              <a:t>Ericsson &amp; </a:t>
            </a:r>
            <a:r>
              <a:rPr lang="en-US" sz="1000" dirty="0" err="1"/>
              <a:t>Charness</a:t>
            </a:r>
            <a:r>
              <a:rPr lang="en-US" sz="1000" dirty="0"/>
              <a:t>, 1994; </a:t>
            </a:r>
            <a:r>
              <a:rPr lang="en-US" sz="1000" dirty="0" err="1"/>
              <a:t>Gobet</a:t>
            </a:r>
            <a:r>
              <a:rPr lang="en-US" sz="1000" dirty="0"/>
              <a:t>, 2015) </a:t>
            </a:r>
            <a:endParaRPr lang="en-US" sz="1000" dirty="0">
              <a:latin typeface="Seravek" panose="020B0503040000020004" pitchFamily="34" charset="0"/>
            </a:endParaRPr>
          </a:p>
          <a:p>
            <a:r>
              <a:rPr lang="en-US" dirty="0">
                <a:latin typeface="Seravek" panose="020B0503040000020004" pitchFamily="34" charset="0"/>
              </a:rPr>
              <a:t>Domain-general models of learning </a:t>
            </a:r>
            <a:r>
              <a:rPr lang="en-US" sz="1000" dirty="0"/>
              <a:t>(Anderson, 1990; Thorndike &amp; Woodworth, 1901)</a:t>
            </a:r>
          </a:p>
          <a:p>
            <a:endParaRPr lang="en-US" sz="1000" dirty="0"/>
          </a:p>
          <a:p>
            <a:endParaRPr lang="en-US" sz="1000" dirty="0"/>
          </a:p>
          <a:p>
            <a:endParaRPr lang="en-US" sz="1000" dirty="0"/>
          </a:p>
          <a:p>
            <a:r>
              <a:rPr lang="en-US" dirty="0">
                <a:latin typeface="Seravek" panose="020B0503040000020004" pitchFamily="34" charset="0"/>
              </a:rPr>
              <a:t>Predictions generated in other domains too:</a:t>
            </a:r>
          </a:p>
          <a:p>
            <a:pPr lvl="1"/>
            <a:r>
              <a:rPr lang="en-US" dirty="0">
                <a:latin typeface="Seravek" panose="020B0503040000020004" pitchFamily="34" charset="0"/>
              </a:rPr>
              <a:t>Sports </a:t>
            </a:r>
            <a:r>
              <a:rPr lang="en-US" sz="1000" dirty="0">
                <a:latin typeface="Seravek" panose="020B0503040000020004" pitchFamily="34" charset="0"/>
              </a:rPr>
              <a:t>(e.g., Bishop et al., 2013; </a:t>
            </a:r>
            <a:r>
              <a:rPr lang="en-US" sz="1000" dirty="0" err="1"/>
              <a:t>Wimshurst</a:t>
            </a:r>
            <a:r>
              <a:rPr lang="en-US" sz="1000" dirty="0"/>
              <a:t> et al., 2016</a:t>
            </a:r>
            <a:r>
              <a:rPr lang="en-US" sz="1000" dirty="0">
                <a:latin typeface="Seravek" panose="020B0503040000020004" pitchFamily="34" charset="0"/>
              </a:rPr>
              <a:t>)</a:t>
            </a:r>
          </a:p>
          <a:p>
            <a:pPr lvl="1"/>
            <a:r>
              <a:rPr lang="en-US" dirty="0">
                <a:latin typeface="Seravek" panose="020B0503040000020004" pitchFamily="34" charset="0"/>
              </a:rPr>
              <a:t>Driving </a:t>
            </a:r>
            <a:r>
              <a:rPr lang="en-US" sz="1000" dirty="0">
                <a:latin typeface="Seravek" panose="020B0503040000020004" pitchFamily="34" charset="0"/>
              </a:rPr>
              <a:t>(e.g., Morando et al., 2016; Yamani et al., 2018)</a:t>
            </a:r>
          </a:p>
          <a:p>
            <a:pPr lvl="1"/>
            <a:r>
              <a:rPr lang="en-US" dirty="0">
                <a:latin typeface="Seravek" panose="020B0503040000020004" pitchFamily="34" charset="0"/>
              </a:rPr>
              <a:t>Music </a:t>
            </a:r>
            <a:r>
              <a:rPr lang="en-US" sz="1000" dirty="0">
                <a:latin typeface="Seravek" panose="020B0503040000020004" pitchFamily="34" charset="0"/>
              </a:rPr>
              <a:t>(e.g., Huron, 2016)</a:t>
            </a:r>
            <a:endParaRPr lang="en-US" sz="1000" dirty="0"/>
          </a:p>
          <a:p>
            <a:endParaRPr lang="en-US" dirty="0"/>
          </a:p>
          <a:p>
            <a:endParaRPr lang="en-US" dirty="0">
              <a:latin typeface="Seravek" panose="020B0503040000020004" pitchFamily="34" charset="0"/>
            </a:endParaRPr>
          </a:p>
          <a:p>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40F16DB3-FA4B-FE49-8448-9EDA4651BB0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12</a:t>
            </a:fld>
            <a:endParaRPr lang="en-US"/>
          </a:p>
        </p:txBody>
      </p:sp>
      <p:sp>
        <p:nvSpPr>
          <p:cNvPr id="5" name="TextBox 4">
            <a:extLst>
              <a:ext uri="{FF2B5EF4-FFF2-40B4-BE49-F238E27FC236}">
                <a16:creationId xmlns:a16="http://schemas.microsoft.com/office/drawing/2014/main" id="{8535AFD6-260A-B74C-AC57-666A009E4997}"/>
              </a:ext>
            </a:extLst>
          </p:cNvPr>
          <p:cNvSpPr txBox="1"/>
          <p:nvPr/>
        </p:nvSpPr>
        <p:spPr>
          <a:xfrm>
            <a:off x="8802478" y="4869456"/>
            <a:ext cx="354584" cy="276999"/>
          </a:xfrm>
          <a:prstGeom prst="rect">
            <a:avLst/>
          </a:prstGeom>
          <a:noFill/>
        </p:spPr>
        <p:txBody>
          <a:bodyPr wrap="none" rtlCol="0">
            <a:spAutoFit/>
          </a:bodyPr>
          <a:lstStyle/>
          <a:p>
            <a:r>
              <a:rPr lang="en-US" sz="1200" dirty="0"/>
              <a:t>12</a:t>
            </a:r>
          </a:p>
        </p:txBody>
      </p:sp>
    </p:spTree>
    <p:extLst>
      <p:ext uri="{BB962C8B-B14F-4D97-AF65-F5344CB8AC3E}">
        <p14:creationId xmlns:p14="http://schemas.microsoft.com/office/powerpoint/2010/main" val="15305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BA5-5D5C-554B-8D6A-809CC44C86B4}"/>
              </a:ext>
            </a:extLst>
          </p:cNvPr>
          <p:cNvSpPr>
            <a:spLocks noGrp="1"/>
          </p:cNvSpPr>
          <p:nvPr>
            <p:ph type="title"/>
          </p:nvPr>
        </p:nvSpPr>
        <p:spPr>
          <a:xfrm>
            <a:off x="457200" y="626205"/>
            <a:ext cx="8229600" cy="606029"/>
          </a:xfrm>
        </p:spPr>
        <p:txBody>
          <a:bodyPr/>
          <a:lstStyle/>
          <a:p>
            <a:r>
              <a:rPr lang="en-US" dirty="0">
                <a:latin typeface="Seravek" panose="020B0503040000020004" pitchFamily="34" charset="0"/>
              </a:rPr>
              <a:t>Prediction in cognition</a:t>
            </a:r>
          </a:p>
        </p:txBody>
      </p:sp>
      <p:sp>
        <p:nvSpPr>
          <p:cNvPr id="3" name="Content Placeholder 2">
            <a:extLst>
              <a:ext uri="{FF2B5EF4-FFF2-40B4-BE49-F238E27FC236}">
                <a16:creationId xmlns:a16="http://schemas.microsoft.com/office/drawing/2014/main" id="{23E00310-C7DA-644F-9697-5E5620E8B56D}"/>
              </a:ext>
            </a:extLst>
          </p:cNvPr>
          <p:cNvSpPr>
            <a:spLocks noGrp="1"/>
          </p:cNvSpPr>
          <p:nvPr>
            <p:ph idx="1"/>
          </p:nvPr>
        </p:nvSpPr>
        <p:spPr>
          <a:xfrm>
            <a:off x="457200" y="1246688"/>
            <a:ext cx="8229600" cy="3184851"/>
          </a:xfrm>
        </p:spPr>
        <p:txBody>
          <a:bodyPr/>
          <a:lstStyle/>
          <a:p>
            <a:r>
              <a:rPr lang="en-US" dirty="0">
                <a:latin typeface="Seravek" panose="020B0503040000020004" pitchFamily="34" charset="0"/>
              </a:rPr>
              <a:t>Vision/space ~ Language:</a:t>
            </a:r>
          </a:p>
          <a:p>
            <a:pPr lvl="1"/>
            <a:r>
              <a:rPr lang="en-US" dirty="0">
                <a:latin typeface="Seravek" panose="020B0503040000020004" pitchFamily="34" charset="0"/>
              </a:rPr>
              <a:t>Deixis as a cue to prediction in adults</a:t>
            </a:r>
            <a:r>
              <a:rPr lang="en-US" sz="1000" dirty="0">
                <a:latin typeface="Seravek" panose="020B0503040000020004" pitchFamily="34" charset="0"/>
              </a:rPr>
              <a:t> (Reuter et al., 2021)</a:t>
            </a:r>
          </a:p>
          <a:p>
            <a:pPr lvl="1"/>
            <a:r>
              <a:rPr lang="en-US" dirty="0">
                <a:latin typeface="Seravek" panose="020B0503040000020004" pitchFamily="34" charset="0"/>
              </a:rPr>
              <a:t>Visuospatial expectations updated faster in children the larger their vocabulary </a:t>
            </a:r>
            <a:r>
              <a:rPr lang="en-US" sz="1000" dirty="0">
                <a:latin typeface="Seravek" panose="020B0503040000020004" pitchFamily="34" charset="0"/>
              </a:rPr>
              <a:t>(Reuter et al., 2018)</a:t>
            </a:r>
          </a:p>
          <a:p>
            <a:pPr marL="457200" lvl="1" indent="0">
              <a:buNone/>
            </a:pPr>
            <a:endParaRPr lang="en-US" dirty="0">
              <a:latin typeface="Seravek" panose="020B0503040000020004" pitchFamily="34" charset="0"/>
            </a:endParaRPr>
          </a:p>
          <a:p>
            <a:pPr marL="57150" indent="0">
              <a:buNone/>
            </a:pPr>
            <a:r>
              <a:rPr lang="en-US" b="1" dirty="0">
                <a:latin typeface="Seravek" panose="020B0503040000020004" pitchFamily="34" charset="0"/>
              </a:rPr>
              <a:t>Is linguistic prediction of word morphology based on lexical stress associated with visuospatial prediction in Spanish monolinguals?</a:t>
            </a:r>
            <a:r>
              <a:rPr lang="en-US" dirty="0">
                <a:latin typeface="Seravek" panose="020B0503040000020004" pitchFamily="34" charset="0"/>
              </a:rPr>
              <a:t> </a:t>
            </a:r>
          </a:p>
          <a:p>
            <a:pPr lvl="1"/>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40F16DB3-FA4B-FE49-8448-9EDA4651BB0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13</a:t>
            </a:fld>
            <a:endParaRPr lang="en-US"/>
          </a:p>
        </p:txBody>
      </p:sp>
      <p:sp>
        <p:nvSpPr>
          <p:cNvPr id="5" name="TextBox 4">
            <a:extLst>
              <a:ext uri="{FF2B5EF4-FFF2-40B4-BE49-F238E27FC236}">
                <a16:creationId xmlns:a16="http://schemas.microsoft.com/office/drawing/2014/main" id="{9848DB3C-959D-434F-8968-5A84E33F4252}"/>
              </a:ext>
            </a:extLst>
          </p:cNvPr>
          <p:cNvSpPr txBox="1"/>
          <p:nvPr/>
        </p:nvSpPr>
        <p:spPr>
          <a:xfrm>
            <a:off x="8802478" y="4869456"/>
            <a:ext cx="354584" cy="276999"/>
          </a:xfrm>
          <a:prstGeom prst="rect">
            <a:avLst/>
          </a:prstGeom>
          <a:noFill/>
        </p:spPr>
        <p:txBody>
          <a:bodyPr wrap="none" rtlCol="0">
            <a:spAutoFit/>
          </a:bodyPr>
          <a:lstStyle/>
          <a:p>
            <a:r>
              <a:rPr lang="en-US" sz="1200" dirty="0"/>
              <a:t>13</a:t>
            </a:r>
          </a:p>
        </p:txBody>
      </p:sp>
    </p:spTree>
    <p:extLst>
      <p:ext uri="{BB962C8B-B14F-4D97-AF65-F5344CB8AC3E}">
        <p14:creationId xmlns:p14="http://schemas.microsoft.com/office/powerpoint/2010/main" val="98889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4" end="4"/>
                                            </p:txEl>
                                          </p:spTgt>
                                        </p:tgtEl>
                                        <p:attrNameLst>
                                          <p:attrName>style.opacity</p:attrName>
                                        </p:attrNameLst>
                                      </p:cBhvr>
                                      <p:to>
                                        <p:strVal val="0.5"/>
                                      </p:to>
                                    </p:set>
                                    <p:animEffect filter="image" prLst="opacity: 0.5">
                                      <p:cBhvr rctx="IE">
                                        <p:cTn id="7"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ar_sound.mov" descr="car_sound.mov">
            <a:hlinkClick r:id="" action="ppaction://media"/>
            <a:extLst>
              <a:ext uri="{FF2B5EF4-FFF2-40B4-BE49-F238E27FC236}">
                <a16:creationId xmlns:a16="http://schemas.microsoft.com/office/drawing/2014/main" id="{F68A586F-65DC-CF48-9A78-1A8B3CC2DCF6}"/>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024063" y="1393825"/>
            <a:ext cx="5095875" cy="3184525"/>
          </a:xfrm>
        </p:spPr>
      </p:pic>
      <p:sp>
        <p:nvSpPr>
          <p:cNvPr id="5" name="Slide Number Placeholder 3">
            <a:extLst>
              <a:ext uri="{FF2B5EF4-FFF2-40B4-BE49-F238E27FC236}">
                <a16:creationId xmlns:a16="http://schemas.microsoft.com/office/drawing/2014/main" id="{9992ABB3-A67D-5E41-8DF7-D46853F0D1C9}"/>
              </a:ext>
            </a:extLst>
          </p:cNvPr>
          <p:cNvSpPr txBox="1">
            <a:spLocks/>
          </p:cNvSpPr>
          <p:nvPr/>
        </p:nvSpPr>
        <p:spPr>
          <a:xfrm>
            <a:off x="8811658" y="4860189"/>
            <a:ext cx="2133600" cy="357188"/>
          </a:xfrm>
          <a:prstGeom prst="rect">
            <a:avLst/>
          </a:prstGeom>
          <a:ln/>
        </p:spPr>
        <p:txBody>
          <a:bodyPr/>
          <a:ls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5488343-B159-074D-B355-B61FD1A20D53}" type="slidenum">
              <a:rPr lang="en-US" sz="1200" smtClean="0"/>
              <a:pPr>
                <a:defRPr/>
              </a:pPr>
              <a:t>14</a:t>
            </a:fld>
            <a:endParaRPr lang="en-US" sz="1200" dirty="0"/>
          </a:p>
        </p:txBody>
      </p:sp>
      <p:pic>
        <p:nvPicPr>
          <p:cNvPr id="7" name="car_sound.mov" descr="car_sound.mov">
            <a:hlinkClick r:id="" action="ppaction://media"/>
            <a:extLst>
              <a:ext uri="{FF2B5EF4-FFF2-40B4-BE49-F238E27FC236}">
                <a16:creationId xmlns:a16="http://schemas.microsoft.com/office/drawing/2014/main" id="{A8F8C32C-63C1-5F4D-9CA1-6D0C4979524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2024063" y="694064"/>
            <a:ext cx="5633870" cy="3520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8" name="car_sound.mov" descr="car_sound.mov">
            <a:hlinkClick r:id="" action="ppaction://media"/>
            <a:extLst>
              <a:ext uri="{FF2B5EF4-FFF2-40B4-BE49-F238E27FC236}">
                <a16:creationId xmlns:a16="http://schemas.microsoft.com/office/drawing/2014/main" id="{3F1AEFF6-705C-5C41-9920-68F333F1EB6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1726606" y="672029"/>
            <a:ext cx="6258359" cy="3910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9" name="car_sound.mov" descr="car_sound.mov">
            <a:hlinkClick r:id="" action="ppaction://media"/>
            <a:extLst>
              <a:ext uri="{FF2B5EF4-FFF2-40B4-BE49-F238E27FC236}">
                <a16:creationId xmlns:a16="http://schemas.microsoft.com/office/drawing/2014/main" id="{2BA75A7B-72A0-FA41-842B-4541EEC0E21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1424900" y="683045"/>
            <a:ext cx="6258359" cy="3910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311274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38"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838"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838" fill="hold"/>
                                        <p:tgtEl>
                                          <p:spTgt spid="8"/>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483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6"/>
                </p:tgtEl>
              </p:cMediaNode>
            </p:video>
            <p:seq concurrent="1" nextAc="seek">
              <p:cTn id="20" restart="whenNotActive" fill="hold" evtFilter="cancelBubble" nodeType="interactiveSeq">
                <p:stCondLst>
                  <p:cond evt="onClick" delay="0">
                    <p:tgtEl>
                      <p:spTgt spid="6"/>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6"/>
                                        </p:tgtEl>
                                      </p:cBhvr>
                                    </p:cmd>
                                  </p:childTnLst>
                                </p:cTn>
                              </p:par>
                            </p:childTnLst>
                          </p:cTn>
                        </p:par>
                      </p:childTnLst>
                    </p:cTn>
                  </p:par>
                </p:childTnLst>
              </p:cTn>
              <p:nextCondLst>
                <p:cond evt="onClick" delay="0">
                  <p:tgtEl>
                    <p:spTgt spid="6"/>
                  </p:tgtEl>
                </p:cond>
              </p:nextCondLst>
            </p:seq>
            <p:seq concurrent="1" nextAc="seek">
              <p:cTn id="25" restart="whenNotActive" fill="hold" evtFilter="cancelBubble" nodeType="interactiveSeq">
                <p:stCondLst>
                  <p:cond evt="onClick" delay="0">
                    <p:tgtEl>
                      <p:spTgt spid="7"/>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7"/>
                                        </p:tgtEl>
                                      </p:cBhvr>
                                    </p:cmd>
                                  </p:childTnLst>
                                </p:cTn>
                              </p:par>
                            </p:childTnLst>
                          </p:cTn>
                        </p:par>
                      </p:childTnLst>
                    </p:cTn>
                  </p:par>
                </p:childTnLst>
              </p:cTn>
              <p:nextCondLst>
                <p:cond evt="onClick" delay="0">
                  <p:tgtEl>
                    <p:spTgt spid="7"/>
                  </p:tgtEl>
                </p:cond>
              </p:nextCondLst>
            </p:seq>
            <p:video>
              <p:cMediaNode vol="80000">
                <p:cTn id="30" fill="hold" display="0">
                  <p:stCondLst>
                    <p:cond delay="indefinite"/>
                  </p:stCondLst>
                </p:cTn>
                <p:tgtEl>
                  <p:spTgt spid="7"/>
                </p:tgtEl>
              </p:cMediaNode>
            </p:video>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2" presetClass="mediacall" presetSubtype="0" fill="hold" nodeType="clickEffect">
                                  <p:stCondLst>
                                    <p:cond delay="0"/>
                                  </p:stCondLst>
                                  <p:childTnLst>
                                    <p:cmd type="call" cmd="togglePause">
                                      <p:cBhvr>
                                        <p:cTn id="35" dur="1" fill="hold"/>
                                        <p:tgtEl>
                                          <p:spTgt spid="8"/>
                                        </p:tgtEl>
                                      </p:cBhvr>
                                    </p:cmd>
                                  </p:childTnLst>
                                </p:cTn>
                              </p:par>
                            </p:childTnLst>
                          </p:cTn>
                        </p:par>
                      </p:childTnLst>
                    </p:cTn>
                  </p:par>
                </p:childTnLst>
              </p:cTn>
              <p:nextCondLst>
                <p:cond evt="onClick" delay="0">
                  <p:tgtEl>
                    <p:spTgt spid="8"/>
                  </p:tgtEl>
                </p:cond>
              </p:nextCondLst>
            </p:seq>
            <p:video>
              <p:cMediaNode vol="80000">
                <p:cTn id="36" fill="hold" display="0">
                  <p:stCondLst>
                    <p:cond delay="indefinite"/>
                  </p:stCondLst>
                </p:cTn>
                <p:tgtEl>
                  <p:spTgt spid="8"/>
                </p:tgtEl>
              </p:cMediaNode>
            </p:video>
            <p:seq concurrent="1" nextAc="seek">
              <p:cTn id="37" restart="whenNotActive" fill="hold" evtFilter="cancelBubble" nodeType="interactiveSeq">
                <p:stCondLst>
                  <p:cond evt="onClick" delay="0">
                    <p:tgtEl>
                      <p:spTgt spid="9"/>
                    </p:tgtEl>
                  </p:cond>
                </p:stCondLst>
                <p:endSync evt="end" delay="0">
                  <p:rtn val="all"/>
                </p:endSync>
                <p:childTnLst>
                  <p:par>
                    <p:cTn id="38" fill="hold">
                      <p:stCondLst>
                        <p:cond delay="0"/>
                      </p:stCondLst>
                      <p:childTnLst>
                        <p:par>
                          <p:cTn id="39" fill="hold">
                            <p:stCondLst>
                              <p:cond delay="0"/>
                            </p:stCondLst>
                            <p:childTnLst>
                              <p:par>
                                <p:cTn id="40" presetID="2" presetClass="mediacall" presetSubtype="0" fill="hold" nodeType="clickEffect">
                                  <p:stCondLst>
                                    <p:cond delay="0"/>
                                  </p:stCondLst>
                                  <p:childTnLst>
                                    <p:cmd type="call" cmd="togglePause">
                                      <p:cBhvr>
                                        <p:cTn id="41" dur="1" fill="hold"/>
                                        <p:tgtEl>
                                          <p:spTgt spid="9"/>
                                        </p:tgtEl>
                                      </p:cBhvr>
                                    </p:cmd>
                                  </p:childTnLst>
                                </p:cTn>
                              </p:par>
                            </p:childTnLst>
                          </p:cTn>
                        </p:par>
                      </p:childTnLst>
                    </p:cTn>
                  </p:par>
                </p:childTnLst>
              </p:cTn>
              <p:nextCondLst>
                <p:cond evt="onClick" delay="0">
                  <p:tgtEl>
                    <p:spTgt spid="9"/>
                  </p:tgtEl>
                </p:cond>
              </p:nextCondLst>
            </p:seq>
            <p:video>
              <p:cMediaNode vol="80000">
                <p:cTn id="42" fill="hold" display="0">
                  <p:stCondLst>
                    <p:cond delay="indefinite"/>
                  </p:stCondLst>
                </p:cTn>
                <p:tgtEl>
                  <p:spTgt spid="9"/>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8089-4161-DA45-9BD8-9B189D675DD4}"/>
              </a:ext>
            </a:extLst>
          </p:cNvPr>
          <p:cNvSpPr>
            <a:spLocks noGrp="1"/>
          </p:cNvSpPr>
          <p:nvPr>
            <p:ph type="title"/>
          </p:nvPr>
        </p:nvSpPr>
        <p:spPr/>
        <p:txBody>
          <a:bodyPr/>
          <a:lstStyle/>
          <a:p>
            <a:r>
              <a:rPr lang="en-US" dirty="0">
                <a:latin typeface="Seravek" panose="020B0503040000020004" pitchFamily="34" charset="0"/>
              </a:rPr>
              <a:t>Results</a:t>
            </a:r>
            <a:endParaRPr lang="en-US" dirty="0"/>
          </a:p>
        </p:txBody>
      </p:sp>
      <p:sp>
        <p:nvSpPr>
          <p:cNvPr id="4" name="Slide Number Placeholder 3">
            <a:extLst>
              <a:ext uri="{FF2B5EF4-FFF2-40B4-BE49-F238E27FC236}">
                <a16:creationId xmlns:a16="http://schemas.microsoft.com/office/drawing/2014/main" id="{51AF1423-19E1-D345-AF6A-E8178564A8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15</a:t>
            </a:fld>
            <a:endParaRPr lang="en-US"/>
          </a:p>
        </p:txBody>
      </p:sp>
      <p:pic>
        <p:nvPicPr>
          <p:cNvPr id="5" name="Content Placeholder 4" descr="Chart&#10;&#10;Description automatically generated">
            <a:extLst>
              <a:ext uri="{FF2B5EF4-FFF2-40B4-BE49-F238E27FC236}">
                <a16:creationId xmlns:a16="http://schemas.microsoft.com/office/drawing/2014/main" id="{6FE0BD41-196B-1443-B2F4-177D673F73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256" y="39686"/>
            <a:ext cx="7649028" cy="5099353"/>
          </a:xfrm>
        </p:spPr>
      </p:pic>
      <p:sp>
        <p:nvSpPr>
          <p:cNvPr id="8" name="TextBox 7">
            <a:extLst>
              <a:ext uri="{FF2B5EF4-FFF2-40B4-BE49-F238E27FC236}">
                <a16:creationId xmlns:a16="http://schemas.microsoft.com/office/drawing/2014/main" id="{41579F44-1984-6344-9075-E05E5DBC1795}"/>
              </a:ext>
            </a:extLst>
          </p:cNvPr>
          <p:cNvSpPr txBox="1"/>
          <p:nvPr/>
        </p:nvSpPr>
        <p:spPr>
          <a:xfrm>
            <a:off x="8802478" y="4869456"/>
            <a:ext cx="354584" cy="276999"/>
          </a:xfrm>
          <a:prstGeom prst="rect">
            <a:avLst/>
          </a:prstGeom>
          <a:noFill/>
        </p:spPr>
        <p:txBody>
          <a:bodyPr wrap="none" rtlCol="0">
            <a:spAutoFit/>
          </a:bodyPr>
          <a:lstStyle/>
          <a:p>
            <a:r>
              <a:rPr lang="en-US" sz="1200" dirty="0"/>
              <a:t>15</a:t>
            </a:r>
          </a:p>
        </p:txBody>
      </p:sp>
      <p:sp>
        <p:nvSpPr>
          <p:cNvPr id="6" name="TextBox 5">
            <a:extLst>
              <a:ext uri="{FF2B5EF4-FFF2-40B4-BE49-F238E27FC236}">
                <a16:creationId xmlns:a16="http://schemas.microsoft.com/office/drawing/2014/main" id="{627B123A-EC37-0E4F-82B9-A8A3936A4BC1}"/>
              </a:ext>
            </a:extLst>
          </p:cNvPr>
          <p:cNvSpPr txBox="1"/>
          <p:nvPr/>
        </p:nvSpPr>
        <p:spPr>
          <a:xfrm>
            <a:off x="5453349" y="4417766"/>
            <a:ext cx="969485" cy="276999"/>
          </a:xfrm>
          <a:prstGeom prst="rect">
            <a:avLst/>
          </a:prstGeom>
          <a:solidFill>
            <a:schemeClr val="bg1"/>
          </a:solidFill>
        </p:spPr>
        <p:txBody>
          <a:bodyPr wrap="square" rtlCol="0">
            <a:spAutoFit/>
          </a:bodyPr>
          <a:lstStyle/>
          <a:p>
            <a:r>
              <a:rPr lang="en-US" sz="1200" dirty="0">
                <a:latin typeface="Seravek" panose="020B0503040000020004" pitchFamily="34" charset="0"/>
              </a:rPr>
              <a:t>Salta</a:t>
            </a:r>
          </a:p>
        </p:txBody>
      </p:sp>
      <p:sp>
        <p:nvSpPr>
          <p:cNvPr id="7" name="TextBox 6">
            <a:extLst>
              <a:ext uri="{FF2B5EF4-FFF2-40B4-BE49-F238E27FC236}">
                <a16:creationId xmlns:a16="http://schemas.microsoft.com/office/drawing/2014/main" id="{826EDA74-DA27-A54C-AE05-E96DFDA5C231}"/>
              </a:ext>
            </a:extLst>
          </p:cNvPr>
          <p:cNvSpPr txBox="1"/>
          <p:nvPr/>
        </p:nvSpPr>
        <p:spPr>
          <a:xfrm>
            <a:off x="3316077" y="44068"/>
            <a:ext cx="1134737" cy="276999"/>
          </a:xfrm>
          <a:prstGeom prst="rect">
            <a:avLst/>
          </a:prstGeom>
          <a:solidFill>
            <a:schemeClr val="bg1">
              <a:lumMod val="85000"/>
            </a:schemeClr>
          </a:solidFill>
        </p:spPr>
        <p:txBody>
          <a:bodyPr wrap="square" rtlCol="0">
            <a:spAutoFit/>
          </a:bodyPr>
          <a:lstStyle/>
          <a:p>
            <a:pPr algn="ctr"/>
            <a:r>
              <a:rPr lang="en-US" sz="1200" dirty="0">
                <a:latin typeface="Seravek" panose="020B0503040000020004" pitchFamily="34" charset="0"/>
              </a:rPr>
              <a:t>Salta</a:t>
            </a:r>
          </a:p>
        </p:txBody>
      </p:sp>
      <p:sp>
        <p:nvSpPr>
          <p:cNvPr id="13" name="TextBox 12">
            <a:extLst>
              <a:ext uri="{FF2B5EF4-FFF2-40B4-BE49-F238E27FC236}">
                <a16:creationId xmlns:a16="http://schemas.microsoft.com/office/drawing/2014/main" id="{0AD69EEC-AB0C-9140-9BBA-DBECFB5ADA9F}"/>
              </a:ext>
            </a:extLst>
          </p:cNvPr>
          <p:cNvSpPr txBox="1"/>
          <p:nvPr/>
        </p:nvSpPr>
        <p:spPr>
          <a:xfrm>
            <a:off x="6806589" y="42234"/>
            <a:ext cx="1134737" cy="276999"/>
          </a:xfrm>
          <a:prstGeom prst="rect">
            <a:avLst/>
          </a:prstGeom>
          <a:solidFill>
            <a:schemeClr val="bg1">
              <a:lumMod val="85000"/>
            </a:schemeClr>
          </a:solidFill>
        </p:spPr>
        <p:txBody>
          <a:bodyPr wrap="square" rtlCol="0">
            <a:spAutoFit/>
          </a:bodyPr>
          <a:lstStyle/>
          <a:p>
            <a:pPr algn="ctr"/>
            <a:r>
              <a:rPr lang="en-US" sz="1200" dirty="0" err="1">
                <a:latin typeface="Seravek" panose="020B0503040000020004" pitchFamily="34" charset="0"/>
              </a:rPr>
              <a:t>Saltó</a:t>
            </a:r>
            <a:endParaRPr lang="en-US" sz="1200" dirty="0">
              <a:latin typeface="Seravek" panose="020B0503040000020004" pitchFamily="34" charset="0"/>
            </a:endParaRPr>
          </a:p>
        </p:txBody>
      </p:sp>
    </p:spTree>
    <p:extLst>
      <p:ext uri="{BB962C8B-B14F-4D97-AF65-F5344CB8AC3E}">
        <p14:creationId xmlns:p14="http://schemas.microsoft.com/office/powerpoint/2010/main" val="225090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8089-4161-DA45-9BD8-9B189D675DD4}"/>
              </a:ext>
            </a:extLst>
          </p:cNvPr>
          <p:cNvSpPr>
            <a:spLocks noGrp="1"/>
          </p:cNvSpPr>
          <p:nvPr>
            <p:ph type="title"/>
          </p:nvPr>
        </p:nvSpPr>
        <p:spPr/>
        <p:txBody>
          <a:bodyPr/>
          <a:lstStyle/>
          <a:p>
            <a:r>
              <a:rPr lang="en-US" dirty="0">
                <a:latin typeface="Seravek" panose="020B0503040000020004" pitchFamily="34" charset="0"/>
              </a:rPr>
              <a:t>Discussion</a:t>
            </a:r>
          </a:p>
        </p:txBody>
      </p:sp>
      <p:sp>
        <p:nvSpPr>
          <p:cNvPr id="4" name="Slide Number Placeholder 3">
            <a:extLst>
              <a:ext uri="{FF2B5EF4-FFF2-40B4-BE49-F238E27FC236}">
                <a16:creationId xmlns:a16="http://schemas.microsoft.com/office/drawing/2014/main" id="{51AF1423-19E1-D345-AF6A-E8178564A8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16</a:t>
            </a:fld>
            <a:endParaRPr lang="en-US"/>
          </a:p>
        </p:txBody>
      </p:sp>
      <p:sp>
        <p:nvSpPr>
          <p:cNvPr id="6" name="Content Placeholder 5">
            <a:extLst>
              <a:ext uri="{FF2B5EF4-FFF2-40B4-BE49-F238E27FC236}">
                <a16:creationId xmlns:a16="http://schemas.microsoft.com/office/drawing/2014/main" id="{BCD06A5F-98A0-974E-816A-06BEFD5C34F9}"/>
              </a:ext>
            </a:extLst>
          </p:cNvPr>
          <p:cNvSpPr>
            <a:spLocks noGrp="1"/>
          </p:cNvSpPr>
          <p:nvPr>
            <p:ph idx="1"/>
          </p:nvPr>
        </p:nvSpPr>
        <p:spPr/>
        <p:txBody>
          <a:bodyPr/>
          <a:lstStyle/>
          <a:p>
            <a:r>
              <a:rPr lang="en-US" dirty="0">
                <a:latin typeface="Seravek" panose="020B0503040000020004" pitchFamily="34" charset="0"/>
              </a:rPr>
              <a:t>Domain-general models of learning (for more general mechanisms)</a:t>
            </a:r>
          </a:p>
          <a:p>
            <a:r>
              <a:rPr lang="en-US" dirty="0">
                <a:latin typeface="Seravek" panose="020B0503040000020004" pitchFamily="34" charset="0"/>
              </a:rPr>
              <a:t>Neural reuse theories </a:t>
            </a:r>
            <a:r>
              <a:rPr lang="en-US" sz="1000" dirty="0">
                <a:latin typeface="Seravek" panose="020B0503040000020004" pitchFamily="34" charset="0"/>
              </a:rPr>
              <a:t>(Asano et al., 2021)</a:t>
            </a:r>
          </a:p>
          <a:p>
            <a:r>
              <a:rPr lang="en-US" dirty="0" err="1">
                <a:latin typeface="Seravek" panose="020B0503040000020004" pitchFamily="34" charset="0"/>
              </a:rPr>
              <a:t>Neuroemergentist</a:t>
            </a:r>
            <a:r>
              <a:rPr lang="en-US" dirty="0">
                <a:latin typeface="Seravek" panose="020B0503040000020004" pitchFamily="34" charset="0"/>
              </a:rPr>
              <a:t> approach </a:t>
            </a:r>
            <a:r>
              <a:rPr lang="en-US" sz="1000" dirty="0">
                <a:latin typeface="Seravek" panose="020B0503040000020004" pitchFamily="34" charset="0"/>
              </a:rPr>
              <a:t>(Hernández et al., 2019)</a:t>
            </a:r>
          </a:p>
        </p:txBody>
      </p:sp>
      <p:sp>
        <p:nvSpPr>
          <p:cNvPr id="5" name="TextBox 4">
            <a:extLst>
              <a:ext uri="{FF2B5EF4-FFF2-40B4-BE49-F238E27FC236}">
                <a16:creationId xmlns:a16="http://schemas.microsoft.com/office/drawing/2014/main" id="{3E98DCD4-FB2A-C241-A29D-5EA4941BF174}"/>
              </a:ext>
            </a:extLst>
          </p:cNvPr>
          <p:cNvSpPr txBox="1"/>
          <p:nvPr/>
        </p:nvSpPr>
        <p:spPr>
          <a:xfrm>
            <a:off x="8802478" y="4869456"/>
            <a:ext cx="354584" cy="276999"/>
          </a:xfrm>
          <a:prstGeom prst="rect">
            <a:avLst/>
          </a:prstGeom>
          <a:noFill/>
        </p:spPr>
        <p:txBody>
          <a:bodyPr wrap="none" rtlCol="0">
            <a:spAutoFit/>
          </a:bodyPr>
          <a:lstStyle/>
          <a:p>
            <a:r>
              <a:rPr lang="en-US" sz="1200" dirty="0"/>
              <a:t>16</a:t>
            </a:r>
          </a:p>
        </p:txBody>
      </p:sp>
    </p:spTree>
    <p:extLst>
      <p:ext uri="{BB962C8B-B14F-4D97-AF65-F5344CB8AC3E}">
        <p14:creationId xmlns:p14="http://schemas.microsoft.com/office/powerpoint/2010/main" val="378076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408-25ED-1442-88C7-3328A89462F2}"/>
              </a:ext>
            </a:extLst>
          </p:cNvPr>
          <p:cNvSpPr>
            <a:spLocks noGrp="1"/>
          </p:cNvSpPr>
          <p:nvPr>
            <p:ph type="title"/>
          </p:nvPr>
        </p:nvSpPr>
        <p:spPr/>
        <p:txBody>
          <a:bodyPr/>
          <a:lstStyle/>
          <a:p>
            <a:r>
              <a:rPr lang="en-US" dirty="0">
                <a:latin typeface="Seravek" panose="020B0503040000020004" pitchFamily="34" charset="0"/>
              </a:rPr>
              <a:t>Future research</a:t>
            </a:r>
          </a:p>
        </p:txBody>
      </p:sp>
      <p:sp>
        <p:nvSpPr>
          <p:cNvPr id="3" name="Content Placeholder 2">
            <a:extLst>
              <a:ext uri="{FF2B5EF4-FFF2-40B4-BE49-F238E27FC236}">
                <a16:creationId xmlns:a16="http://schemas.microsoft.com/office/drawing/2014/main" id="{89D91846-3344-B14B-A17F-4E8C7A9CFE0F}"/>
              </a:ext>
            </a:extLst>
          </p:cNvPr>
          <p:cNvSpPr>
            <a:spLocks noGrp="1"/>
          </p:cNvSpPr>
          <p:nvPr>
            <p:ph idx="1"/>
          </p:nvPr>
        </p:nvSpPr>
        <p:spPr/>
        <p:txBody>
          <a:bodyPr/>
          <a:lstStyle/>
          <a:p>
            <a:r>
              <a:rPr lang="en-US" dirty="0">
                <a:latin typeface="Seravek" panose="020B0503040000020004" pitchFamily="34" charset="0"/>
              </a:rPr>
              <a:t>Association between language and non-language prediction in bilinguals</a:t>
            </a:r>
          </a:p>
          <a:p>
            <a:r>
              <a:rPr lang="en-US" dirty="0">
                <a:latin typeface="Seravek" panose="020B0503040000020004" pitchFamily="34" charset="0"/>
              </a:rPr>
              <a:t>Association between language and music prediction</a:t>
            </a:r>
          </a:p>
        </p:txBody>
      </p:sp>
      <p:sp>
        <p:nvSpPr>
          <p:cNvPr id="5" name="Slide Number Placeholder 3">
            <a:extLst>
              <a:ext uri="{FF2B5EF4-FFF2-40B4-BE49-F238E27FC236}">
                <a16:creationId xmlns:a16="http://schemas.microsoft.com/office/drawing/2014/main" id="{0D112FDB-76C0-C14F-807B-E9C0279BF43A}"/>
              </a:ext>
            </a:extLst>
          </p:cNvPr>
          <p:cNvSpPr txBox="1">
            <a:spLocks/>
          </p:cNvSpPr>
          <p:nvPr/>
        </p:nvSpPr>
        <p:spPr>
          <a:xfrm>
            <a:off x="8778607" y="4838156"/>
            <a:ext cx="354376" cy="357188"/>
          </a:xfrm>
          <a:prstGeom prst="rect">
            <a:avLst/>
          </a:prstGeom>
          <a:ln/>
        </p:spPr>
        <p:txBody>
          <a:bodyPr/>
          <a:ls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5488343-B159-074D-B355-B61FD1A20D53}" type="slidenum">
              <a:rPr lang="en-US" sz="1200" smtClean="0"/>
              <a:pPr>
                <a:defRPr/>
              </a:pPr>
              <a:t>17</a:t>
            </a:fld>
            <a:endParaRPr lang="en-US" sz="1200" dirty="0"/>
          </a:p>
        </p:txBody>
      </p:sp>
    </p:spTree>
    <p:extLst>
      <p:ext uri="{BB962C8B-B14F-4D97-AF65-F5344CB8AC3E}">
        <p14:creationId xmlns:p14="http://schemas.microsoft.com/office/powerpoint/2010/main" val="195211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408-25ED-1442-88C7-3328A89462F2}"/>
              </a:ext>
            </a:extLst>
          </p:cNvPr>
          <p:cNvSpPr>
            <a:spLocks noGrp="1"/>
          </p:cNvSpPr>
          <p:nvPr>
            <p:ph type="title"/>
          </p:nvPr>
        </p:nvSpPr>
        <p:spPr/>
        <p:txBody>
          <a:bodyPr/>
          <a:lstStyle/>
          <a:p>
            <a:r>
              <a:rPr lang="en-US" dirty="0">
                <a:latin typeface="Seravek" panose="020B0503040000020004" pitchFamily="34" charset="0"/>
              </a:rPr>
              <a:t>Pedagogical implications</a:t>
            </a:r>
          </a:p>
        </p:txBody>
      </p:sp>
      <p:sp>
        <p:nvSpPr>
          <p:cNvPr id="3" name="Content Placeholder 2">
            <a:extLst>
              <a:ext uri="{FF2B5EF4-FFF2-40B4-BE49-F238E27FC236}">
                <a16:creationId xmlns:a16="http://schemas.microsoft.com/office/drawing/2014/main" id="{89D91846-3344-B14B-A17F-4E8C7A9CFE0F}"/>
              </a:ext>
            </a:extLst>
          </p:cNvPr>
          <p:cNvSpPr>
            <a:spLocks noGrp="1"/>
          </p:cNvSpPr>
          <p:nvPr>
            <p:ph idx="1"/>
          </p:nvPr>
        </p:nvSpPr>
        <p:spPr/>
        <p:txBody>
          <a:bodyPr/>
          <a:lstStyle/>
          <a:p>
            <a:r>
              <a:rPr lang="en-US" dirty="0">
                <a:latin typeface="Seravek" panose="020B0503040000020004" pitchFamily="34" charset="0"/>
              </a:rPr>
              <a:t>Importance of teaching L2 prosody</a:t>
            </a:r>
          </a:p>
          <a:p>
            <a:r>
              <a:rPr lang="en-US" dirty="0">
                <a:latin typeface="Seravek" panose="020B0503040000020004" pitchFamily="34" charset="0"/>
              </a:rPr>
              <a:t>Expanding real life situations in which L2 learners use the L2</a:t>
            </a:r>
          </a:p>
        </p:txBody>
      </p:sp>
      <p:sp>
        <p:nvSpPr>
          <p:cNvPr id="4" name="Slide Number Placeholder 3">
            <a:extLst>
              <a:ext uri="{FF2B5EF4-FFF2-40B4-BE49-F238E27FC236}">
                <a16:creationId xmlns:a16="http://schemas.microsoft.com/office/drawing/2014/main" id="{23B165FE-39D6-7F4B-90AD-A7C7BDD459AE}"/>
              </a:ext>
            </a:extLst>
          </p:cNvPr>
          <p:cNvSpPr>
            <a:spLocks noGrp="1"/>
          </p:cNvSpPr>
          <p:nvPr>
            <p:ph type="sldNum" sz="quarter" idx="10"/>
          </p:nvPr>
        </p:nvSpPr>
        <p:spPr>
          <a:xfrm>
            <a:off x="8789625" y="4838157"/>
            <a:ext cx="387427" cy="357188"/>
          </a:xfrm>
        </p:spPr>
        <p:txBody>
          <a:bodyPr/>
          <a:lstStyle/>
          <a:p>
            <a:pPr>
              <a:defRPr/>
            </a:pPr>
            <a:fld id="{45488343-B159-074D-B355-B61FD1A20D53}" type="slidenum">
              <a:rPr lang="en-US" sz="1200" smtClean="0"/>
              <a:pPr>
                <a:defRPr/>
              </a:pPr>
              <a:t>18</a:t>
            </a:fld>
            <a:endParaRPr lang="en-US" sz="1200"/>
          </a:p>
        </p:txBody>
      </p:sp>
    </p:spTree>
    <p:extLst>
      <p:ext uri="{BB962C8B-B14F-4D97-AF65-F5344CB8AC3E}">
        <p14:creationId xmlns:p14="http://schemas.microsoft.com/office/powerpoint/2010/main" val="212806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9F13-0FE1-B848-AF1E-76CD1950E548}"/>
              </a:ext>
            </a:extLst>
          </p:cNvPr>
          <p:cNvSpPr>
            <a:spLocks noGrp="1"/>
          </p:cNvSpPr>
          <p:nvPr>
            <p:ph type="title"/>
          </p:nvPr>
        </p:nvSpPr>
        <p:spPr/>
        <p:txBody>
          <a:bodyPr/>
          <a:lstStyle/>
          <a:p>
            <a:r>
              <a:rPr lang="en-US" dirty="0">
                <a:latin typeface="Seravek" panose="020B0503040000020004" pitchFamily="34" charset="0"/>
              </a:rPr>
              <a:t>Conclusion</a:t>
            </a:r>
          </a:p>
        </p:txBody>
      </p:sp>
      <p:sp>
        <p:nvSpPr>
          <p:cNvPr id="3" name="Content Placeholder 2">
            <a:extLst>
              <a:ext uri="{FF2B5EF4-FFF2-40B4-BE49-F238E27FC236}">
                <a16:creationId xmlns:a16="http://schemas.microsoft.com/office/drawing/2014/main" id="{73662055-F732-8F4C-AE4B-0819FF97C0EE}"/>
              </a:ext>
            </a:extLst>
          </p:cNvPr>
          <p:cNvSpPr>
            <a:spLocks noGrp="1"/>
          </p:cNvSpPr>
          <p:nvPr>
            <p:ph idx="1"/>
          </p:nvPr>
        </p:nvSpPr>
        <p:spPr/>
        <p:txBody>
          <a:bodyPr/>
          <a:lstStyle/>
          <a:p>
            <a:r>
              <a:rPr lang="en-US" dirty="0">
                <a:latin typeface="Seravek" panose="020B0503040000020004" pitchFamily="34" charset="0"/>
              </a:rPr>
              <a:t>Distinct language experiences shape language processing and prediction differently</a:t>
            </a:r>
          </a:p>
          <a:p>
            <a:pPr lvl="1"/>
            <a:r>
              <a:rPr lang="en-US" dirty="0">
                <a:latin typeface="Seravek" panose="020B0503040000020004" pitchFamily="34" charset="0"/>
              </a:rPr>
              <a:t>Need to heed language use more closely</a:t>
            </a:r>
          </a:p>
          <a:p>
            <a:pPr lvl="1"/>
            <a:endParaRPr lang="en-US" dirty="0">
              <a:latin typeface="Seravek" panose="020B0503040000020004" pitchFamily="34" charset="0"/>
            </a:endParaRPr>
          </a:p>
          <a:p>
            <a:r>
              <a:rPr lang="en-US" dirty="0">
                <a:latin typeface="Seravek" panose="020B0503040000020004" pitchFamily="34" charset="0"/>
              </a:rPr>
              <a:t>Prediction abilities may share common mechanisms across cognition</a:t>
            </a:r>
          </a:p>
          <a:p>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993B32B3-3D53-0C48-AD31-B930A2D8ACE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19</a:t>
            </a:fld>
            <a:endParaRPr lang="en-US"/>
          </a:p>
        </p:txBody>
      </p:sp>
      <p:sp>
        <p:nvSpPr>
          <p:cNvPr id="5" name="TextBox 4">
            <a:extLst>
              <a:ext uri="{FF2B5EF4-FFF2-40B4-BE49-F238E27FC236}">
                <a16:creationId xmlns:a16="http://schemas.microsoft.com/office/drawing/2014/main" id="{D17628D6-674A-CF4B-B828-A868CB4D548F}"/>
              </a:ext>
            </a:extLst>
          </p:cNvPr>
          <p:cNvSpPr txBox="1"/>
          <p:nvPr/>
        </p:nvSpPr>
        <p:spPr>
          <a:xfrm>
            <a:off x="8802478" y="4869456"/>
            <a:ext cx="354584" cy="276999"/>
          </a:xfrm>
          <a:prstGeom prst="rect">
            <a:avLst/>
          </a:prstGeom>
          <a:noFill/>
        </p:spPr>
        <p:txBody>
          <a:bodyPr wrap="none" rtlCol="0">
            <a:spAutoFit/>
          </a:bodyPr>
          <a:lstStyle/>
          <a:p>
            <a:r>
              <a:rPr lang="en-US" sz="1200" dirty="0"/>
              <a:t>18</a:t>
            </a:r>
          </a:p>
        </p:txBody>
      </p:sp>
    </p:spTree>
    <p:extLst>
      <p:ext uri="{BB962C8B-B14F-4D97-AF65-F5344CB8AC3E}">
        <p14:creationId xmlns:p14="http://schemas.microsoft.com/office/powerpoint/2010/main" val="378951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4B43-53EE-354E-993C-D3055A06AF23}"/>
              </a:ext>
            </a:extLst>
          </p:cNvPr>
          <p:cNvSpPr>
            <a:spLocks noGrp="1"/>
          </p:cNvSpPr>
          <p:nvPr>
            <p:ph type="title"/>
          </p:nvPr>
        </p:nvSpPr>
        <p:spPr/>
        <p:txBody>
          <a:bodyPr/>
          <a:lstStyle/>
          <a:p>
            <a:r>
              <a:rPr lang="en-US" dirty="0">
                <a:latin typeface="Seravek" panose="020B0503040000020004" pitchFamily="34" charset="0"/>
              </a:rPr>
              <a:t>Table</a:t>
            </a:r>
            <a:r>
              <a:rPr lang="en-US" dirty="0"/>
              <a:t> of Contents</a:t>
            </a:r>
          </a:p>
        </p:txBody>
      </p:sp>
      <p:sp>
        <p:nvSpPr>
          <p:cNvPr id="3" name="Content Placeholder 2">
            <a:extLst>
              <a:ext uri="{FF2B5EF4-FFF2-40B4-BE49-F238E27FC236}">
                <a16:creationId xmlns:a16="http://schemas.microsoft.com/office/drawing/2014/main" id="{918A69BC-586C-584D-A62B-82A2B1E2DE58}"/>
              </a:ext>
            </a:extLst>
          </p:cNvPr>
          <p:cNvSpPr>
            <a:spLocks noGrp="1"/>
          </p:cNvSpPr>
          <p:nvPr>
            <p:ph idx="1"/>
          </p:nvPr>
        </p:nvSpPr>
        <p:spPr/>
        <p:txBody>
          <a:bodyPr/>
          <a:lstStyle/>
          <a:p>
            <a:r>
              <a:rPr lang="en-US" dirty="0">
                <a:latin typeface="Seravek" panose="020B0503040000020004" pitchFamily="34" charset="0"/>
              </a:rPr>
              <a:t>Introduction</a:t>
            </a:r>
          </a:p>
          <a:p>
            <a:endParaRPr lang="en-US" dirty="0">
              <a:latin typeface="Seravek" panose="020B0503040000020004" pitchFamily="34" charset="0"/>
            </a:endParaRPr>
          </a:p>
          <a:p>
            <a:pPr marL="0" indent="0">
              <a:buNone/>
            </a:pPr>
            <a:r>
              <a:rPr lang="en-US" dirty="0">
                <a:latin typeface="Seravek" panose="020B0503040000020004" pitchFamily="34" charset="0"/>
              </a:rPr>
              <a:t>Language prediction</a:t>
            </a:r>
          </a:p>
          <a:p>
            <a:r>
              <a:rPr lang="en-US" dirty="0">
                <a:latin typeface="Seravek" panose="020B0503040000020004" pitchFamily="34" charset="0"/>
              </a:rPr>
              <a:t>Exp. 1 – L2 experience</a:t>
            </a:r>
          </a:p>
          <a:p>
            <a:r>
              <a:rPr lang="en-US" dirty="0">
                <a:latin typeface="Seravek" panose="020B0503040000020004" pitchFamily="34" charset="0"/>
              </a:rPr>
              <a:t>Exp. 2 – L2 experience and L1 experience</a:t>
            </a:r>
          </a:p>
          <a:p>
            <a:pPr marL="0" indent="0">
              <a:buNone/>
            </a:pPr>
            <a:endParaRPr lang="en-US" dirty="0">
              <a:latin typeface="Seravek" panose="020B0503040000020004" pitchFamily="34" charset="0"/>
            </a:endParaRPr>
          </a:p>
          <a:p>
            <a:pPr marL="0" indent="0">
              <a:buNone/>
            </a:pPr>
            <a:r>
              <a:rPr lang="en-US" dirty="0">
                <a:latin typeface="Seravek" panose="020B0503040000020004" pitchFamily="34" charset="0"/>
              </a:rPr>
              <a:t>Cognition</a:t>
            </a:r>
          </a:p>
          <a:p>
            <a:r>
              <a:rPr lang="en-US" dirty="0">
                <a:latin typeface="Seravek" panose="020B0503040000020004" pitchFamily="34" charset="0"/>
              </a:rPr>
              <a:t>Exp. 3 – Non-language prediction</a:t>
            </a:r>
          </a:p>
        </p:txBody>
      </p:sp>
      <p:sp>
        <p:nvSpPr>
          <p:cNvPr id="4" name="Slide Number Placeholder 3">
            <a:extLst>
              <a:ext uri="{FF2B5EF4-FFF2-40B4-BE49-F238E27FC236}">
                <a16:creationId xmlns:a16="http://schemas.microsoft.com/office/drawing/2014/main" id="{2DBEDDB7-E349-884E-BBCF-E0F3F781DEF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2</a:t>
            </a:fld>
            <a:endParaRPr lang="en-US"/>
          </a:p>
        </p:txBody>
      </p:sp>
      <p:sp>
        <p:nvSpPr>
          <p:cNvPr id="5" name="TextBox 4">
            <a:extLst>
              <a:ext uri="{FF2B5EF4-FFF2-40B4-BE49-F238E27FC236}">
                <a16:creationId xmlns:a16="http://schemas.microsoft.com/office/drawing/2014/main" id="{98653399-34E7-704F-939C-FAA4656EFCA8}"/>
              </a:ext>
            </a:extLst>
          </p:cNvPr>
          <p:cNvSpPr txBox="1"/>
          <p:nvPr/>
        </p:nvSpPr>
        <p:spPr>
          <a:xfrm>
            <a:off x="8879597" y="4869456"/>
            <a:ext cx="269626" cy="276999"/>
          </a:xfrm>
          <a:prstGeom prst="rect">
            <a:avLst/>
          </a:prstGeom>
          <a:noFill/>
        </p:spPr>
        <p:txBody>
          <a:bodyPr wrap="none" rtlCol="0">
            <a:spAutoFit/>
          </a:bodyPr>
          <a:lstStyle/>
          <a:p>
            <a:r>
              <a:rPr lang="en-US" sz="1200" dirty="0"/>
              <a:t>2</a:t>
            </a:r>
          </a:p>
        </p:txBody>
      </p:sp>
    </p:spTree>
    <p:extLst>
      <p:ext uri="{BB962C8B-B14F-4D97-AF65-F5344CB8AC3E}">
        <p14:creationId xmlns:p14="http://schemas.microsoft.com/office/powerpoint/2010/main" val="307710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16856F-33E1-7542-95DB-10D0784FC92F}"/>
              </a:ext>
            </a:extLst>
          </p:cNvPr>
          <p:cNvSpPr>
            <a:spLocks noGrp="1"/>
          </p:cNvSpPr>
          <p:nvPr>
            <p:ph type="title"/>
          </p:nvPr>
        </p:nvSpPr>
        <p:spPr/>
        <p:txBody>
          <a:bodyPr/>
          <a:lstStyle/>
          <a:p>
            <a:r>
              <a:rPr lang="en-US" dirty="0">
                <a:latin typeface="Seravek" panose="020B0503040000020004" pitchFamily="34" charset="0"/>
              </a:rPr>
              <a:t>Thank you.</a:t>
            </a:r>
          </a:p>
        </p:txBody>
      </p:sp>
      <p:sp>
        <p:nvSpPr>
          <p:cNvPr id="6" name="Text Placeholder 5">
            <a:extLst>
              <a:ext uri="{FF2B5EF4-FFF2-40B4-BE49-F238E27FC236}">
                <a16:creationId xmlns:a16="http://schemas.microsoft.com/office/drawing/2014/main" id="{618B4D38-997C-3B43-BBA4-05BC109EB8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384932-6C58-EF4D-8AB8-22192A27D35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20</a:t>
            </a:fld>
            <a:endParaRPr lang="en-US"/>
          </a:p>
        </p:txBody>
      </p:sp>
    </p:spTree>
    <p:extLst>
      <p:ext uri="{BB962C8B-B14F-4D97-AF65-F5344CB8AC3E}">
        <p14:creationId xmlns:p14="http://schemas.microsoft.com/office/powerpoint/2010/main" val="229924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D9F-EB64-3841-BEBB-50F44C7BD45F}"/>
              </a:ext>
            </a:extLst>
          </p:cNvPr>
          <p:cNvSpPr>
            <a:spLocks noGrp="1"/>
          </p:cNvSpPr>
          <p:nvPr>
            <p:ph type="title"/>
          </p:nvPr>
        </p:nvSpPr>
        <p:spPr/>
        <p:txBody>
          <a:bodyPr/>
          <a:lstStyle/>
          <a:p>
            <a:pPr algn="ctr"/>
            <a:r>
              <a:rPr lang="en-US" dirty="0">
                <a:latin typeface="Seravek" panose="020B0503040000020004" pitchFamily="34" charset="0"/>
              </a:rPr>
              <a:t>Prediction</a:t>
            </a:r>
          </a:p>
        </p:txBody>
      </p:sp>
      <p:pic>
        <p:nvPicPr>
          <p:cNvPr id="13" name="Content Placeholder 12" descr="A person running on a field&#10;&#10;Description automatically generated with low confidence">
            <a:extLst>
              <a:ext uri="{FF2B5EF4-FFF2-40B4-BE49-F238E27FC236}">
                <a16:creationId xmlns:a16="http://schemas.microsoft.com/office/drawing/2014/main" id="{3CA13CB6-CCD2-B942-810F-AEAB41294CA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0984" y="1443386"/>
            <a:ext cx="3546388" cy="2982190"/>
          </a:xfrm>
        </p:spPr>
      </p:pic>
      <p:sp>
        <p:nvSpPr>
          <p:cNvPr id="4" name="Slide Number Placeholder 3">
            <a:extLst>
              <a:ext uri="{FF2B5EF4-FFF2-40B4-BE49-F238E27FC236}">
                <a16:creationId xmlns:a16="http://schemas.microsoft.com/office/drawing/2014/main" id="{EF905030-1954-E64F-BE3E-1B7B95C89C7C}"/>
              </a:ext>
            </a:extLst>
          </p:cNvPr>
          <p:cNvSpPr>
            <a:spLocks noGrp="1"/>
          </p:cNvSpPr>
          <p:nvPr>
            <p:ph type="sldNum" sz="quarter" idx="10"/>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3</a:t>
            </a:fld>
            <a:endParaRPr lang="en-US"/>
          </a:p>
        </p:txBody>
      </p:sp>
      <p:pic>
        <p:nvPicPr>
          <p:cNvPr id="11" name="Content Placeholder 10" descr="A picture containing person, orange&#10;&#10;Description automatically generated">
            <a:extLst>
              <a:ext uri="{FF2B5EF4-FFF2-40B4-BE49-F238E27FC236}">
                <a16:creationId xmlns:a16="http://schemas.microsoft.com/office/drawing/2014/main" id="{C2B3294E-F23E-BE4F-B810-550310A9ACA5}"/>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57200" y="1480229"/>
            <a:ext cx="4038600" cy="2927579"/>
          </a:xfrm>
        </p:spPr>
      </p:pic>
    </p:spTree>
    <p:extLst>
      <p:ext uri="{BB962C8B-B14F-4D97-AF65-F5344CB8AC3E}">
        <p14:creationId xmlns:p14="http://schemas.microsoft.com/office/powerpoint/2010/main" val="47480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D9F-EB64-3841-BEBB-50F44C7BD45F}"/>
              </a:ext>
            </a:extLst>
          </p:cNvPr>
          <p:cNvSpPr>
            <a:spLocks noGrp="1"/>
          </p:cNvSpPr>
          <p:nvPr>
            <p:ph type="title"/>
          </p:nvPr>
        </p:nvSpPr>
        <p:spPr/>
        <p:txBody>
          <a:bodyPr/>
          <a:lstStyle/>
          <a:p>
            <a:r>
              <a:rPr lang="en-US" dirty="0">
                <a:latin typeface="Seravek" panose="020B0503040000020004" pitchFamily="34" charset="0"/>
              </a:rPr>
              <a:t>Morphophonological</a:t>
            </a:r>
            <a:r>
              <a:rPr lang="en-US" dirty="0"/>
              <a:t> prediction</a:t>
            </a:r>
          </a:p>
        </p:txBody>
      </p:sp>
      <p:sp>
        <p:nvSpPr>
          <p:cNvPr id="3" name="Content Placeholder 2">
            <a:extLst>
              <a:ext uri="{FF2B5EF4-FFF2-40B4-BE49-F238E27FC236}">
                <a16:creationId xmlns:a16="http://schemas.microsoft.com/office/drawing/2014/main" id="{21201138-A3BB-0B45-8D05-2FB3CC756915}"/>
              </a:ext>
            </a:extLst>
          </p:cNvPr>
          <p:cNvSpPr>
            <a:spLocks noGrp="1"/>
          </p:cNvSpPr>
          <p:nvPr>
            <p:ph idx="1"/>
          </p:nvPr>
        </p:nvSpPr>
        <p:spPr/>
        <p:txBody>
          <a:bodyPr/>
          <a:lstStyle/>
          <a:p>
            <a:pPr marL="0" indent="0">
              <a:buNone/>
            </a:pPr>
            <a:r>
              <a:rPr lang="en-US" dirty="0">
                <a:latin typeface="Seravek" panose="020B0503040000020004" pitchFamily="34" charset="0"/>
              </a:rPr>
              <a:t>Lexical stress – tense suffixes</a:t>
            </a:r>
          </a:p>
          <a:p>
            <a:endParaRPr lang="en-US" dirty="0">
              <a:latin typeface="Seravek" panose="020B0503040000020004" pitchFamily="34" charset="0"/>
            </a:endParaRPr>
          </a:p>
          <a:p>
            <a:r>
              <a:rPr lang="en-US" dirty="0">
                <a:latin typeface="Seravek" panose="020B0503040000020004" pitchFamily="34" charset="0"/>
              </a:rPr>
              <a:t>Spanish: </a:t>
            </a:r>
            <a:r>
              <a:rPr lang="en-US" i="1" dirty="0" err="1">
                <a:latin typeface="Seravek" panose="020B0503040000020004" pitchFamily="34" charset="0"/>
              </a:rPr>
              <a:t>CANto</a:t>
            </a:r>
            <a:r>
              <a:rPr lang="en-US" dirty="0">
                <a:latin typeface="Seravek" panose="020B0503040000020004" pitchFamily="34" charset="0"/>
              </a:rPr>
              <a:t> </a:t>
            </a:r>
            <a:r>
              <a:rPr lang="en-US" sz="1600" dirty="0">
                <a:latin typeface="Seravek" panose="020B0503040000020004" pitchFamily="34" charset="0"/>
              </a:rPr>
              <a:t>(I sing)</a:t>
            </a:r>
            <a:r>
              <a:rPr lang="en-US" dirty="0">
                <a:latin typeface="Seravek" panose="020B0503040000020004" pitchFamily="34" charset="0"/>
              </a:rPr>
              <a:t> vs. </a:t>
            </a:r>
            <a:r>
              <a:rPr lang="en-US" i="1" dirty="0" err="1">
                <a:latin typeface="Seravek" panose="020B0503040000020004" pitchFamily="34" charset="0"/>
              </a:rPr>
              <a:t>canTÓ</a:t>
            </a:r>
            <a:r>
              <a:rPr lang="en-US" i="1" dirty="0">
                <a:latin typeface="Seravek" panose="020B0503040000020004" pitchFamily="34" charset="0"/>
              </a:rPr>
              <a:t> </a:t>
            </a:r>
            <a:r>
              <a:rPr lang="en-US" sz="1600" dirty="0">
                <a:latin typeface="Seravek" panose="020B0503040000020004" pitchFamily="34" charset="0"/>
              </a:rPr>
              <a:t>(s/he sang)</a:t>
            </a:r>
            <a:endParaRPr lang="en-US" i="1" dirty="0">
              <a:latin typeface="Seravek" panose="020B0503040000020004" pitchFamily="34" charset="0"/>
            </a:endParaRPr>
          </a:p>
          <a:p>
            <a:r>
              <a:rPr lang="en-US" dirty="0">
                <a:latin typeface="Seravek" panose="020B0503040000020004" pitchFamily="34" charset="0"/>
              </a:rPr>
              <a:t>English: </a:t>
            </a:r>
            <a:r>
              <a:rPr lang="en-US" dirty="0" err="1">
                <a:latin typeface="Seravek" panose="020B0503040000020004" pitchFamily="34" charset="0"/>
              </a:rPr>
              <a:t>PROduce</a:t>
            </a:r>
            <a:r>
              <a:rPr lang="en-US" sz="1600" dirty="0">
                <a:latin typeface="Seravek" panose="020B0503040000020004" pitchFamily="34" charset="0"/>
              </a:rPr>
              <a:t> (n.)</a:t>
            </a:r>
            <a:r>
              <a:rPr lang="en-US" dirty="0">
                <a:latin typeface="Seravek" panose="020B0503040000020004" pitchFamily="34" charset="0"/>
              </a:rPr>
              <a:t> vs. </a:t>
            </a:r>
            <a:r>
              <a:rPr lang="en-US" dirty="0" err="1">
                <a:latin typeface="Seravek" panose="020B0503040000020004" pitchFamily="34" charset="0"/>
              </a:rPr>
              <a:t>proDUCE</a:t>
            </a:r>
            <a:r>
              <a:rPr lang="en-US" dirty="0">
                <a:latin typeface="Seravek" panose="020B0503040000020004" pitchFamily="34" charset="0"/>
              </a:rPr>
              <a:t> </a:t>
            </a:r>
            <a:r>
              <a:rPr lang="en-US" sz="1600" dirty="0">
                <a:latin typeface="Seravek" panose="020B0503040000020004" pitchFamily="34" charset="0"/>
              </a:rPr>
              <a:t>(v.)</a:t>
            </a:r>
            <a:endParaRPr lang="en-US" dirty="0">
              <a:latin typeface="Seravek" panose="020B0503040000020004" pitchFamily="34" charset="0"/>
            </a:endParaRPr>
          </a:p>
          <a:p>
            <a:r>
              <a:rPr lang="en-US" dirty="0">
                <a:latin typeface="Seravek" panose="020B0503040000020004" pitchFamily="34" charset="0"/>
              </a:rPr>
              <a:t>Mandarin Chinese: tones	mother </a:t>
            </a:r>
            <a:r>
              <a:rPr lang="ja-JP" altLang="en-US"/>
              <a:t>妈</a:t>
            </a:r>
            <a:r>
              <a:rPr lang="en-US" altLang="ja-JP" dirty="0"/>
              <a:t> vs. horse </a:t>
            </a:r>
            <a:r>
              <a:rPr lang="ja-JP" altLang="en-US"/>
              <a:t>马</a:t>
            </a:r>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EF905030-1954-E64F-BE3E-1B7B95C89C7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4</a:t>
            </a:fld>
            <a:endParaRPr lang="en-US"/>
          </a:p>
        </p:txBody>
      </p:sp>
      <p:sp>
        <p:nvSpPr>
          <p:cNvPr id="5" name="TextBox 4">
            <a:extLst>
              <a:ext uri="{FF2B5EF4-FFF2-40B4-BE49-F238E27FC236}">
                <a16:creationId xmlns:a16="http://schemas.microsoft.com/office/drawing/2014/main" id="{AE10176E-7748-F24C-8FE7-E8FA13E9FAC2}"/>
              </a:ext>
            </a:extLst>
          </p:cNvPr>
          <p:cNvSpPr txBox="1"/>
          <p:nvPr/>
        </p:nvSpPr>
        <p:spPr>
          <a:xfrm>
            <a:off x="8879597" y="4869456"/>
            <a:ext cx="269626" cy="276999"/>
          </a:xfrm>
          <a:prstGeom prst="rect">
            <a:avLst/>
          </a:prstGeom>
          <a:noFill/>
        </p:spPr>
        <p:txBody>
          <a:bodyPr wrap="none" rtlCol="0">
            <a:spAutoFit/>
          </a:bodyPr>
          <a:lstStyle/>
          <a:p>
            <a:r>
              <a:rPr lang="en-US" sz="1200" dirty="0"/>
              <a:t>4</a:t>
            </a:r>
          </a:p>
        </p:txBody>
      </p:sp>
      <p:pic>
        <p:nvPicPr>
          <p:cNvPr id="7" name="1.mp3" descr="1.mp3">
            <a:hlinkClick r:id="" action="ppaction://media"/>
            <a:extLst>
              <a:ext uri="{FF2B5EF4-FFF2-40B4-BE49-F238E27FC236}">
                <a16:creationId xmlns:a16="http://schemas.microsoft.com/office/drawing/2014/main" id="{D7C8529A-6A01-704C-8F5B-87C6A9B4263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474072" y="3338112"/>
            <a:ext cx="378169" cy="378169"/>
          </a:xfrm>
          <a:prstGeom prst="rect">
            <a:avLst/>
          </a:prstGeom>
        </p:spPr>
      </p:pic>
      <p:pic>
        <p:nvPicPr>
          <p:cNvPr id="10" name="3.mp3" descr="3.mp3">
            <a:hlinkClick r:id="" action="ppaction://media"/>
            <a:extLst>
              <a:ext uri="{FF2B5EF4-FFF2-40B4-BE49-F238E27FC236}">
                <a16:creationId xmlns:a16="http://schemas.microsoft.com/office/drawing/2014/main" id="{40F44421-91A8-1D4A-8813-C26378162E4D}"/>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6214737" y="3349128"/>
            <a:ext cx="345118" cy="345118"/>
          </a:xfrm>
          <a:prstGeom prst="rect">
            <a:avLst/>
          </a:prstGeom>
        </p:spPr>
      </p:pic>
    </p:spTree>
    <p:extLst>
      <p:ext uri="{BB962C8B-B14F-4D97-AF65-F5344CB8AC3E}">
        <p14:creationId xmlns:p14="http://schemas.microsoft.com/office/powerpoint/2010/main" val="3213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653" fill="hold"/>
                                        <p:tgtEl>
                                          <p:spTgt spid="7"/>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73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23" fill="hold" display="0">
                  <p:stCondLst>
                    <p:cond delay="indefinite"/>
                  </p:stCondLst>
                  <p:endCondLst>
                    <p:cond evt="onStopAudio" delay="0">
                      <p:tgtEl>
                        <p:sldTgt/>
                      </p:tgtEl>
                    </p:cond>
                  </p:endCondLst>
                </p:cTn>
                <p:tgtEl>
                  <p:spTgt spid="7"/>
                </p:tgtEl>
              </p:cMediaNode>
            </p:audio>
            <p:audio>
              <p:cMediaNode vol="100000">
                <p:cTn id="24"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7A59-2F6A-7F48-A4D4-3E9B86ECB9C5}"/>
              </a:ext>
            </a:extLst>
          </p:cNvPr>
          <p:cNvSpPr>
            <a:spLocks noGrp="1"/>
          </p:cNvSpPr>
          <p:nvPr>
            <p:ph type="title"/>
          </p:nvPr>
        </p:nvSpPr>
        <p:spPr/>
        <p:txBody>
          <a:bodyPr/>
          <a:lstStyle/>
          <a:p>
            <a:r>
              <a:rPr lang="en-US" dirty="0">
                <a:latin typeface="Seravek" panose="020B0503040000020004" pitchFamily="34" charset="0"/>
              </a:rPr>
              <a:t>L2 experience</a:t>
            </a:r>
          </a:p>
        </p:txBody>
      </p:sp>
      <p:sp>
        <p:nvSpPr>
          <p:cNvPr id="3" name="Content Placeholder 2">
            <a:extLst>
              <a:ext uri="{FF2B5EF4-FFF2-40B4-BE49-F238E27FC236}">
                <a16:creationId xmlns:a16="http://schemas.microsoft.com/office/drawing/2014/main" id="{3E362E99-763D-FC40-BF94-924700C8A168}"/>
              </a:ext>
            </a:extLst>
          </p:cNvPr>
          <p:cNvSpPr>
            <a:spLocks noGrp="1"/>
          </p:cNvSpPr>
          <p:nvPr>
            <p:ph idx="1"/>
          </p:nvPr>
        </p:nvSpPr>
        <p:spPr/>
        <p:txBody>
          <a:bodyPr>
            <a:normAutofit fontScale="70000" lnSpcReduction="20000"/>
          </a:bodyPr>
          <a:lstStyle/>
          <a:p>
            <a:r>
              <a:rPr lang="en-US" u="sng" dirty="0">
                <a:latin typeface="Seravek" panose="020B0503040000020004" pitchFamily="34" charset="0"/>
              </a:rPr>
              <a:t>L2 proficiency</a:t>
            </a:r>
            <a:r>
              <a:rPr lang="en-US" dirty="0">
                <a:latin typeface="Seravek" panose="020B0503040000020004" pitchFamily="34" charset="0"/>
              </a:rPr>
              <a:t> facilitates </a:t>
            </a:r>
            <a:r>
              <a:rPr lang="en-US" dirty="0" err="1">
                <a:latin typeface="Seravek" panose="020B0503040000020004" pitchFamily="34" charset="0"/>
              </a:rPr>
              <a:t>phonomorphological</a:t>
            </a:r>
            <a:r>
              <a:rPr lang="en-US" dirty="0">
                <a:latin typeface="Seravek" panose="020B0503040000020004" pitchFamily="34" charset="0"/>
              </a:rPr>
              <a:t> prediction in L2 Swedish and L2 Spanish </a:t>
            </a:r>
            <a:r>
              <a:rPr lang="en-US" sz="1400" dirty="0">
                <a:latin typeface="Seravek" panose="020B0503040000020004" pitchFamily="34" charset="0"/>
              </a:rPr>
              <a:t>(e.g., </a:t>
            </a:r>
            <a:r>
              <a:rPr lang="en-US" sz="1400" dirty="0" err="1">
                <a:latin typeface="Seravek" panose="020B0503040000020004" pitchFamily="34" charset="0"/>
              </a:rPr>
              <a:t>Schremm</a:t>
            </a:r>
            <a:r>
              <a:rPr lang="en-US" sz="1400" dirty="0">
                <a:latin typeface="Seravek" panose="020B0503040000020004" pitchFamily="34" charset="0"/>
              </a:rPr>
              <a:t> et al., 2016; </a:t>
            </a:r>
            <a:r>
              <a:rPr lang="en-US" sz="1400" dirty="0" err="1">
                <a:latin typeface="Seravek" panose="020B0503040000020004" pitchFamily="34" charset="0"/>
              </a:rPr>
              <a:t>Sagarra</a:t>
            </a:r>
            <a:r>
              <a:rPr lang="en-US" sz="1400" dirty="0">
                <a:latin typeface="Seravek" panose="020B0503040000020004" pitchFamily="34" charset="0"/>
              </a:rPr>
              <a:t> &amp; Casillas, 2018) </a:t>
            </a:r>
            <a:endParaRPr lang="en-US" dirty="0">
              <a:latin typeface="Seravek" panose="020B0503040000020004" pitchFamily="34" charset="0"/>
            </a:endParaRPr>
          </a:p>
          <a:p>
            <a:endParaRPr lang="en-US" dirty="0">
              <a:latin typeface="Seravek" panose="020B0503040000020004" pitchFamily="34" charset="0"/>
            </a:endParaRPr>
          </a:p>
          <a:p>
            <a:r>
              <a:rPr lang="en-US" u="sng" dirty="0">
                <a:latin typeface="Seravek" panose="020B0503040000020004" pitchFamily="34" charset="0"/>
              </a:rPr>
              <a:t>Anticipatory experience</a:t>
            </a:r>
            <a:r>
              <a:rPr lang="en-US" dirty="0">
                <a:latin typeface="Seravek" panose="020B0503040000020004" pitchFamily="34" charset="0"/>
              </a:rPr>
              <a:t> contributes to faster prediction </a:t>
            </a:r>
            <a:r>
              <a:rPr lang="en-US" sz="1400" dirty="0">
                <a:latin typeface="Seravek" panose="020B0503040000020004" pitchFamily="34" charset="0"/>
              </a:rPr>
              <a:t>(Lozano-Argüelles et al., 2020)</a:t>
            </a:r>
          </a:p>
          <a:p>
            <a:endParaRPr lang="en-US" dirty="0">
              <a:latin typeface="Seravek" panose="020B0503040000020004" pitchFamily="34" charset="0"/>
            </a:endParaRPr>
          </a:p>
          <a:p>
            <a:r>
              <a:rPr lang="en-US" u="sng" dirty="0">
                <a:latin typeface="Seravek" panose="020B0503040000020004" pitchFamily="34" charset="0"/>
              </a:rPr>
              <a:t>L2 use</a:t>
            </a:r>
            <a:r>
              <a:rPr lang="en-US" dirty="0">
                <a:latin typeface="Seravek" panose="020B0503040000020004" pitchFamily="34" charset="0"/>
              </a:rPr>
              <a:t> facilitates phonemic discrimination </a:t>
            </a:r>
            <a:r>
              <a:rPr lang="en-US" sz="1400" dirty="0">
                <a:latin typeface="Seravek" panose="020B0503040000020004" pitchFamily="34" charset="0"/>
              </a:rPr>
              <a:t>(e.g., </a:t>
            </a:r>
            <a:r>
              <a:rPr lang="en-US" sz="1400" dirty="0" err="1">
                <a:latin typeface="Seravek" panose="020B0503040000020004" pitchFamily="34" charset="0"/>
              </a:rPr>
              <a:t>Flege</a:t>
            </a:r>
            <a:r>
              <a:rPr lang="en-US" sz="1400" dirty="0">
                <a:latin typeface="Seravek" panose="020B0503040000020004" pitchFamily="34" charset="0"/>
              </a:rPr>
              <a:t> &amp; McKay, 2004; Black et al., 2020)</a:t>
            </a:r>
          </a:p>
          <a:p>
            <a:endParaRPr lang="en-US" dirty="0">
              <a:latin typeface="Seravek" panose="020B0503040000020004" pitchFamily="34" charset="0"/>
            </a:endParaRPr>
          </a:p>
          <a:p>
            <a:r>
              <a:rPr lang="en-US" dirty="0">
                <a:latin typeface="Seravek" panose="020B0503040000020004" pitchFamily="34" charset="0"/>
              </a:rPr>
              <a:t>L2 use more important than L2 proficiency in codeswitching, white matter microstructure and neuroplasticity </a:t>
            </a:r>
            <a:r>
              <a:rPr lang="en-US" sz="1400" dirty="0">
                <a:latin typeface="Seravek" panose="020B0503040000020004" pitchFamily="34" charset="0"/>
              </a:rPr>
              <a:t>(Beatty-Martinez et al., 2020; DeLuca et al., 2020; Del </a:t>
            </a:r>
            <a:r>
              <a:rPr lang="en-US" sz="1400" dirty="0" err="1">
                <a:latin typeface="Seravek" panose="020B0503040000020004" pitchFamily="34" charset="0"/>
              </a:rPr>
              <a:t>Maschio</a:t>
            </a:r>
            <a:r>
              <a:rPr lang="en-US" sz="1400" dirty="0">
                <a:latin typeface="Seravek" panose="020B0503040000020004" pitchFamily="34" charset="0"/>
              </a:rPr>
              <a:t> et al., 2020) </a:t>
            </a:r>
          </a:p>
          <a:p>
            <a:endParaRPr lang="en-US" dirty="0">
              <a:latin typeface="Seravek" panose="020B0503040000020004" pitchFamily="34" charset="0"/>
            </a:endParaRPr>
          </a:p>
          <a:p>
            <a:pPr marL="0" indent="0">
              <a:buNone/>
            </a:pPr>
            <a:endParaRPr lang="en-US" dirty="0">
              <a:latin typeface="Seravek" panose="020B0503040000020004" pitchFamily="34" charset="0"/>
            </a:endParaRPr>
          </a:p>
          <a:p>
            <a:pPr marL="0" indent="0">
              <a:buNone/>
            </a:pPr>
            <a:r>
              <a:rPr lang="en-US" b="1" dirty="0">
                <a:latin typeface="Seravek" panose="020B0503040000020004" pitchFamily="34" charset="0"/>
              </a:rPr>
              <a:t>Do L2 proficiency and L2 use affect Spanish monolinguals and L1 English learners of L2 Spanish’s ability to generate predictions based on lexical stress-tense suffix associations? If so, how are their effects similar or different?</a:t>
            </a:r>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32F81B75-019B-FF4D-B15E-2BEB8A5D8E1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5</a:t>
            </a:fld>
            <a:endParaRPr lang="en-US"/>
          </a:p>
        </p:txBody>
      </p:sp>
      <p:sp>
        <p:nvSpPr>
          <p:cNvPr id="5" name="TextBox 4">
            <a:extLst>
              <a:ext uri="{FF2B5EF4-FFF2-40B4-BE49-F238E27FC236}">
                <a16:creationId xmlns:a16="http://schemas.microsoft.com/office/drawing/2014/main" id="{08A9667D-E773-824B-B081-6E9F89AFB93D}"/>
              </a:ext>
            </a:extLst>
          </p:cNvPr>
          <p:cNvSpPr txBox="1"/>
          <p:nvPr/>
        </p:nvSpPr>
        <p:spPr>
          <a:xfrm>
            <a:off x="8879597" y="4869456"/>
            <a:ext cx="269626"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6639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4E5C5A40-CECF-F944-9F77-CB58F8039F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4884" y="610199"/>
            <a:ext cx="6869046" cy="4299597"/>
          </a:xfrm>
        </p:spPr>
      </p:pic>
      <p:sp>
        <p:nvSpPr>
          <p:cNvPr id="4" name="Slide Number Placeholder 3">
            <a:extLst>
              <a:ext uri="{FF2B5EF4-FFF2-40B4-BE49-F238E27FC236}">
                <a16:creationId xmlns:a16="http://schemas.microsoft.com/office/drawing/2014/main" id="{D527862D-B7E1-B343-9B31-4035A7595AE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6</a:t>
            </a:fld>
            <a:endParaRPr lang="en-US"/>
          </a:p>
        </p:txBody>
      </p:sp>
      <p:sp>
        <p:nvSpPr>
          <p:cNvPr id="7" name="TextBox 6">
            <a:extLst>
              <a:ext uri="{FF2B5EF4-FFF2-40B4-BE49-F238E27FC236}">
                <a16:creationId xmlns:a16="http://schemas.microsoft.com/office/drawing/2014/main" id="{8122910E-0139-7243-B2E2-6ACB8EE091FD}"/>
              </a:ext>
            </a:extLst>
          </p:cNvPr>
          <p:cNvSpPr txBox="1"/>
          <p:nvPr/>
        </p:nvSpPr>
        <p:spPr>
          <a:xfrm>
            <a:off x="8879597" y="4869456"/>
            <a:ext cx="269626" cy="276999"/>
          </a:xfrm>
          <a:prstGeom prst="rect">
            <a:avLst/>
          </a:prstGeom>
          <a:noFill/>
        </p:spPr>
        <p:txBody>
          <a:bodyPr wrap="none" rtlCol="0">
            <a:spAutoFit/>
          </a:bodyPr>
          <a:lstStyle/>
          <a:p>
            <a:r>
              <a:rPr lang="en-US" sz="1200" dirty="0"/>
              <a:t>6</a:t>
            </a:r>
          </a:p>
        </p:txBody>
      </p:sp>
    </p:spTree>
    <p:extLst>
      <p:ext uri="{BB962C8B-B14F-4D97-AF65-F5344CB8AC3E}">
        <p14:creationId xmlns:p14="http://schemas.microsoft.com/office/powerpoint/2010/main" val="32218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E497-CB26-CD4D-B203-E2E233C37867}"/>
              </a:ext>
            </a:extLst>
          </p:cNvPr>
          <p:cNvSpPr>
            <a:spLocks noGrp="1"/>
          </p:cNvSpPr>
          <p:nvPr>
            <p:ph type="title"/>
          </p:nvPr>
        </p:nvSpPr>
        <p:spPr>
          <a:xfrm>
            <a:off x="457200" y="842320"/>
            <a:ext cx="8229600" cy="606029"/>
          </a:xfrm>
        </p:spPr>
        <p:txBody>
          <a:bodyPr/>
          <a:lstStyle/>
          <a:p>
            <a:r>
              <a:rPr lang="en-US" dirty="0">
                <a:latin typeface="Seravek" panose="020B0503040000020004" pitchFamily="34" charset="0"/>
              </a:rPr>
              <a:t>Results</a:t>
            </a:r>
            <a:br>
              <a:rPr lang="en-US" dirty="0">
                <a:latin typeface="Seravek" panose="020B0503040000020004" pitchFamily="34" charset="0"/>
              </a:rPr>
            </a:br>
            <a:r>
              <a:rPr lang="en-US" sz="2000" dirty="0" err="1">
                <a:latin typeface="Seravek" panose="020B0503040000020004" pitchFamily="34" charset="0"/>
              </a:rPr>
              <a:t>Timecourse</a:t>
            </a:r>
            <a:endParaRPr lang="en-US" dirty="0">
              <a:latin typeface="Seravek" panose="020B0503040000020004" pitchFamily="34" charset="0"/>
            </a:endParaRPr>
          </a:p>
        </p:txBody>
      </p:sp>
      <p:pic>
        <p:nvPicPr>
          <p:cNvPr id="6" name="Content Placeholder 5" descr="Chart, line chart&#10;&#10;Description automatically generated">
            <a:extLst>
              <a:ext uri="{FF2B5EF4-FFF2-40B4-BE49-F238E27FC236}">
                <a16:creationId xmlns:a16="http://schemas.microsoft.com/office/drawing/2014/main" id="{79960526-86B9-0642-B4A5-3E01596CC3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6642" y="464387"/>
            <a:ext cx="6104965" cy="4750426"/>
          </a:xfrm>
        </p:spPr>
      </p:pic>
      <p:sp>
        <p:nvSpPr>
          <p:cNvPr id="4" name="Slide Number Placeholder 3">
            <a:extLst>
              <a:ext uri="{FF2B5EF4-FFF2-40B4-BE49-F238E27FC236}">
                <a16:creationId xmlns:a16="http://schemas.microsoft.com/office/drawing/2014/main" id="{FF529546-B242-164A-8385-CB9DD9CBF61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7</a:t>
            </a:fld>
            <a:endParaRPr lang="en-US"/>
          </a:p>
        </p:txBody>
      </p:sp>
      <p:sp>
        <p:nvSpPr>
          <p:cNvPr id="7" name="TextBox 6">
            <a:extLst>
              <a:ext uri="{FF2B5EF4-FFF2-40B4-BE49-F238E27FC236}">
                <a16:creationId xmlns:a16="http://schemas.microsoft.com/office/drawing/2014/main" id="{1B75B6DD-9599-3B4C-A8FA-C47991AE7651}"/>
              </a:ext>
            </a:extLst>
          </p:cNvPr>
          <p:cNvSpPr txBox="1"/>
          <p:nvPr/>
        </p:nvSpPr>
        <p:spPr>
          <a:xfrm>
            <a:off x="8879597" y="4869456"/>
            <a:ext cx="269626" cy="276999"/>
          </a:xfrm>
          <a:prstGeom prst="rect">
            <a:avLst/>
          </a:prstGeom>
          <a:noFill/>
        </p:spPr>
        <p:txBody>
          <a:bodyPr wrap="none" rtlCol="0">
            <a:spAutoFit/>
          </a:bodyPr>
          <a:lstStyle/>
          <a:p>
            <a:r>
              <a:rPr lang="en-US" sz="1200" dirty="0"/>
              <a:t>7</a:t>
            </a:r>
          </a:p>
        </p:txBody>
      </p:sp>
      <p:sp>
        <p:nvSpPr>
          <p:cNvPr id="9" name="TextBox 8">
            <a:extLst>
              <a:ext uri="{FF2B5EF4-FFF2-40B4-BE49-F238E27FC236}">
                <a16:creationId xmlns:a16="http://schemas.microsoft.com/office/drawing/2014/main" id="{0C073080-8C49-9448-89F1-28C63CD7A1DB}"/>
              </a:ext>
            </a:extLst>
          </p:cNvPr>
          <p:cNvSpPr txBox="1"/>
          <p:nvPr/>
        </p:nvSpPr>
        <p:spPr>
          <a:xfrm>
            <a:off x="5277081" y="198302"/>
            <a:ext cx="920445" cy="461665"/>
          </a:xfrm>
          <a:prstGeom prst="rect">
            <a:avLst/>
          </a:prstGeom>
          <a:noFill/>
        </p:spPr>
        <p:txBody>
          <a:bodyPr wrap="none" rtlCol="0">
            <a:spAutoFit/>
          </a:bodyPr>
          <a:lstStyle/>
          <a:p>
            <a:r>
              <a:rPr lang="en-US" dirty="0" err="1">
                <a:latin typeface="Seravek" panose="020B0503040000020004" pitchFamily="34" charset="0"/>
              </a:rPr>
              <a:t>sal.ta</a:t>
            </a:r>
            <a:endParaRPr lang="en-US" dirty="0">
              <a:latin typeface="Seravek" panose="020B0503040000020004" pitchFamily="34" charset="0"/>
            </a:endParaRPr>
          </a:p>
        </p:txBody>
      </p:sp>
      <p:sp>
        <p:nvSpPr>
          <p:cNvPr id="5" name="Rectangle 4">
            <a:extLst>
              <a:ext uri="{FF2B5EF4-FFF2-40B4-BE49-F238E27FC236}">
                <a16:creationId xmlns:a16="http://schemas.microsoft.com/office/drawing/2014/main" id="{AC2F7D58-4FF2-174A-960B-87F5A77CB508}"/>
              </a:ext>
            </a:extLst>
          </p:cNvPr>
          <p:cNvSpPr/>
          <p:nvPr/>
        </p:nvSpPr>
        <p:spPr>
          <a:xfrm>
            <a:off x="7293166" y="4472848"/>
            <a:ext cx="209320" cy="1762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EBD860EF-1512-A24B-882D-DBDB2DCA908C}"/>
              </a:ext>
            </a:extLst>
          </p:cNvPr>
          <p:cNvSpPr txBox="1"/>
          <p:nvPr/>
        </p:nvSpPr>
        <p:spPr>
          <a:xfrm>
            <a:off x="5453349" y="4417766"/>
            <a:ext cx="969485" cy="276999"/>
          </a:xfrm>
          <a:prstGeom prst="rect">
            <a:avLst/>
          </a:prstGeom>
          <a:solidFill>
            <a:schemeClr val="bg1"/>
          </a:solidFill>
        </p:spPr>
        <p:txBody>
          <a:bodyPr wrap="square" rtlCol="0">
            <a:spAutoFit/>
          </a:bodyPr>
          <a:lstStyle/>
          <a:p>
            <a:r>
              <a:rPr lang="en-US" sz="1200" dirty="0">
                <a:latin typeface="Seravek" panose="020B0503040000020004" pitchFamily="34" charset="0"/>
              </a:rPr>
              <a:t>Salta</a:t>
            </a:r>
          </a:p>
        </p:txBody>
      </p:sp>
      <p:sp>
        <p:nvSpPr>
          <p:cNvPr id="12" name="TextBox 11">
            <a:extLst>
              <a:ext uri="{FF2B5EF4-FFF2-40B4-BE49-F238E27FC236}">
                <a16:creationId xmlns:a16="http://schemas.microsoft.com/office/drawing/2014/main" id="{2F05943B-B564-6543-A534-B2A22E61BDE7}"/>
              </a:ext>
            </a:extLst>
          </p:cNvPr>
          <p:cNvSpPr txBox="1"/>
          <p:nvPr/>
        </p:nvSpPr>
        <p:spPr>
          <a:xfrm>
            <a:off x="6577068" y="4417768"/>
            <a:ext cx="914402" cy="276999"/>
          </a:xfrm>
          <a:prstGeom prst="rect">
            <a:avLst/>
          </a:prstGeom>
          <a:solidFill>
            <a:schemeClr val="bg1"/>
          </a:solidFill>
        </p:spPr>
        <p:txBody>
          <a:bodyPr wrap="square" rtlCol="0">
            <a:spAutoFit/>
          </a:bodyPr>
          <a:lstStyle/>
          <a:p>
            <a:r>
              <a:rPr lang="en-US" sz="1200" dirty="0" err="1">
                <a:latin typeface="Seravek" panose="020B0503040000020004" pitchFamily="34" charset="0"/>
              </a:rPr>
              <a:t>Saltó</a:t>
            </a:r>
            <a:endParaRPr lang="en-US" sz="1200" dirty="0">
              <a:latin typeface="Seravek" panose="020B0503040000020004" pitchFamily="34" charset="0"/>
            </a:endParaRPr>
          </a:p>
        </p:txBody>
      </p:sp>
    </p:spTree>
    <p:extLst>
      <p:ext uri="{BB962C8B-B14F-4D97-AF65-F5344CB8AC3E}">
        <p14:creationId xmlns:p14="http://schemas.microsoft.com/office/powerpoint/2010/main" val="308016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529546-B242-164A-8385-CB9DD9CBF61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8</a:t>
            </a:fld>
            <a:endParaRPr lang="en-US"/>
          </a:p>
        </p:txBody>
      </p:sp>
      <p:pic>
        <p:nvPicPr>
          <p:cNvPr id="9" name="Content Placeholder 7" descr="A picture containing text, table, indoor&#10;&#10;Description automatically generated">
            <a:extLst>
              <a:ext uri="{FF2B5EF4-FFF2-40B4-BE49-F238E27FC236}">
                <a16:creationId xmlns:a16="http://schemas.microsoft.com/office/drawing/2014/main" id="{6210E0DA-574B-C545-BCEF-ACD3D46470AD}"/>
              </a:ext>
            </a:extLst>
          </p:cNvPr>
          <p:cNvPicPr>
            <a:picLocks noChangeAspect="1"/>
          </p:cNvPicPr>
          <p:nvPr/>
        </p:nvPicPr>
        <p:blipFill rotWithShape="1">
          <a:blip r:embed="rId3">
            <a:extLst>
              <a:ext uri="{28A0092B-C50C-407E-A947-70E740481C1C}">
                <a14:useLocalDpi xmlns:a14="http://schemas.microsoft.com/office/drawing/2010/main" val="0"/>
              </a:ext>
            </a:extLst>
          </a:blip>
          <a:srcRect b="14556"/>
          <a:stretch/>
        </p:blipFill>
        <p:spPr bwMode="auto">
          <a:xfrm>
            <a:off x="717588" y="412190"/>
            <a:ext cx="8462400" cy="4818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3" name="Title 1">
            <a:extLst>
              <a:ext uri="{FF2B5EF4-FFF2-40B4-BE49-F238E27FC236}">
                <a16:creationId xmlns:a16="http://schemas.microsoft.com/office/drawing/2014/main" id="{9DE811E0-5CAF-4847-BB4F-08B7D9751CE1}"/>
              </a:ext>
            </a:extLst>
          </p:cNvPr>
          <p:cNvSpPr txBox="1">
            <a:spLocks/>
          </p:cNvSpPr>
          <p:nvPr/>
        </p:nvSpPr>
        <p:spPr bwMode="auto">
          <a:xfrm>
            <a:off x="1855693" y="-31738"/>
            <a:ext cx="8229600" cy="606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a:lstStyle>
          <a:p>
            <a:r>
              <a:rPr lang="en-US" sz="2000" kern="0" dirty="0">
                <a:latin typeface="Seravek" panose="020B0503040000020004" pitchFamily="34" charset="0"/>
              </a:rPr>
              <a:t>Results</a:t>
            </a:r>
            <a:br>
              <a:rPr lang="en-US" sz="2000" kern="0" dirty="0">
                <a:latin typeface="Seravek" panose="020B0503040000020004" pitchFamily="34" charset="0"/>
              </a:rPr>
            </a:br>
            <a:r>
              <a:rPr lang="en-US" sz="1400" kern="0" dirty="0">
                <a:latin typeface="Seravek" panose="020B0503040000020004" pitchFamily="34" charset="0"/>
              </a:rPr>
              <a:t>GCA English speakers</a:t>
            </a:r>
            <a:endParaRPr lang="en-US" sz="2000" kern="0" dirty="0">
              <a:latin typeface="Seravek" panose="020B0503040000020004" pitchFamily="34" charset="0"/>
            </a:endParaRPr>
          </a:p>
        </p:txBody>
      </p:sp>
      <p:sp>
        <p:nvSpPr>
          <p:cNvPr id="16" name="TextBox 15">
            <a:extLst>
              <a:ext uri="{FF2B5EF4-FFF2-40B4-BE49-F238E27FC236}">
                <a16:creationId xmlns:a16="http://schemas.microsoft.com/office/drawing/2014/main" id="{B7502622-270B-E34E-A0D1-96EB0BE89C6D}"/>
              </a:ext>
            </a:extLst>
          </p:cNvPr>
          <p:cNvSpPr txBox="1"/>
          <p:nvPr/>
        </p:nvSpPr>
        <p:spPr>
          <a:xfrm>
            <a:off x="8879597" y="4869456"/>
            <a:ext cx="269626" cy="276999"/>
          </a:xfrm>
          <a:prstGeom prst="rect">
            <a:avLst/>
          </a:prstGeom>
          <a:noFill/>
        </p:spPr>
        <p:txBody>
          <a:bodyPr wrap="none" rtlCol="0">
            <a:spAutoFit/>
          </a:bodyPr>
          <a:lstStyle/>
          <a:p>
            <a:r>
              <a:rPr lang="en-US" sz="1200" dirty="0"/>
              <a:t>8</a:t>
            </a:r>
          </a:p>
        </p:txBody>
      </p:sp>
      <p:sp>
        <p:nvSpPr>
          <p:cNvPr id="8" name="TextBox 7">
            <a:extLst>
              <a:ext uri="{FF2B5EF4-FFF2-40B4-BE49-F238E27FC236}">
                <a16:creationId xmlns:a16="http://schemas.microsoft.com/office/drawing/2014/main" id="{A2352449-6871-9945-AA14-2FD770261F3D}"/>
              </a:ext>
            </a:extLst>
          </p:cNvPr>
          <p:cNvSpPr txBox="1"/>
          <p:nvPr/>
        </p:nvSpPr>
        <p:spPr>
          <a:xfrm>
            <a:off x="4825387" y="4880477"/>
            <a:ext cx="683047" cy="276999"/>
          </a:xfrm>
          <a:prstGeom prst="rect">
            <a:avLst/>
          </a:prstGeom>
          <a:solidFill>
            <a:schemeClr val="bg1"/>
          </a:solidFill>
        </p:spPr>
        <p:txBody>
          <a:bodyPr wrap="square" rtlCol="0">
            <a:spAutoFit/>
          </a:bodyPr>
          <a:lstStyle/>
          <a:p>
            <a:r>
              <a:rPr lang="en-US" sz="1200" dirty="0" err="1"/>
              <a:t>salta</a:t>
            </a:r>
            <a:endParaRPr lang="en-US" sz="1200" dirty="0"/>
          </a:p>
        </p:txBody>
      </p:sp>
      <p:sp>
        <p:nvSpPr>
          <p:cNvPr id="10" name="TextBox 9">
            <a:extLst>
              <a:ext uri="{FF2B5EF4-FFF2-40B4-BE49-F238E27FC236}">
                <a16:creationId xmlns:a16="http://schemas.microsoft.com/office/drawing/2014/main" id="{139402CF-DED0-A245-A539-E05ED6522EDF}"/>
              </a:ext>
            </a:extLst>
          </p:cNvPr>
          <p:cNvSpPr txBox="1"/>
          <p:nvPr/>
        </p:nvSpPr>
        <p:spPr>
          <a:xfrm>
            <a:off x="5871989" y="4880477"/>
            <a:ext cx="572878" cy="276999"/>
          </a:xfrm>
          <a:prstGeom prst="rect">
            <a:avLst/>
          </a:prstGeom>
          <a:solidFill>
            <a:schemeClr val="bg1"/>
          </a:solidFill>
        </p:spPr>
        <p:txBody>
          <a:bodyPr wrap="square" rtlCol="0">
            <a:spAutoFit/>
          </a:bodyPr>
          <a:lstStyle/>
          <a:p>
            <a:r>
              <a:rPr lang="en-US" sz="1200" dirty="0" err="1"/>
              <a:t>saltó</a:t>
            </a:r>
            <a:endParaRPr lang="en-US" sz="1200" dirty="0"/>
          </a:p>
        </p:txBody>
      </p:sp>
    </p:spTree>
    <p:extLst>
      <p:ext uri="{BB962C8B-B14F-4D97-AF65-F5344CB8AC3E}">
        <p14:creationId xmlns:p14="http://schemas.microsoft.com/office/powerpoint/2010/main" val="150091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0AF8-4E94-3645-B19F-E200B71F3D6D}"/>
              </a:ext>
            </a:extLst>
          </p:cNvPr>
          <p:cNvSpPr>
            <a:spLocks noGrp="1"/>
          </p:cNvSpPr>
          <p:nvPr>
            <p:ph type="title"/>
          </p:nvPr>
        </p:nvSpPr>
        <p:spPr/>
        <p:txBody>
          <a:bodyPr/>
          <a:lstStyle/>
          <a:p>
            <a:r>
              <a:rPr lang="en-US" dirty="0">
                <a:latin typeface="Seravek" panose="020B0503040000020004" pitchFamily="34" charset="0"/>
              </a:rPr>
              <a:t>L1 transfer</a:t>
            </a:r>
          </a:p>
        </p:txBody>
      </p:sp>
      <p:sp>
        <p:nvSpPr>
          <p:cNvPr id="3" name="Content Placeholder 2">
            <a:extLst>
              <a:ext uri="{FF2B5EF4-FFF2-40B4-BE49-F238E27FC236}">
                <a16:creationId xmlns:a16="http://schemas.microsoft.com/office/drawing/2014/main" id="{9E1BB96F-81D5-7149-AF25-469C7896B22D}"/>
              </a:ext>
            </a:extLst>
          </p:cNvPr>
          <p:cNvSpPr>
            <a:spLocks noGrp="1"/>
          </p:cNvSpPr>
          <p:nvPr>
            <p:ph idx="1"/>
          </p:nvPr>
        </p:nvSpPr>
        <p:spPr/>
        <p:txBody>
          <a:bodyPr/>
          <a:lstStyle/>
          <a:p>
            <a:r>
              <a:rPr lang="en-US" sz="1600" dirty="0">
                <a:latin typeface="Seravek" panose="020B0503040000020004" pitchFamily="34" charset="0"/>
              </a:rPr>
              <a:t>Similarly sounding words cross-activated, but cross-activation decreases as proficiency increases </a:t>
            </a:r>
            <a:r>
              <a:rPr lang="en-US" sz="1000" dirty="0">
                <a:latin typeface="Seravek" panose="020B0503040000020004" pitchFamily="34" charset="0"/>
              </a:rPr>
              <a:t>(</a:t>
            </a:r>
            <a:r>
              <a:rPr lang="en-US" sz="1000" dirty="0" err="1">
                <a:latin typeface="Seravek" panose="020B0503040000020004" pitchFamily="34" charset="0"/>
              </a:rPr>
              <a:t>Berghoff</a:t>
            </a:r>
            <a:r>
              <a:rPr lang="en-US" sz="1000" dirty="0">
                <a:latin typeface="Seravek" panose="020B0503040000020004" pitchFamily="34" charset="0"/>
              </a:rPr>
              <a:t> et al., 2021)</a:t>
            </a:r>
          </a:p>
          <a:p>
            <a:endParaRPr lang="en-US" sz="1600" dirty="0">
              <a:latin typeface="Seravek" panose="020B0503040000020004" pitchFamily="34" charset="0"/>
            </a:endParaRPr>
          </a:p>
          <a:p>
            <a:r>
              <a:rPr lang="en-US" sz="1600" dirty="0">
                <a:latin typeface="Seravek" panose="020B0503040000020004" pitchFamily="34" charset="0"/>
              </a:rPr>
              <a:t>Spanish-speakers more accurate at identifying stress patterns in L2 English than Korean-speakers </a:t>
            </a:r>
            <a:r>
              <a:rPr lang="en-US" sz="1000" dirty="0">
                <a:latin typeface="Seravek" panose="020B0503040000020004" pitchFamily="34" charset="0"/>
              </a:rPr>
              <a:t>(Lee et al., 2019)</a:t>
            </a:r>
          </a:p>
          <a:p>
            <a:endParaRPr lang="en-US" sz="1600" dirty="0">
              <a:latin typeface="Seravek" panose="020B0503040000020004" pitchFamily="34" charset="0"/>
            </a:endParaRPr>
          </a:p>
          <a:p>
            <a:r>
              <a:rPr lang="en-US" sz="1600" dirty="0">
                <a:latin typeface="Seravek" panose="020B0503040000020004" pitchFamily="34" charset="0"/>
              </a:rPr>
              <a:t>In L2 nonce tone-number suffix associations, Swedes generate predictions, but Germans do not </a:t>
            </a:r>
            <a:r>
              <a:rPr lang="en-US" sz="1000" dirty="0">
                <a:latin typeface="Seravek" panose="020B0503040000020004" pitchFamily="34" charset="0"/>
              </a:rPr>
              <a:t>(</a:t>
            </a:r>
            <a:r>
              <a:rPr lang="en-US" sz="1000" dirty="0" err="1">
                <a:latin typeface="Seravek" panose="020B0503040000020004" pitchFamily="34" charset="0"/>
              </a:rPr>
              <a:t>Gosselke</a:t>
            </a:r>
            <a:r>
              <a:rPr lang="en-US" sz="1000" dirty="0">
                <a:latin typeface="Seravek" panose="020B0503040000020004" pitchFamily="34" charset="0"/>
              </a:rPr>
              <a:t> Berthelsen et al., 2020, 2021) </a:t>
            </a:r>
          </a:p>
          <a:p>
            <a:endParaRPr lang="en-US" dirty="0">
              <a:latin typeface="Seravek" panose="020B0503040000020004" pitchFamily="34" charset="0"/>
            </a:endParaRPr>
          </a:p>
          <a:p>
            <a:pPr marL="0" indent="0">
              <a:buNone/>
            </a:pPr>
            <a:r>
              <a:rPr lang="en-US" sz="1600" b="1" dirty="0">
                <a:latin typeface="Seravek" panose="020B0503040000020004" pitchFamily="34" charset="0"/>
              </a:rPr>
              <a:t>Do Spanish monolinguals, and intermediate and advanced Mandarin and English learners of Spanish with different levels of L2 use employ lexical stress to anticipate verbal suffixes in Spanish?</a:t>
            </a:r>
            <a:r>
              <a:rPr lang="en-US" sz="1600" dirty="0">
                <a:effectLst/>
                <a:latin typeface="Seravek" panose="020B0503040000020004" pitchFamily="34" charset="0"/>
              </a:rPr>
              <a:t> </a:t>
            </a:r>
            <a:endParaRPr lang="en-US" sz="1600"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0519068A-76A2-F040-AF2B-BB151CFF694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9</a:t>
            </a:fld>
            <a:endParaRPr lang="en-US"/>
          </a:p>
        </p:txBody>
      </p:sp>
      <p:sp>
        <p:nvSpPr>
          <p:cNvPr id="5" name="TextBox 4">
            <a:extLst>
              <a:ext uri="{FF2B5EF4-FFF2-40B4-BE49-F238E27FC236}">
                <a16:creationId xmlns:a16="http://schemas.microsoft.com/office/drawing/2014/main" id="{5DBC0EB0-8AC4-7A4D-A5C0-A3E1F820C1E5}"/>
              </a:ext>
            </a:extLst>
          </p:cNvPr>
          <p:cNvSpPr txBox="1"/>
          <p:nvPr/>
        </p:nvSpPr>
        <p:spPr>
          <a:xfrm>
            <a:off x="8879597" y="4869456"/>
            <a:ext cx="269626" cy="276999"/>
          </a:xfrm>
          <a:prstGeom prst="rect">
            <a:avLst/>
          </a:prstGeom>
          <a:noFill/>
        </p:spPr>
        <p:txBody>
          <a:bodyPr wrap="none" rtlCol="0">
            <a:spAutoFit/>
          </a:bodyPr>
          <a:lstStyle/>
          <a:p>
            <a:r>
              <a:rPr lang="en-US" sz="1200" dirty="0"/>
              <a:t>9</a:t>
            </a:r>
          </a:p>
        </p:txBody>
      </p:sp>
    </p:spTree>
    <p:extLst>
      <p:ext uri="{BB962C8B-B14F-4D97-AF65-F5344CB8AC3E}">
        <p14:creationId xmlns:p14="http://schemas.microsoft.com/office/powerpoint/2010/main" val="4137284231"/>
      </p:ext>
    </p:extLst>
  </p:cSld>
  <p:clrMapOvr>
    <a:masterClrMapping/>
  </p:clrMapOvr>
</p:sld>
</file>

<file path=ppt/theme/theme1.xml><?xml version="1.0" encoding="utf-8"?>
<a:theme xmlns:a="http://schemas.openxmlformats.org/drawingml/2006/main" name="RU_template_FASN_16x9 widescreen">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U_template_CCAS_16;9" id="{DD4A8B92-6D83-094F-956C-CEF9C024824F}" vid="{1B19C7C8-82CB-E54C-94DC-BFAC1FBCEE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RU_template_FASN_16x9 widescreen.potx</Template>
  <TotalTime>4446</TotalTime>
  <Words>1909</Words>
  <Application>Microsoft Macintosh PowerPoint</Application>
  <PresentationFormat>On-screen Show (16:9)</PresentationFormat>
  <Paragraphs>203</Paragraphs>
  <Slides>20</Slides>
  <Notes>17</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Seravek</vt:lpstr>
      <vt:lpstr>RU_template_FASN_16x9 widescreen</vt:lpstr>
      <vt:lpstr>The association between L1 transfer, L2 proficiency, L2 use and visuospatial prediction and morphophonological prediction</vt:lpstr>
      <vt:lpstr>Table of Contents</vt:lpstr>
      <vt:lpstr>Prediction</vt:lpstr>
      <vt:lpstr>Morphophonological prediction</vt:lpstr>
      <vt:lpstr>L2 experience</vt:lpstr>
      <vt:lpstr>PowerPoint Presentation</vt:lpstr>
      <vt:lpstr>Results Timecourse</vt:lpstr>
      <vt:lpstr>PowerPoint Presentation</vt:lpstr>
      <vt:lpstr>L1 transfer</vt:lpstr>
      <vt:lpstr>Results</vt:lpstr>
      <vt:lpstr>Discussion of language experience studies</vt:lpstr>
      <vt:lpstr>Prediction in cognition</vt:lpstr>
      <vt:lpstr>Prediction in cognition</vt:lpstr>
      <vt:lpstr>PowerPoint Presentation</vt:lpstr>
      <vt:lpstr>Results</vt:lpstr>
      <vt:lpstr>Discussion</vt:lpstr>
      <vt:lpstr>Future research</vt:lpstr>
      <vt:lpstr>Pedagogical implications</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Microsoft Office User</cp:lastModifiedBy>
  <cp:revision>65</cp:revision>
  <dcterms:created xsi:type="dcterms:W3CDTF">2012-05-15T15:26:04Z</dcterms:created>
  <dcterms:modified xsi:type="dcterms:W3CDTF">2022-01-07T01:08:21Z</dcterms:modified>
</cp:coreProperties>
</file>