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9"/>
  </p:notesMasterIdLst>
  <p:sldIdLst>
    <p:sldId id="257" r:id="rId5"/>
    <p:sldId id="261" r:id="rId6"/>
    <p:sldId id="264" r:id="rId7"/>
    <p:sldId id="263"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78A3"/>
    <a:srgbClr val="11A8A8"/>
    <a:srgbClr val="0D8B92"/>
    <a:srgbClr val="011E33"/>
    <a:srgbClr val="F1F1F1"/>
    <a:srgbClr val="0F9F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680" autoAdjust="0"/>
  </p:normalViewPr>
  <p:slideViewPr>
    <p:cSldViewPr snapToGrid="0">
      <p:cViewPr>
        <p:scale>
          <a:sx n="180" d="100"/>
          <a:sy n="180" d="100"/>
        </p:scale>
        <p:origin x="-1932" y="-3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7CF86C-A19F-49A4-A72C-BB16462FEAAF}" type="datetimeFigureOut">
              <a:rPr lang="en-US" smtClean="0"/>
              <a:t>8/6/2020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EA3EAD-2238-44F9-AC96-EEF548555619}" type="slidenum">
              <a:rPr lang="en-US" smtClean="0"/>
              <a:t>‹#›</a:t>
            </a:fld>
            <a:endParaRPr lang="en-US"/>
          </a:p>
        </p:txBody>
      </p:sp>
    </p:spTree>
    <p:extLst>
      <p:ext uri="{BB962C8B-B14F-4D97-AF65-F5344CB8AC3E}">
        <p14:creationId xmlns:p14="http://schemas.microsoft.com/office/powerpoint/2010/main" val="4294082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Okay it is about 8:40, I’m going to go ahead and get started. Welcome everyone! Thank you for attending the intern expo. I am so excited to share what I’ve been working on this summer!</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 am Laura Federline. I go to NC State and I am graduating this November. and I am majoring in Statistics with a minor in biology. Some fun facts about me is I am on the Pack Clogging Dance team at NC State and I studied abroad in the Czech Republic earlier this year.</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Here at SAS, I am currently a year-round intern in Health and Life Sciences R&amp;D. This is my 3</a:t>
            </a:r>
            <a:r>
              <a:rPr lang="en-US" sz="1200" kern="1200" baseline="30000" dirty="0">
                <a:solidFill>
                  <a:schemeClr val="tx1"/>
                </a:solidFill>
                <a:effectLst/>
                <a:latin typeface="+mn-lt"/>
                <a:ea typeface="+mn-ea"/>
                <a:cs typeface="+mn-cs"/>
              </a:rPr>
              <a:t>rd</a:t>
            </a:r>
            <a:r>
              <a:rPr lang="en-US" sz="1200" kern="1200" dirty="0">
                <a:solidFill>
                  <a:schemeClr val="tx1"/>
                </a:solidFill>
                <a:effectLst/>
                <a:latin typeface="+mn-lt"/>
                <a:ea typeface="+mn-ea"/>
                <a:cs typeface="+mn-cs"/>
              </a:rPr>
              <a:t> summer at SAS. You can read through some of the other things I’ve gotten to work on during my time here. If any of those interest you feel free to connect with me after the expo.</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now I’m going to dive into my summer project, if you have any questions or comments throughout feel free to throw those in the chat and I will answer those afterwards.</a:t>
            </a:r>
          </a:p>
          <a:p>
            <a:endParaRPr lang="en-US" dirty="0"/>
          </a:p>
        </p:txBody>
      </p:sp>
      <p:sp>
        <p:nvSpPr>
          <p:cNvPr id="4" name="Slide Number Placeholder 3"/>
          <p:cNvSpPr>
            <a:spLocks noGrp="1"/>
          </p:cNvSpPr>
          <p:nvPr>
            <p:ph type="sldNum" sz="quarter" idx="5"/>
          </p:nvPr>
        </p:nvSpPr>
        <p:spPr/>
        <p:txBody>
          <a:bodyPr/>
          <a:lstStyle/>
          <a:p>
            <a:fld id="{F4EA3EAD-2238-44F9-AC96-EEF548555619}" type="slidenum">
              <a:rPr lang="en-US" smtClean="0"/>
              <a:t>1</a:t>
            </a:fld>
            <a:endParaRPr lang="en-US"/>
          </a:p>
        </p:txBody>
      </p:sp>
    </p:spTree>
    <p:extLst>
      <p:ext uri="{BB962C8B-B14F-4D97-AF65-F5344CB8AC3E}">
        <p14:creationId xmlns:p14="http://schemas.microsoft.com/office/powerpoint/2010/main" val="3188903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summer, I have been working on a project that demonstrates how text analytics can be used to understand large amounts of content released about COVID-19. As we all know, a lot of information and research has been released on this topic at a really fast rate and there is a lot for us to parse through and keep up with.</a:t>
            </a:r>
          </a:p>
          <a:p>
            <a:pPr lvl="0"/>
            <a:r>
              <a:rPr lang="en-US" sz="1200" kern="1200" dirty="0">
                <a:solidFill>
                  <a:schemeClr val="tx1"/>
                </a:solidFill>
                <a:effectLst/>
                <a:latin typeface="+mn-lt"/>
                <a:ea typeface="+mn-ea"/>
                <a:cs typeface="+mn-cs"/>
              </a:rPr>
              <a:t>I’ll be showing how text analytics can help in summarizing and understanding large amounts of text as well as bring patterns to light that may not have been found otherwise</a:t>
            </a:r>
          </a:p>
          <a:p>
            <a:pPr lvl="0"/>
            <a:r>
              <a:rPr lang="en-US" sz="1200" kern="1200" dirty="0">
                <a:solidFill>
                  <a:schemeClr val="tx1"/>
                </a:solidFill>
                <a:effectLst/>
                <a:latin typeface="+mn-lt"/>
                <a:ea typeface="+mn-ea"/>
                <a:cs typeface="+mn-cs"/>
              </a:rPr>
              <a:t>I’ll be going over where the text for my analysis comes from, how I prepared this text, and the results from my analysis.</a:t>
            </a:r>
          </a:p>
          <a:p>
            <a:r>
              <a:rPr lang="en-US" sz="1200" kern="1200" dirty="0">
                <a:solidFill>
                  <a:schemeClr val="tx1"/>
                </a:solidFill>
                <a:effectLst/>
                <a:latin typeface="+mn-lt"/>
                <a:ea typeface="+mn-ea"/>
                <a:cs typeface="+mn-cs"/>
              </a:rPr>
              <a:t>*ZOOM IN*</a:t>
            </a:r>
          </a:p>
          <a:p>
            <a:r>
              <a:rPr lang="en-US" sz="1200" b="1" kern="1200" dirty="0">
                <a:solidFill>
                  <a:schemeClr val="tx1"/>
                </a:solidFill>
                <a:effectLst/>
                <a:latin typeface="+mn-lt"/>
                <a:ea typeface="+mn-ea"/>
                <a:cs typeface="+mn-cs"/>
              </a:rPr>
              <a:t>Text Origin</a:t>
            </a:r>
          </a:p>
          <a:p>
            <a:pPr lvl="0"/>
            <a:r>
              <a:rPr lang="en-US" sz="1200" kern="1200" dirty="0">
                <a:solidFill>
                  <a:schemeClr val="tx1"/>
                </a:solidFill>
                <a:effectLst/>
                <a:latin typeface="+mn-lt"/>
                <a:ea typeface="+mn-ea"/>
                <a:cs typeface="+mn-cs"/>
              </a:rPr>
              <a:t>The text that I used for my analysis comes from the situation reports released by the WHO</a:t>
            </a:r>
          </a:p>
          <a:p>
            <a:pPr lvl="0"/>
            <a:r>
              <a:rPr lang="en-US" sz="1200" kern="1200" dirty="0">
                <a:solidFill>
                  <a:schemeClr val="tx1"/>
                </a:solidFill>
                <a:effectLst/>
                <a:latin typeface="+mn-lt"/>
                <a:ea typeface="+mn-ea"/>
                <a:cs typeface="+mn-cs"/>
              </a:rPr>
              <a:t>These are released daily, and are still being released, released one today</a:t>
            </a:r>
          </a:p>
          <a:p>
            <a:pPr lvl="0"/>
            <a:r>
              <a:rPr lang="en-US" sz="1200" kern="1200" dirty="0">
                <a:solidFill>
                  <a:schemeClr val="tx1"/>
                </a:solidFill>
                <a:effectLst/>
                <a:latin typeface="+mn-lt"/>
                <a:ea typeface="+mn-ea"/>
                <a:cs typeface="+mn-cs"/>
              </a:rPr>
              <a:t>Mine is 1</a:t>
            </a:r>
            <a:r>
              <a:rPr lang="en-US" sz="1200" kern="1200" baseline="30000" dirty="0">
                <a:solidFill>
                  <a:schemeClr val="tx1"/>
                </a:solidFill>
                <a:effectLst/>
                <a:latin typeface="+mn-lt"/>
                <a:ea typeface="+mn-ea"/>
                <a:cs typeface="+mn-cs"/>
              </a:rPr>
              <a:t>st</a:t>
            </a:r>
            <a:r>
              <a:rPr lang="en-US" sz="1200" kern="1200" dirty="0">
                <a:solidFill>
                  <a:schemeClr val="tx1"/>
                </a:solidFill>
                <a:effectLst/>
                <a:latin typeface="+mn-lt"/>
                <a:ea typeface="+mn-ea"/>
                <a:cs typeface="+mn-cs"/>
              </a:rPr>
              <a:t> 100, this covers time period from January 21</a:t>
            </a:r>
            <a:r>
              <a:rPr lang="en-US" sz="1200" kern="1200" baseline="30000" dirty="0">
                <a:solidFill>
                  <a:schemeClr val="tx1"/>
                </a:solidFill>
                <a:effectLst/>
                <a:latin typeface="+mn-lt"/>
                <a:ea typeface="+mn-ea"/>
                <a:cs typeface="+mn-cs"/>
              </a:rPr>
              <a:t>st</a:t>
            </a:r>
            <a:r>
              <a:rPr lang="en-US" sz="1200" kern="1200" dirty="0">
                <a:solidFill>
                  <a:schemeClr val="tx1"/>
                </a:solidFill>
                <a:effectLst/>
                <a:latin typeface="+mn-lt"/>
                <a:ea typeface="+mn-ea"/>
                <a:cs typeface="+mn-cs"/>
              </a:rPr>
              <a:t> – April 29</a:t>
            </a:r>
            <a:r>
              <a:rPr lang="en-US" sz="1200" kern="1200" baseline="30000" dirty="0">
                <a:solidFill>
                  <a:schemeClr val="tx1"/>
                </a:solidFill>
                <a:effectLst/>
                <a:latin typeface="+mn-lt"/>
                <a:ea typeface="+mn-ea"/>
                <a:cs typeface="+mn-cs"/>
              </a:rPr>
              <a:t>th</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Report Structure</a:t>
            </a:r>
          </a:p>
          <a:p>
            <a:r>
              <a:rPr lang="en-US" sz="1200" kern="1200" dirty="0">
                <a:solidFill>
                  <a:schemeClr val="tx1"/>
                </a:solidFill>
                <a:effectLst/>
                <a:latin typeface="+mn-lt"/>
                <a:ea typeface="+mn-ea"/>
                <a:cs typeface="+mn-cs"/>
              </a:rPr>
              <a:t>*poster*</a:t>
            </a:r>
          </a:p>
          <a:p>
            <a:r>
              <a:rPr lang="en-US" sz="1200" kern="1200" dirty="0">
                <a:solidFill>
                  <a:schemeClr val="tx1"/>
                </a:solidFill>
                <a:effectLst/>
                <a:latin typeface="+mn-lt"/>
                <a:ea typeface="+mn-ea"/>
                <a:cs typeface="+mn-cs"/>
              </a:rPr>
              <a:t>-I’m telling you this to give an idea of just how much information the WHO published and how much text there is to read</a:t>
            </a:r>
          </a:p>
          <a:p>
            <a:pPr lvl="0"/>
            <a:r>
              <a:rPr lang="en-US" sz="1200" kern="1200" dirty="0">
                <a:solidFill>
                  <a:schemeClr val="tx1"/>
                </a:solidFill>
                <a:effectLst/>
                <a:latin typeface="+mn-lt"/>
                <a:ea typeface="+mn-ea"/>
                <a:cs typeface="+mn-cs"/>
              </a:rPr>
              <a:t>-The text is semi-structured- which means the authors of these reports have a deliberate structure and content in mind. To an extent, we know what to expect from these reports. This is much different than analyzing say, Twitter data, since there is one organization writing this text and they follow a set of guidelines. Also, all of the text falls under a header which allows the text to be categorized in a way which will be helpful later on</a:t>
            </a:r>
          </a:p>
          <a:p>
            <a:pPr lvl="0"/>
            <a:r>
              <a:rPr lang="en-US" sz="1200" kern="1200" dirty="0">
                <a:solidFill>
                  <a:schemeClr val="tx1"/>
                </a:solidFill>
                <a:effectLst/>
                <a:latin typeface="+mn-lt"/>
                <a:ea typeface="+mn-ea"/>
                <a:cs typeface="+mn-cs"/>
              </a:rPr>
              <a:t>-Screenshot of one of the pages to give you an idea of what they look like </a:t>
            </a:r>
          </a:p>
          <a:p>
            <a:pPr lvl="0"/>
            <a:r>
              <a:rPr lang="en-US" sz="1200" kern="1200" dirty="0">
                <a:solidFill>
                  <a:schemeClr val="tx1"/>
                </a:solidFill>
                <a:effectLst/>
                <a:latin typeface="+mn-lt"/>
                <a:ea typeface="+mn-ea"/>
                <a:cs typeface="+mn-cs"/>
              </a:rPr>
              <a:t>-They are just like they sound – provide the most recent situation for coronavirus all over the world, including things like highlights, focus subjects, recommendations, and a lot of other important info </a:t>
            </a:r>
          </a:p>
          <a:p>
            <a:pPr lvl="0"/>
            <a:endParaRPr lang="en-US" sz="1200"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Project Goals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First things first, in order to do a text analysis we need data. I needed to extract all of the text from all 100 PDFs while retaining information about which report and section the text came from.</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Data Preparation</a:t>
            </a:r>
          </a:p>
          <a:p>
            <a:pPr lvl="0"/>
            <a:r>
              <a:rPr lang="en-US" sz="1200" kern="1200" dirty="0">
                <a:solidFill>
                  <a:schemeClr val="tx1"/>
                </a:solidFill>
                <a:effectLst/>
                <a:latin typeface="+mn-lt"/>
                <a:ea typeface="+mn-ea"/>
                <a:cs typeface="+mn-cs"/>
              </a:rPr>
              <a:t>The first step in my Data Preparation was to write a Python script using the PYPDF2 package</a:t>
            </a:r>
          </a:p>
          <a:p>
            <a:pPr lvl="0"/>
            <a:r>
              <a:rPr lang="en-US" sz="1200" kern="1200" dirty="0">
                <a:solidFill>
                  <a:schemeClr val="tx1"/>
                </a:solidFill>
                <a:effectLst/>
                <a:latin typeface="+mn-lt"/>
                <a:ea typeface="+mn-ea"/>
                <a:cs typeface="+mn-cs"/>
              </a:rPr>
              <a:t>-This is a really useful tool to automatically extract text from PDFs in a really efficient way</a:t>
            </a:r>
          </a:p>
          <a:p>
            <a:pPr lvl="0"/>
            <a:r>
              <a:rPr lang="en-US" sz="1200" kern="1200" dirty="0">
                <a:solidFill>
                  <a:schemeClr val="tx1"/>
                </a:solidFill>
                <a:effectLst/>
                <a:latin typeface="+mn-lt"/>
                <a:ea typeface="+mn-ea"/>
                <a:cs typeface="+mn-cs"/>
              </a:rPr>
              <a:t>-And this script is also where I did a little bit of formatting to get a data structure</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Next, I imported this data into SAS Studio</a:t>
            </a:r>
          </a:p>
          <a:p>
            <a:pPr lvl="0"/>
            <a:r>
              <a:rPr lang="en-US" sz="1200" kern="1200" dirty="0">
                <a:solidFill>
                  <a:schemeClr val="tx1"/>
                </a:solidFill>
                <a:effectLst/>
                <a:latin typeface="+mn-lt"/>
                <a:ea typeface="+mn-ea"/>
                <a:cs typeface="+mn-cs"/>
              </a:rPr>
              <a:t>-this is where I created all the data structures I would need for analysis</a:t>
            </a:r>
          </a:p>
          <a:p>
            <a:pPr lvl="0"/>
            <a:r>
              <a:rPr lang="en-US" sz="1200" kern="1200" dirty="0">
                <a:solidFill>
                  <a:schemeClr val="tx1"/>
                </a:solidFill>
                <a:effectLst/>
                <a:latin typeface="+mn-lt"/>
                <a:ea typeface="+mn-ea"/>
                <a:cs typeface="+mn-cs"/>
              </a:rPr>
              <a:t>-I did things like separate the text into smaller units of observation as well as add variables that will be useful later on</a:t>
            </a:r>
          </a:p>
          <a:p>
            <a:pPr lvl="0"/>
            <a:r>
              <a:rPr lang="en-US" sz="1200" kern="1200" dirty="0">
                <a:solidFill>
                  <a:schemeClr val="tx1"/>
                </a:solidFill>
                <a:effectLst/>
                <a:latin typeface="+mn-lt"/>
                <a:ea typeface="+mn-ea"/>
                <a:cs typeface="+mn-cs"/>
              </a:rPr>
              <a:t>-And lastly, I needed to clean up the text. So the next step was an iterative process between SAS Studio and VA. VA was used to explore the contents and check for any nuances in the text which I would then go back to my code and fix these issues</a:t>
            </a:r>
          </a:p>
          <a:p>
            <a:r>
              <a:rPr lang="en-US" sz="1200" kern="1200" dirty="0">
                <a:solidFill>
                  <a:schemeClr val="tx1"/>
                </a:solidFill>
                <a:effectLst/>
                <a:latin typeface="+mn-lt"/>
                <a:ea typeface="+mn-ea"/>
                <a:cs typeface="+mn-cs"/>
              </a:rPr>
              <a:t>So now that the data is ready for analysis, we can start learning about the text. I’m going to show a couple screenshots to give an overview of the results I found and then show a live demo.</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Text Topics</a:t>
            </a:r>
          </a:p>
          <a:p>
            <a:pPr lvl="0"/>
            <a:r>
              <a:rPr lang="en-US" sz="1200" kern="1200" dirty="0">
                <a:solidFill>
                  <a:schemeClr val="tx1"/>
                </a:solidFill>
                <a:effectLst/>
                <a:latin typeface="+mn-lt"/>
                <a:ea typeface="+mn-ea"/>
                <a:cs typeface="+mn-cs"/>
              </a:rPr>
              <a:t>This is a screenshot of the text topics object in Visual Analytics</a:t>
            </a:r>
          </a:p>
          <a:p>
            <a:pPr lvl="0"/>
            <a:r>
              <a:rPr lang="en-US" sz="1200" kern="1200" dirty="0">
                <a:solidFill>
                  <a:schemeClr val="tx1"/>
                </a:solidFill>
                <a:effectLst/>
                <a:latin typeface="+mn-lt"/>
                <a:ea typeface="+mn-ea"/>
                <a:cs typeface="+mn-cs"/>
              </a:rPr>
              <a:t>Text topics are what I use for my entire analysis</a:t>
            </a:r>
          </a:p>
          <a:p>
            <a:pPr lvl="0"/>
            <a:r>
              <a:rPr lang="en-US" sz="1200" kern="1200" dirty="0">
                <a:solidFill>
                  <a:schemeClr val="tx1"/>
                </a:solidFill>
                <a:effectLst/>
                <a:latin typeface="+mn-lt"/>
                <a:ea typeface="+mn-ea"/>
                <a:cs typeface="+mn-cs"/>
              </a:rPr>
              <a:t>What is a text topic?</a:t>
            </a:r>
          </a:p>
          <a:p>
            <a:pPr lvl="0"/>
            <a:r>
              <a:rPr lang="en-US" sz="1200" kern="1200" dirty="0">
                <a:solidFill>
                  <a:schemeClr val="tx1"/>
                </a:solidFill>
                <a:effectLst/>
                <a:latin typeface="+mn-lt"/>
                <a:ea typeface="+mn-ea"/>
                <a:cs typeface="+mn-cs"/>
              </a:rPr>
              <a:t>A text topic is essentially a set of terms with different weights</a:t>
            </a:r>
          </a:p>
          <a:p>
            <a:pPr lvl="0"/>
            <a:r>
              <a:rPr lang="en-US" sz="1200" kern="1200" dirty="0">
                <a:solidFill>
                  <a:schemeClr val="tx1"/>
                </a:solidFill>
                <a:effectLst/>
                <a:latin typeface="+mn-lt"/>
                <a:ea typeface="+mn-ea"/>
                <a:cs typeface="+mn-cs"/>
              </a:rPr>
              <a:t>-Used to identify themes in text</a:t>
            </a:r>
          </a:p>
          <a:p>
            <a:pPr lvl="0"/>
            <a:r>
              <a:rPr lang="en-US" sz="1200" kern="1200" dirty="0">
                <a:solidFill>
                  <a:schemeClr val="tx1"/>
                </a:solidFill>
                <a:effectLst/>
                <a:latin typeface="+mn-lt"/>
                <a:ea typeface="+mn-ea"/>
                <a:cs typeface="+mn-cs"/>
              </a:rPr>
              <a:t>-Really useful in quantifying the content in text and these will allow me to analyze their change over time</a:t>
            </a:r>
          </a:p>
          <a:p>
            <a:pPr lvl="0"/>
            <a:r>
              <a:rPr lang="en-US" sz="1200" kern="1200" dirty="0">
                <a:solidFill>
                  <a:schemeClr val="tx1"/>
                </a:solidFill>
                <a:effectLst/>
                <a:latin typeface="+mn-lt"/>
                <a:ea typeface="+mn-ea"/>
                <a:cs typeface="+mn-cs"/>
              </a:rPr>
              <a:t>-</a:t>
            </a:r>
          </a:p>
          <a:p>
            <a:pPr lvl="1"/>
            <a:r>
              <a:rPr lang="en-US" sz="1200" kern="1200" dirty="0">
                <a:solidFill>
                  <a:schemeClr val="tx1"/>
                </a:solidFill>
                <a:effectLst/>
                <a:latin typeface="+mn-lt"/>
                <a:ea typeface="+mn-ea"/>
                <a:cs typeface="+mn-cs"/>
              </a:rPr>
              <a:t>Each text doc is assigned a relevance for each text topic</a:t>
            </a:r>
          </a:p>
          <a:p>
            <a:pPr lvl="2"/>
            <a:r>
              <a:rPr lang="en-US" sz="1200" kern="1200" dirty="0">
                <a:solidFill>
                  <a:schemeClr val="tx1"/>
                </a:solidFill>
                <a:effectLst/>
                <a:latin typeface="+mn-lt"/>
                <a:ea typeface="+mn-ea"/>
                <a:cs typeface="+mn-cs"/>
              </a:rPr>
              <a:t>This relevance represents to what extent does that topic represent the text document</a:t>
            </a:r>
          </a:p>
          <a:p>
            <a:pPr lvl="3"/>
            <a:r>
              <a:rPr lang="en-US" sz="1200" kern="1200" dirty="0">
                <a:solidFill>
                  <a:schemeClr val="tx1"/>
                </a:solidFill>
                <a:effectLst/>
                <a:latin typeface="+mn-lt"/>
                <a:ea typeface="+mn-ea"/>
                <a:cs typeface="+mn-cs"/>
              </a:rPr>
              <a:t>This is helpful in identifying content change and even emphasis changes</a:t>
            </a:r>
          </a:p>
          <a:p>
            <a:r>
              <a:rPr lang="en-US" sz="1200" kern="1200" dirty="0">
                <a:solidFill>
                  <a:schemeClr val="tx1"/>
                </a:solidFill>
                <a:effectLst/>
                <a:latin typeface="+mn-lt"/>
                <a:ea typeface="+mn-ea"/>
                <a:cs typeface="+mn-cs"/>
              </a:rPr>
              <a:t>Content Change</a:t>
            </a:r>
          </a:p>
          <a:p>
            <a:r>
              <a:rPr lang="en-US" sz="1200" kern="1200" dirty="0">
                <a:solidFill>
                  <a:schemeClr val="tx1"/>
                </a:solidFill>
                <a:effectLst/>
                <a:latin typeface="+mn-lt"/>
                <a:ea typeface="+mn-ea"/>
                <a:cs typeface="+mn-cs"/>
              </a:rPr>
              <a:t>-This is an example of how the relevance values can be used to identify content changes</a:t>
            </a:r>
          </a:p>
          <a:p>
            <a:r>
              <a:rPr lang="en-US" sz="1200" kern="1200" dirty="0">
                <a:solidFill>
                  <a:schemeClr val="tx1"/>
                </a:solidFill>
                <a:effectLst/>
                <a:latin typeface="+mn-lt"/>
                <a:ea typeface="+mn-ea"/>
                <a:cs typeface="+mn-cs"/>
              </a:rPr>
              <a:t>-*explain graph*</a:t>
            </a:r>
          </a:p>
          <a:p>
            <a:r>
              <a:rPr lang="en-US" sz="1200" kern="1200" dirty="0">
                <a:solidFill>
                  <a:schemeClr val="tx1"/>
                </a:solidFill>
                <a:effectLst/>
                <a:latin typeface="+mn-lt"/>
                <a:ea typeface="+mn-ea"/>
                <a:cs typeface="+mn-cs"/>
              </a:rPr>
              <a:t>-So whenever there is a slight change in wording or any addition to the text, no matter how small, the relevance values shift.</a:t>
            </a:r>
          </a:p>
          <a:p>
            <a:r>
              <a:rPr lang="en-US" sz="1200" kern="1200" dirty="0">
                <a:solidFill>
                  <a:schemeClr val="tx1"/>
                </a:solidFill>
                <a:effectLst/>
                <a:latin typeface="+mn-lt"/>
                <a:ea typeface="+mn-ea"/>
                <a:cs typeface="+mn-cs"/>
              </a:rPr>
              <a:t>-stagnant time periods are identical</a:t>
            </a:r>
          </a:p>
          <a:p>
            <a:r>
              <a:rPr lang="en-US" sz="1200" kern="1200" dirty="0">
                <a:solidFill>
                  <a:schemeClr val="tx1"/>
                </a:solidFill>
                <a:effectLst/>
                <a:latin typeface="+mn-lt"/>
                <a:ea typeface="+mn-ea"/>
                <a:cs typeface="+mn-cs"/>
              </a:rPr>
              <a:t>-user only has to read 4 reports to read every single word WHO wrote on this section</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Emphasis Change</a:t>
            </a:r>
          </a:p>
          <a:p>
            <a:r>
              <a:rPr lang="en-US" sz="1200" kern="1200" dirty="0">
                <a:solidFill>
                  <a:schemeClr val="tx1"/>
                </a:solidFill>
                <a:effectLst/>
                <a:latin typeface="+mn-lt"/>
                <a:ea typeface="+mn-ea"/>
                <a:cs typeface="+mn-cs"/>
              </a:rPr>
              <a:t>-similar graph, addition of stat</a:t>
            </a:r>
          </a:p>
          <a:p>
            <a:r>
              <a:rPr lang="en-US" sz="1200" kern="1200" dirty="0">
                <a:solidFill>
                  <a:schemeClr val="tx1"/>
                </a:solidFill>
                <a:effectLst/>
                <a:latin typeface="+mn-lt"/>
                <a:ea typeface="+mn-ea"/>
                <a:cs typeface="+mn-cs"/>
              </a:rPr>
              <a:t>-inflection point is where emphasis change occurs</a:t>
            </a:r>
          </a:p>
          <a:p>
            <a:r>
              <a:rPr lang="en-US" sz="1200" kern="1200" dirty="0">
                <a:solidFill>
                  <a:schemeClr val="tx1"/>
                </a:solidFill>
                <a:effectLst/>
                <a:latin typeface="+mn-lt"/>
                <a:ea typeface="+mn-ea"/>
                <a:cs typeface="+mn-cs"/>
              </a:rPr>
              <a:t>-WHO is adjusting their message according to </a:t>
            </a:r>
            <a:r>
              <a:rPr lang="en-US" sz="1200" kern="1200">
                <a:solidFill>
                  <a:schemeClr val="tx1"/>
                </a:solidFill>
                <a:effectLst/>
                <a:latin typeface="+mn-lt"/>
                <a:ea typeface="+mn-ea"/>
                <a:cs typeface="+mn-cs"/>
              </a:rPr>
              <a:t>the current data</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F4EA3EAD-2238-44F9-AC96-EEF548555619}" type="slidenum">
              <a:rPr lang="en-US" smtClean="0"/>
              <a:t>2</a:t>
            </a:fld>
            <a:endParaRPr lang="en-US"/>
          </a:p>
        </p:txBody>
      </p:sp>
    </p:spTree>
    <p:extLst>
      <p:ext uri="{BB962C8B-B14F-4D97-AF65-F5344CB8AC3E}">
        <p14:creationId xmlns:p14="http://schemas.microsoft.com/office/powerpoint/2010/main" val="3150442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Reiterate uses of project</a:t>
            </a:r>
          </a:p>
          <a:p>
            <a:pPr marL="171450" indent="-171450">
              <a:buFont typeface="Arial" panose="020B0604020202020204" pitchFamily="34" charset="0"/>
              <a:buChar char="•"/>
            </a:pPr>
            <a:r>
              <a:rPr lang="en-US" dirty="0"/>
              <a:t>If you have any questions feel free to ask them now, otherwise thank you so much for listening!</a:t>
            </a:r>
          </a:p>
        </p:txBody>
      </p:sp>
      <p:sp>
        <p:nvSpPr>
          <p:cNvPr id="4" name="Slide Number Placeholder 3"/>
          <p:cNvSpPr>
            <a:spLocks noGrp="1"/>
          </p:cNvSpPr>
          <p:nvPr>
            <p:ph type="sldNum" sz="quarter" idx="5"/>
          </p:nvPr>
        </p:nvSpPr>
        <p:spPr/>
        <p:txBody>
          <a:bodyPr/>
          <a:lstStyle/>
          <a:p>
            <a:fld id="{F4EA3EAD-2238-44F9-AC96-EEF548555619}" type="slidenum">
              <a:rPr lang="en-US" smtClean="0"/>
              <a:t>4</a:t>
            </a:fld>
            <a:endParaRPr lang="en-US"/>
          </a:p>
        </p:txBody>
      </p:sp>
    </p:spTree>
    <p:extLst>
      <p:ext uri="{BB962C8B-B14F-4D97-AF65-F5344CB8AC3E}">
        <p14:creationId xmlns:p14="http://schemas.microsoft.com/office/powerpoint/2010/main" val="3028157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D122D66-6994-4A91-B19B-D83F27F2F1DF}" type="datetimeFigureOut">
              <a:rPr lang="en-US" smtClean="0"/>
              <a:t>8/6/2020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E8E7C-BD3B-45B3-947F-ECFAFF8DD18B}" type="slidenum">
              <a:rPr lang="en-US" smtClean="0"/>
              <a:t>‹#›</a:t>
            </a:fld>
            <a:endParaRPr lang="en-US"/>
          </a:p>
        </p:txBody>
      </p:sp>
    </p:spTree>
    <p:extLst>
      <p:ext uri="{BB962C8B-B14F-4D97-AF65-F5344CB8AC3E}">
        <p14:creationId xmlns:p14="http://schemas.microsoft.com/office/powerpoint/2010/main" val="401275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22D66-6994-4A91-B19B-D83F27F2F1DF}" type="datetimeFigureOut">
              <a:rPr lang="en-US" smtClean="0"/>
              <a:t>8/6/2020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E8E7C-BD3B-45B3-947F-ECFAFF8DD18B}" type="slidenum">
              <a:rPr lang="en-US" smtClean="0"/>
              <a:t>‹#›</a:t>
            </a:fld>
            <a:endParaRPr lang="en-US"/>
          </a:p>
        </p:txBody>
      </p:sp>
    </p:spTree>
    <p:extLst>
      <p:ext uri="{BB962C8B-B14F-4D97-AF65-F5344CB8AC3E}">
        <p14:creationId xmlns:p14="http://schemas.microsoft.com/office/powerpoint/2010/main" val="3257926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22D66-6994-4A91-B19B-D83F27F2F1DF}" type="datetimeFigureOut">
              <a:rPr lang="en-US" smtClean="0"/>
              <a:t>8/6/2020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E8E7C-BD3B-45B3-947F-ECFAFF8DD18B}" type="slidenum">
              <a:rPr lang="en-US" smtClean="0"/>
              <a:t>‹#›</a:t>
            </a:fld>
            <a:endParaRPr lang="en-US"/>
          </a:p>
        </p:txBody>
      </p:sp>
    </p:spTree>
    <p:extLst>
      <p:ext uri="{BB962C8B-B14F-4D97-AF65-F5344CB8AC3E}">
        <p14:creationId xmlns:p14="http://schemas.microsoft.com/office/powerpoint/2010/main" val="3316732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22D66-6994-4A91-B19B-D83F27F2F1DF}" type="datetimeFigureOut">
              <a:rPr lang="en-US" smtClean="0"/>
              <a:t>8/6/2020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E8E7C-BD3B-45B3-947F-ECFAFF8DD18B}" type="slidenum">
              <a:rPr lang="en-US" smtClean="0"/>
              <a:t>‹#›</a:t>
            </a:fld>
            <a:endParaRPr lang="en-US"/>
          </a:p>
        </p:txBody>
      </p:sp>
    </p:spTree>
    <p:extLst>
      <p:ext uri="{BB962C8B-B14F-4D97-AF65-F5344CB8AC3E}">
        <p14:creationId xmlns:p14="http://schemas.microsoft.com/office/powerpoint/2010/main" val="2337121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122D66-6994-4A91-B19B-D83F27F2F1DF}" type="datetimeFigureOut">
              <a:rPr lang="en-US" smtClean="0"/>
              <a:t>8/6/2020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E8E7C-BD3B-45B3-947F-ECFAFF8DD18B}" type="slidenum">
              <a:rPr lang="en-US" smtClean="0"/>
              <a:t>‹#›</a:t>
            </a:fld>
            <a:endParaRPr lang="en-US"/>
          </a:p>
        </p:txBody>
      </p:sp>
    </p:spTree>
    <p:extLst>
      <p:ext uri="{BB962C8B-B14F-4D97-AF65-F5344CB8AC3E}">
        <p14:creationId xmlns:p14="http://schemas.microsoft.com/office/powerpoint/2010/main" val="3257367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122D66-6994-4A91-B19B-D83F27F2F1DF}" type="datetimeFigureOut">
              <a:rPr lang="en-US" smtClean="0"/>
              <a:t>8/6/2020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E8E7C-BD3B-45B3-947F-ECFAFF8DD18B}" type="slidenum">
              <a:rPr lang="en-US" smtClean="0"/>
              <a:t>‹#›</a:t>
            </a:fld>
            <a:endParaRPr lang="en-US"/>
          </a:p>
        </p:txBody>
      </p:sp>
    </p:spTree>
    <p:extLst>
      <p:ext uri="{BB962C8B-B14F-4D97-AF65-F5344CB8AC3E}">
        <p14:creationId xmlns:p14="http://schemas.microsoft.com/office/powerpoint/2010/main" val="3885313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122D66-6994-4A91-B19B-D83F27F2F1DF}" type="datetimeFigureOut">
              <a:rPr lang="en-US" smtClean="0"/>
              <a:t>8/6/2020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5E8E7C-BD3B-45B3-947F-ECFAFF8DD18B}" type="slidenum">
              <a:rPr lang="en-US" smtClean="0"/>
              <a:t>‹#›</a:t>
            </a:fld>
            <a:endParaRPr lang="en-US"/>
          </a:p>
        </p:txBody>
      </p:sp>
    </p:spTree>
    <p:extLst>
      <p:ext uri="{BB962C8B-B14F-4D97-AF65-F5344CB8AC3E}">
        <p14:creationId xmlns:p14="http://schemas.microsoft.com/office/powerpoint/2010/main" val="2419568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122D66-6994-4A91-B19B-D83F27F2F1DF}" type="datetimeFigureOut">
              <a:rPr lang="en-US" smtClean="0"/>
              <a:t>8/6/2020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5E8E7C-BD3B-45B3-947F-ECFAFF8DD18B}" type="slidenum">
              <a:rPr lang="en-US" smtClean="0"/>
              <a:t>‹#›</a:t>
            </a:fld>
            <a:endParaRPr lang="en-US"/>
          </a:p>
        </p:txBody>
      </p:sp>
    </p:spTree>
    <p:extLst>
      <p:ext uri="{BB962C8B-B14F-4D97-AF65-F5344CB8AC3E}">
        <p14:creationId xmlns:p14="http://schemas.microsoft.com/office/powerpoint/2010/main" val="2058256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22D66-6994-4A91-B19B-D83F27F2F1DF}" type="datetimeFigureOut">
              <a:rPr lang="en-US" smtClean="0"/>
              <a:t>8/6/2020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5E8E7C-BD3B-45B3-947F-ECFAFF8DD18B}" type="slidenum">
              <a:rPr lang="en-US" smtClean="0"/>
              <a:t>‹#›</a:t>
            </a:fld>
            <a:endParaRPr lang="en-US"/>
          </a:p>
        </p:txBody>
      </p:sp>
    </p:spTree>
    <p:extLst>
      <p:ext uri="{BB962C8B-B14F-4D97-AF65-F5344CB8AC3E}">
        <p14:creationId xmlns:p14="http://schemas.microsoft.com/office/powerpoint/2010/main" val="3255696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122D66-6994-4A91-B19B-D83F27F2F1DF}" type="datetimeFigureOut">
              <a:rPr lang="en-US" smtClean="0"/>
              <a:t>8/6/2020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E8E7C-BD3B-45B3-947F-ECFAFF8DD18B}" type="slidenum">
              <a:rPr lang="en-US" smtClean="0"/>
              <a:t>‹#›</a:t>
            </a:fld>
            <a:endParaRPr lang="en-US"/>
          </a:p>
        </p:txBody>
      </p:sp>
    </p:spTree>
    <p:extLst>
      <p:ext uri="{BB962C8B-B14F-4D97-AF65-F5344CB8AC3E}">
        <p14:creationId xmlns:p14="http://schemas.microsoft.com/office/powerpoint/2010/main" val="3512295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122D66-6994-4A91-B19B-D83F27F2F1DF}" type="datetimeFigureOut">
              <a:rPr lang="en-US" smtClean="0"/>
              <a:t>8/6/2020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E8E7C-BD3B-45B3-947F-ECFAFF8DD18B}" type="slidenum">
              <a:rPr lang="en-US" smtClean="0"/>
              <a:t>‹#›</a:t>
            </a:fld>
            <a:endParaRPr lang="en-US"/>
          </a:p>
        </p:txBody>
      </p:sp>
    </p:spTree>
    <p:extLst>
      <p:ext uri="{BB962C8B-B14F-4D97-AF65-F5344CB8AC3E}">
        <p14:creationId xmlns:p14="http://schemas.microsoft.com/office/powerpoint/2010/main" val="655024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122D66-6994-4A91-B19B-D83F27F2F1DF}" type="datetimeFigureOut">
              <a:rPr lang="en-US" smtClean="0"/>
              <a:t>8/6/2020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5E8E7C-BD3B-45B3-947F-ECFAFF8DD18B}" type="slidenum">
              <a:rPr lang="en-US" smtClean="0"/>
              <a:t>‹#›</a:t>
            </a:fld>
            <a:endParaRPr lang="en-US"/>
          </a:p>
        </p:txBody>
      </p:sp>
    </p:spTree>
    <p:extLst>
      <p:ext uri="{BB962C8B-B14F-4D97-AF65-F5344CB8AC3E}">
        <p14:creationId xmlns:p14="http://schemas.microsoft.com/office/powerpoint/2010/main" val="36025021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3.png"/><Relationship Id="rId10" Type="http://schemas.openxmlformats.org/officeDocument/2006/relationships/image" Target="../media/image10.png"/><Relationship Id="rId4" Type="http://schemas.openxmlformats.org/officeDocument/2006/relationships/image" Target="../media/image2.png"/><Relationship Id="rId9" Type="http://schemas.openxmlformats.org/officeDocument/2006/relationships/image" Target="../media/image9.pn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hyperlink" Target="mailto:lefederl@ncsu.edu" TargetMode="External"/><Relationship Id="rId3" Type="http://schemas.openxmlformats.org/officeDocument/2006/relationships/image" Target="../media/image1.png"/><Relationship Id="rId7" Type="http://schemas.openxmlformats.org/officeDocument/2006/relationships/hyperlink" Target="mailto:laura.federline@sas.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hyperlink" Target="https://www.linkedin.com/in/laura-federlin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33CFAACC-5E61-43C0-99C3-740B36B90E54}"/>
              </a:ext>
            </a:extLst>
          </p:cNvPr>
          <p:cNvSpPr/>
          <p:nvPr/>
        </p:nvSpPr>
        <p:spPr>
          <a:xfrm>
            <a:off x="5970390" y="2776574"/>
            <a:ext cx="2546720" cy="1600439"/>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___</a:t>
            </a:r>
          </a:p>
        </p:txBody>
      </p:sp>
      <p:sp>
        <p:nvSpPr>
          <p:cNvPr id="4" name="Rectangle 3">
            <a:extLst>
              <a:ext uri="{FF2B5EF4-FFF2-40B4-BE49-F238E27FC236}">
                <a16:creationId xmlns:a16="http://schemas.microsoft.com/office/drawing/2014/main" id="{9D35C78F-1260-4187-97FE-AA0C499FEDA4}"/>
              </a:ext>
            </a:extLst>
          </p:cNvPr>
          <p:cNvSpPr/>
          <p:nvPr/>
        </p:nvSpPr>
        <p:spPr>
          <a:xfrm>
            <a:off x="0" y="0"/>
            <a:ext cx="9144000" cy="629174"/>
          </a:xfrm>
          <a:prstGeom prst="rect">
            <a:avLst/>
          </a:prstGeom>
          <a:solidFill>
            <a:srgbClr val="0430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5" name="Rectangle 4">
            <a:extLst>
              <a:ext uri="{FF2B5EF4-FFF2-40B4-BE49-F238E27FC236}">
                <a16:creationId xmlns:a16="http://schemas.microsoft.com/office/drawing/2014/main" id="{628034FB-CBF1-4770-A4BE-D77B110B1340}"/>
              </a:ext>
            </a:extLst>
          </p:cNvPr>
          <p:cNvSpPr/>
          <p:nvPr/>
        </p:nvSpPr>
        <p:spPr>
          <a:xfrm>
            <a:off x="0" y="6305550"/>
            <a:ext cx="9144000" cy="629174"/>
          </a:xfrm>
          <a:prstGeom prst="rect">
            <a:avLst/>
          </a:prstGeom>
          <a:solidFill>
            <a:srgbClr val="0430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pic>
        <p:nvPicPr>
          <p:cNvPr id="6" name="Picture 5">
            <a:extLst>
              <a:ext uri="{FF2B5EF4-FFF2-40B4-BE49-F238E27FC236}">
                <a16:creationId xmlns:a16="http://schemas.microsoft.com/office/drawing/2014/main" id="{DFAB5C8E-60C2-4250-A879-0552E787C62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37235" t="25556" r="-1" b="-3"/>
          <a:stretch/>
        </p:blipFill>
        <p:spPr>
          <a:xfrm>
            <a:off x="0" y="0"/>
            <a:ext cx="561976" cy="629174"/>
          </a:xfrm>
          <a:prstGeom prst="rect">
            <a:avLst/>
          </a:prstGeom>
        </p:spPr>
      </p:pic>
      <p:pic>
        <p:nvPicPr>
          <p:cNvPr id="7" name="Picture 6">
            <a:extLst>
              <a:ext uri="{FF2B5EF4-FFF2-40B4-BE49-F238E27FC236}">
                <a16:creationId xmlns:a16="http://schemas.microsoft.com/office/drawing/2014/main" id="{AF44A65C-C970-4ED2-B7DF-D7F0A5F11A8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r="28245" b="23320"/>
          <a:stretch/>
        </p:blipFill>
        <p:spPr>
          <a:xfrm>
            <a:off x="8553450" y="6305551"/>
            <a:ext cx="590550" cy="629174"/>
          </a:xfrm>
          <a:prstGeom prst="rect">
            <a:avLst/>
          </a:prstGeom>
        </p:spPr>
      </p:pic>
      <p:pic>
        <p:nvPicPr>
          <p:cNvPr id="8" name="Picture 7">
            <a:extLst>
              <a:ext uri="{FF2B5EF4-FFF2-40B4-BE49-F238E27FC236}">
                <a16:creationId xmlns:a16="http://schemas.microsoft.com/office/drawing/2014/main" id="{DAC9746A-F73D-4FEC-99B5-7465A91AB753}"/>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t="36745" b="36746"/>
          <a:stretch/>
        </p:blipFill>
        <p:spPr>
          <a:xfrm>
            <a:off x="904876" y="6305550"/>
            <a:ext cx="4219574" cy="629174"/>
          </a:xfrm>
          <a:prstGeom prst="rect">
            <a:avLst/>
          </a:prstGeom>
        </p:spPr>
      </p:pic>
      <p:pic>
        <p:nvPicPr>
          <p:cNvPr id="9" name="Picture 8">
            <a:extLst>
              <a:ext uri="{FF2B5EF4-FFF2-40B4-BE49-F238E27FC236}">
                <a16:creationId xmlns:a16="http://schemas.microsoft.com/office/drawing/2014/main" id="{971DD943-5908-4D74-9EC8-B491B031747C}"/>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t="41365" b="32858"/>
          <a:stretch/>
        </p:blipFill>
        <p:spPr>
          <a:xfrm>
            <a:off x="4405313" y="-1"/>
            <a:ext cx="4339244" cy="629175"/>
          </a:xfrm>
          <a:prstGeom prst="rect">
            <a:avLst/>
          </a:prstGeom>
        </p:spPr>
      </p:pic>
      <p:sp>
        <p:nvSpPr>
          <p:cNvPr id="27" name="Text Placeholder 3">
            <a:extLst>
              <a:ext uri="{FF2B5EF4-FFF2-40B4-BE49-F238E27FC236}">
                <a16:creationId xmlns:a16="http://schemas.microsoft.com/office/drawing/2014/main" id="{280C9A1D-29FA-4C12-8EB2-57F94F15FD69}"/>
              </a:ext>
            </a:extLst>
          </p:cNvPr>
          <p:cNvSpPr txBox="1">
            <a:spLocks/>
          </p:cNvSpPr>
          <p:nvPr/>
        </p:nvSpPr>
        <p:spPr bwMode="auto">
          <a:xfrm>
            <a:off x="322695" y="878359"/>
            <a:ext cx="7129462" cy="34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2193925">
              <a:lnSpc>
                <a:spcPct val="90000"/>
              </a:lnSpc>
              <a:spcBef>
                <a:spcPts val="2300"/>
              </a:spcBef>
              <a:buFont typeface="Arial" panose="020B0604020202020204" pitchFamily="34" charset="0"/>
              <a:buChar char="•"/>
              <a:defRPr sz="6400">
                <a:solidFill>
                  <a:schemeClr val="tx1"/>
                </a:solidFill>
                <a:latin typeface="Calibri" panose="020F0502020204030204" pitchFamily="34" charset="0"/>
              </a:defRPr>
            </a:lvl1pPr>
            <a:lvl2pPr marL="1644650" indent="-547688" defTabSz="2193925">
              <a:lnSpc>
                <a:spcPct val="90000"/>
              </a:lnSpc>
              <a:spcBef>
                <a:spcPts val="1150"/>
              </a:spcBef>
              <a:buFont typeface="Arial" panose="020B0604020202020204" pitchFamily="34" charset="0"/>
              <a:buChar char="•"/>
              <a:defRPr sz="5500">
                <a:solidFill>
                  <a:schemeClr val="tx1"/>
                </a:solidFill>
                <a:latin typeface="Calibri" panose="020F0502020204030204" pitchFamily="34" charset="0"/>
              </a:defRPr>
            </a:lvl2pPr>
            <a:lvl3pPr marL="2743200" indent="-547688" defTabSz="2193925">
              <a:lnSpc>
                <a:spcPct val="90000"/>
              </a:lnSpc>
              <a:spcBef>
                <a:spcPts val="1150"/>
              </a:spcBef>
              <a:buFont typeface="Arial" panose="020B0604020202020204" pitchFamily="34" charset="0"/>
              <a:buChar char="•"/>
              <a:defRPr sz="4600">
                <a:solidFill>
                  <a:schemeClr val="tx1"/>
                </a:solidFill>
                <a:latin typeface="Calibri" panose="020F0502020204030204" pitchFamily="34" charset="0"/>
              </a:defRPr>
            </a:lvl3pPr>
            <a:lvl4pPr marL="3840163" indent="-547688" defTabSz="2193925">
              <a:lnSpc>
                <a:spcPct val="90000"/>
              </a:lnSpc>
              <a:spcBef>
                <a:spcPts val="1150"/>
              </a:spcBef>
              <a:buFont typeface="Arial" panose="020B0604020202020204" pitchFamily="34" charset="0"/>
              <a:buChar char="•"/>
              <a:defRPr sz="4100">
                <a:solidFill>
                  <a:schemeClr val="tx1"/>
                </a:solidFill>
                <a:latin typeface="Calibri" panose="020F0502020204030204" pitchFamily="34" charset="0"/>
              </a:defRPr>
            </a:lvl4pPr>
            <a:lvl5pPr marL="4937125" indent="-547688" defTabSz="2193925">
              <a:lnSpc>
                <a:spcPct val="90000"/>
              </a:lnSpc>
              <a:spcBef>
                <a:spcPts val="1150"/>
              </a:spcBef>
              <a:buFont typeface="Arial" panose="020B0604020202020204" pitchFamily="34" charset="0"/>
              <a:buChar char="•"/>
              <a:defRPr sz="4100">
                <a:solidFill>
                  <a:schemeClr val="tx1"/>
                </a:solidFill>
                <a:latin typeface="Calibri" panose="020F0502020204030204" pitchFamily="34" charset="0"/>
              </a:defRPr>
            </a:lvl5pPr>
            <a:lvl6pPr marL="5394325" indent="-547688" defTabSz="2193925" fontAlgn="base">
              <a:lnSpc>
                <a:spcPct val="90000"/>
              </a:lnSpc>
              <a:spcBef>
                <a:spcPts val="1150"/>
              </a:spcBef>
              <a:spcAft>
                <a:spcPct val="0"/>
              </a:spcAft>
              <a:buFont typeface="Arial" panose="020B0604020202020204" pitchFamily="34" charset="0"/>
              <a:buChar char="•"/>
              <a:defRPr sz="4100">
                <a:solidFill>
                  <a:schemeClr val="tx1"/>
                </a:solidFill>
                <a:latin typeface="Calibri" panose="020F0502020204030204" pitchFamily="34" charset="0"/>
              </a:defRPr>
            </a:lvl6pPr>
            <a:lvl7pPr marL="5851525" indent="-547688" defTabSz="2193925" fontAlgn="base">
              <a:lnSpc>
                <a:spcPct val="90000"/>
              </a:lnSpc>
              <a:spcBef>
                <a:spcPts val="1150"/>
              </a:spcBef>
              <a:spcAft>
                <a:spcPct val="0"/>
              </a:spcAft>
              <a:buFont typeface="Arial" panose="020B0604020202020204" pitchFamily="34" charset="0"/>
              <a:buChar char="•"/>
              <a:defRPr sz="4100">
                <a:solidFill>
                  <a:schemeClr val="tx1"/>
                </a:solidFill>
                <a:latin typeface="Calibri" panose="020F0502020204030204" pitchFamily="34" charset="0"/>
              </a:defRPr>
            </a:lvl7pPr>
            <a:lvl8pPr marL="6308725" indent="-547688" defTabSz="2193925" fontAlgn="base">
              <a:lnSpc>
                <a:spcPct val="90000"/>
              </a:lnSpc>
              <a:spcBef>
                <a:spcPts val="1150"/>
              </a:spcBef>
              <a:spcAft>
                <a:spcPct val="0"/>
              </a:spcAft>
              <a:buFont typeface="Arial" panose="020B0604020202020204" pitchFamily="34" charset="0"/>
              <a:buChar char="•"/>
              <a:defRPr sz="4100">
                <a:solidFill>
                  <a:schemeClr val="tx1"/>
                </a:solidFill>
                <a:latin typeface="Calibri" panose="020F0502020204030204" pitchFamily="34" charset="0"/>
              </a:defRPr>
            </a:lvl8pPr>
            <a:lvl9pPr marL="6765925" indent="-547688" defTabSz="2193925" fontAlgn="base">
              <a:lnSpc>
                <a:spcPct val="90000"/>
              </a:lnSpc>
              <a:spcBef>
                <a:spcPts val="1150"/>
              </a:spcBef>
              <a:spcAft>
                <a:spcPct val="0"/>
              </a:spcAft>
              <a:buFont typeface="Arial" panose="020B0604020202020204" pitchFamily="34" charset="0"/>
              <a:buChar char="•"/>
              <a:defRPr sz="4100">
                <a:solidFill>
                  <a:schemeClr val="tx1"/>
                </a:solidFill>
                <a:latin typeface="Calibri" panose="020F0502020204030204" pitchFamily="34" charset="0"/>
              </a:defRPr>
            </a:lvl9pPr>
          </a:lstStyle>
          <a:p>
            <a:pPr>
              <a:spcBef>
                <a:spcPts val="1667"/>
              </a:spcBef>
              <a:buNone/>
            </a:pPr>
            <a:r>
              <a:rPr lang="en-US" altLang="en-US" sz="2000" b="1" dirty="0">
                <a:solidFill>
                  <a:schemeClr val="tx2"/>
                </a:solidFill>
                <a:latin typeface="+mn-lt"/>
                <a:cs typeface="Arial" panose="020B0604020202020204" pitchFamily="34" charset="0"/>
              </a:rPr>
              <a:t>About Me</a:t>
            </a:r>
          </a:p>
        </p:txBody>
      </p:sp>
      <p:sp>
        <p:nvSpPr>
          <p:cNvPr id="28" name="Rectangle 27">
            <a:extLst>
              <a:ext uri="{FF2B5EF4-FFF2-40B4-BE49-F238E27FC236}">
                <a16:creationId xmlns:a16="http://schemas.microsoft.com/office/drawing/2014/main" id="{30B752DB-69CF-4AAA-9D55-12D3051164BB}"/>
              </a:ext>
            </a:extLst>
          </p:cNvPr>
          <p:cNvSpPr/>
          <p:nvPr/>
        </p:nvSpPr>
        <p:spPr>
          <a:xfrm>
            <a:off x="280988" y="4857814"/>
            <a:ext cx="2915285" cy="369332"/>
          </a:xfrm>
          <a:prstGeom prst="rect">
            <a:avLst/>
          </a:prstGeom>
        </p:spPr>
        <p:txBody>
          <a:bodyPr wrap="none">
            <a:spAutoFit/>
          </a:bodyPr>
          <a:lstStyle/>
          <a:p>
            <a:pPr defTabSz="2193925">
              <a:lnSpc>
                <a:spcPct val="90000"/>
              </a:lnSpc>
              <a:spcBef>
                <a:spcPts val="1667"/>
              </a:spcBef>
            </a:pPr>
            <a:r>
              <a:rPr lang="en-US" sz="2000" b="1" dirty="0">
                <a:solidFill>
                  <a:schemeClr val="tx2"/>
                </a:solidFill>
                <a:cs typeface="Arial" panose="020B0604020202020204" pitchFamily="34" charset="0"/>
              </a:rPr>
              <a:t>Logistics for Presentation </a:t>
            </a:r>
          </a:p>
        </p:txBody>
      </p:sp>
      <p:sp>
        <p:nvSpPr>
          <p:cNvPr id="29" name="Rectangle 28">
            <a:extLst>
              <a:ext uri="{FF2B5EF4-FFF2-40B4-BE49-F238E27FC236}">
                <a16:creationId xmlns:a16="http://schemas.microsoft.com/office/drawing/2014/main" id="{6E96811B-9AA0-44FB-A160-6DCC54BBEAC4}"/>
              </a:ext>
            </a:extLst>
          </p:cNvPr>
          <p:cNvSpPr/>
          <p:nvPr/>
        </p:nvSpPr>
        <p:spPr>
          <a:xfrm>
            <a:off x="334633" y="5190998"/>
            <a:ext cx="7953374" cy="954107"/>
          </a:xfrm>
          <a:prstGeom prst="rect">
            <a:avLst/>
          </a:prstGeom>
        </p:spPr>
        <p:txBody>
          <a:bodyPr wrap="square" anchor="t">
            <a:spAutoFit/>
          </a:bodyPr>
          <a:lstStyle/>
          <a:p>
            <a:pPr marL="285750" indent="-285750">
              <a:buFont typeface="Arial" panose="020B0604020202020204" pitchFamily="34" charset="0"/>
              <a:buChar char="•"/>
              <a:defRPr/>
            </a:pPr>
            <a:r>
              <a:rPr lang="en-US" sz="1400" dirty="0">
                <a:latin typeface="+mj-lt"/>
                <a:cs typeface="Arial"/>
              </a:rPr>
              <a:t>I will start my presentation at </a:t>
            </a:r>
            <a:r>
              <a:rPr lang="en-US" sz="1400" b="1" dirty="0">
                <a:latin typeface="+mj-lt"/>
                <a:cs typeface="Arial"/>
              </a:rPr>
              <a:t>10 past the starting time (8:40am; 10:25am; 11:25am) </a:t>
            </a:r>
            <a:r>
              <a:rPr lang="en-US" sz="1400" dirty="0">
                <a:latin typeface="+mj-lt"/>
                <a:cs typeface="Arial"/>
              </a:rPr>
              <a:t>to allow employees to enter the breakout rooms.</a:t>
            </a:r>
          </a:p>
          <a:p>
            <a:pPr marL="285750" indent="-285750">
              <a:buFont typeface="Arial" panose="020B0604020202020204" pitchFamily="34" charset="0"/>
              <a:buChar char="•"/>
              <a:defRPr/>
            </a:pPr>
            <a:r>
              <a:rPr lang="en-US" sz="1400" dirty="0">
                <a:latin typeface="+mj-lt"/>
                <a:cs typeface="Arial"/>
              </a:rPr>
              <a:t>All questions will be held until the end of the presentation. Please use the chat if you’d like to send questions in advance.</a:t>
            </a:r>
          </a:p>
        </p:txBody>
      </p:sp>
      <p:pic>
        <p:nvPicPr>
          <p:cNvPr id="30" name="Picture 29">
            <a:extLst>
              <a:ext uri="{FF2B5EF4-FFF2-40B4-BE49-F238E27FC236}">
                <a16:creationId xmlns:a16="http://schemas.microsoft.com/office/drawing/2014/main" id="{89721509-48DD-4E8F-A07A-F9045CEB2735}"/>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33350" y="6405245"/>
            <a:ext cx="1095375" cy="452755"/>
          </a:xfrm>
          <a:prstGeom prst="rect">
            <a:avLst/>
          </a:prstGeom>
        </p:spPr>
      </p:pic>
      <p:sp>
        <p:nvSpPr>
          <p:cNvPr id="31" name="Rectangle 30">
            <a:extLst>
              <a:ext uri="{FF2B5EF4-FFF2-40B4-BE49-F238E27FC236}">
                <a16:creationId xmlns:a16="http://schemas.microsoft.com/office/drawing/2014/main" id="{32EFB0DF-511B-4F0B-BC6D-CA209B3A5955}"/>
              </a:ext>
            </a:extLst>
          </p:cNvPr>
          <p:cNvSpPr/>
          <p:nvPr/>
        </p:nvSpPr>
        <p:spPr>
          <a:xfrm>
            <a:off x="-140129" y="1239291"/>
            <a:ext cx="7820025" cy="1169551"/>
          </a:xfrm>
          <a:prstGeom prst="rect">
            <a:avLst/>
          </a:prstGeom>
        </p:spPr>
        <p:txBody>
          <a:bodyPr wrap="square">
            <a:spAutoFit/>
          </a:bodyPr>
          <a:lstStyle/>
          <a:p>
            <a:pPr marL="742950" lvl="1" indent="-285750">
              <a:buFont typeface="Arial" panose="020B0604020202020204" pitchFamily="34" charset="0"/>
              <a:buChar char="•"/>
              <a:defRPr/>
            </a:pPr>
            <a:r>
              <a:rPr lang="en-US" sz="1400" dirty="0">
                <a:latin typeface="AvenirNextforSAS" panose="020B0503020202020204" pitchFamily="34" charset="0"/>
                <a:cs typeface="Arial" panose="020B0604020202020204" pitchFamily="34" charset="0"/>
              </a:rPr>
              <a:t>Major: Statistics, minoring in Biological Sciences</a:t>
            </a:r>
          </a:p>
          <a:p>
            <a:pPr marL="742950" lvl="1" indent="-285750">
              <a:buFont typeface="Arial" panose="020B0604020202020204" pitchFamily="34" charset="0"/>
              <a:buChar char="•"/>
              <a:defRPr/>
            </a:pPr>
            <a:r>
              <a:rPr lang="en-US" sz="1400" dirty="0">
                <a:latin typeface="AvenirNextforSAS" panose="020B0503020202020204" pitchFamily="34" charset="0"/>
                <a:cs typeface="Arial" panose="020B0604020202020204" pitchFamily="34" charset="0"/>
              </a:rPr>
              <a:t>Graduating November 2020 </a:t>
            </a:r>
          </a:p>
          <a:p>
            <a:pPr marL="742950" lvl="1" indent="-285750">
              <a:buFont typeface="Arial" panose="020B0604020202020204" pitchFamily="34" charset="0"/>
              <a:buChar char="•"/>
              <a:defRPr/>
            </a:pPr>
            <a:r>
              <a:rPr lang="en-US" sz="1400" dirty="0">
                <a:latin typeface="AvenirNextforSAS" panose="020B0503020202020204" pitchFamily="34" charset="0"/>
                <a:cs typeface="Arial" panose="020B0604020202020204" pitchFamily="34" charset="0"/>
              </a:rPr>
              <a:t>Fun Facts: Pack Clogging member, studied </a:t>
            </a:r>
            <a:br>
              <a:rPr lang="en-US" sz="1400" dirty="0">
                <a:latin typeface="AvenirNextforSAS" panose="020B0503020202020204" pitchFamily="34" charset="0"/>
                <a:cs typeface="Arial" panose="020B0604020202020204" pitchFamily="34" charset="0"/>
              </a:rPr>
            </a:br>
            <a:r>
              <a:rPr lang="en-US" sz="1400" dirty="0">
                <a:latin typeface="AvenirNextforSAS" panose="020B0503020202020204" pitchFamily="34" charset="0"/>
                <a:cs typeface="Arial" panose="020B0604020202020204" pitchFamily="34" charset="0"/>
              </a:rPr>
              <a:t>abroad in the Czech Republic</a:t>
            </a:r>
          </a:p>
          <a:p>
            <a:pPr marL="742950" lvl="1" indent="-285750">
              <a:buFont typeface="Arial" panose="020B0604020202020204" pitchFamily="34" charset="0"/>
              <a:buChar char="•"/>
              <a:defRPr/>
            </a:pPr>
            <a:r>
              <a:rPr lang="en-US" sz="1400" dirty="0">
                <a:latin typeface="AvenirNextforSAS" panose="020B0503020202020204" pitchFamily="34" charset="0"/>
                <a:cs typeface="Arial" panose="020B0604020202020204" pitchFamily="34" charset="0"/>
              </a:rPr>
              <a:t>3</a:t>
            </a:r>
            <a:r>
              <a:rPr lang="en-US" sz="1400" baseline="30000" dirty="0">
                <a:latin typeface="AvenirNextforSAS" panose="020B0503020202020204" pitchFamily="34" charset="0"/>
                <a:cs typeface="Arial" panose="020B0604020202020204" pitchFamily="34" charset="0"/>
              </a:rPr>
              <a:t>rd</a:t>
            </a:r>
            <a:r>
              <a:rPr lang="en-US" sz="1400" dirty="0">
                <a:latin typeface="AvenirNextforSAS" panose="020B0503020202020204" pitchFamily="34" charset="0"/>
                <a:cs typeface="Arial" panose="020B0604020202020204" pitchFamily="34" charset="0"/>
              </a:rPr>
              <a:t> summer at SAS</a:t>
            </a:r>
          </a:p>
        </p:txBody>
      </p:sp>
      <p:sp>
        <p:nvSpPr>
          <p:cNvPr id="18" name="TextBox 17">
            <a:extLst>
              <a:ext uri="{FF2B5EF4-FFF2-40B4-BE49-F238E27FC236}">
                <a16:creationId xmlns:a16="http://schemas.microsoft.com/office/drawing/2014/main" id="{AEECEF00-41D6-4907-B8E0-903CD1ABE10E}"/>
              </a:ext>
            </a:extLst>
          </p:cNvPr>
          <p:cNvSpPr txBox="1"/>
          <p:nvPr/>
        </p:nvSpPr>
        <p:spPr>
          <a:xfrm>
            <a:off x="1029853" y="37523"/>
            <a:ext cx="7084291" cy="523220"/>
          </a:xfrm>
          <a:prstGeom prst="rect">
            <a:avLst/>
          </a:prstGeom>
          <a:noFill/>
        </p:spPr>
        <p:txBody>
          <a:bodyPr wrap="square" rtlCol="0">
            <a:spAutoFit/>
          </a:bodyPr>
          <a:lstStyle/>
          <a:p>
            <a:r>
              <a:rPr lang="en-US" sz="2800" b="1" dirty="0">
                <a:solidFill>
                  <a:schemeClr val="bg1"/>
                </a:solidFill>
                <a:latin typeface="+mj-lt"/>
              </a:rPr>
              <a:t>Laura Federline – Health and Life Sciences R&amp;D</a:t>
            </a:r>
          </a:p>
        </p:txBody>
      </p:sp>
      <p:pic>
        <p:nvPicPr>
          <p:cNvPr id="1026" name="Picture 2">
            <a:extLst>
              <a:ext uri="{FF2B5EF4-FFF2-40B4-BE49-F238E27FC236}">
                <a16:creationId xmlns:a16="http://schemas.microsoft.com/office/drawing/2014/main" id="{9FD3BED8-D8A6-423B-96E2-7B304EC859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55980" y="978429"/>
            <a:ext cx="2211350" cy="109106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person smiling for the camera&#10;&#10;Description automatically generated">
            <a:extLst>
              <a:ext uri="{FF2B5EF4-FFF2-40B4-BE49-F238E27FC236}">
                <a16:creationId xmlns:a16="http://schemas.microsoft.com/office/drawing/2014/main" id="{D5C58DF9-A4D9-48B3-B42A-CD1E956367E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41566" y="878359"/>
            <a:ext cx="1202991" cy="1300324"/>
          </a:xfrm>
          <a:prstGeom prst="rect">
            <a:avLst/>
          </a:prstGeom>
        </p:spPr>
      </p:pic>
      <p:sp>
        <p:nvSpPr>
          <p:cNvPr id="33" name="Text Placeholder 3">
            <a:extLst>
              <a:ext uri="{FF2B5EF4-FFF2-40B4-BE49-F238E27FC236}">
                <a16:creationId xmlns:a16="http://schemas.microsoft.com/office/drawing/2014/main" id="{B9EB57DA-321F-454F-AC00-94690DA00190}"/>
              </a:ext>
            </a:extLst>
          </p:cNvPr>
          <p:cNvSpPr txBox="1">
            <a:spLocks/>
          </p:cNvSpPr>
          <p:nvPr/>
        </p:nvSpPr>
        <p:spPr bwMode="auto">
          <a:xfrm>
            <a:off x="322695" y="2681259"/>
            <a:ext cx="7129462" cy="34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2193925">
              <a:lnSpc>
                <a:spcPct val="90000"/>
              </a:lnSpc>
              <a:spcBef>
                <a:spcPts val="2300"/>
              </a:spcBef>
              <a:buFont typeface="Arial" panose="020B0604020202020204" pitchFamily="34" charset="0"/>
              <a:buChar char="•"/>
              <a:defRPr sz="6400">
                <a:solidFill>
                  <a:schemeClr val="tx1"/>
                </a:solidFill>
                <a:latin typeface="Calibri" panose="020F0502020204030204" pitchFamily="34" charset="0"/>
              </a:defRPr>
            </a:lvl1pPr>
            <a:lvl2pPr marL="1644650" indent="-547688" defTabSz="2193925">
              <a:lnSpc>
                <a:spcPct val="90000"/>
              </a:lnSpc>
              <a:spcBef>
                <a:spcPts val="1150"/>
              </a:spcBef>
              <a:buFont typeface="Arial" panose="020B0604020202020204" pitchFamily="34" charset="0"/>
              <a:buChar char="•"/>
              <a:defRPr sz="5500">
                <a:solidFill>
                  <a:schemeClr val="tx1"/>
                </a:solidFill>
                <a:latin typeface="Calibri" panose="020F0502020204030204" pitchFamily="34" charset="0"/>
              </a:defRPr>
            </a:lvl2pPr>
            <a:lvl3pPr marL="2743200" indent="-547688" defTabSz="2193925">
              <a:lnSpc>
                <a:spcPct val="90000"/>
              </a:lnSpc>
              <a:spcBef>
                <a:spcPts val="1150"/>
              </a:spcBef>
              <a:buFont typeface="Arial" panose="020B0604020202020204" pitchFamily="34" charset="0"/>
              <a:buChar char="•"/>
              <a:defRPr sz="4600">
                <a:solidFill>
                  <a:schemeClr val="tx1"/>
                </a:solidFill>
                <a:latin typeface="Calibri" panose="020F0502020204030204" pitchFamily="34" charset="0"/>
              </a:defRPr>
            </a:lvl3pPr>
            <a:lvl4pPr marL="3840163" indent="-547688" defTabSz="2193925">
              <a:lnSpc>
                <a:spcPct val="90000"/>
              </a:lnSpc>
              <a:spcBef>
                <a:spcPts val="1150"/>
              </a:spcBef>
              <a:buFont typeface="Arial" panose="020B0604020202020204" pitchFamily="34" charset="0"/>
              <a:buChar char="•"/>
              <a:defRPr sz="4100">
                <a:solidFill>
                  <a:schemeClr val="tx1"/>
                </a:solidFill>
                <a:latin typeface="Calibri" panose="020F0502020204030204" pitchFamily="34" charset="0"/>
              </a:defRPr>
            </a:lvl4pPr>
            <a:lvl5pPr marL="4937125" indent="-547688" defTabSz="2193925">
              <a:lnSpc>
                <a:spcPct val="90000"/>
              </a:lnSpc>
              <a:spcBef>
                <a:spcPts val="1150"/>
              </a:spcBef>
              <a:buFont typeface="Arial" panose="020B0604020202020204" pitchFamily="34" charset="0"/>
              <a:buChar char="•"/>
              <a:defRPr sz="4100">
                <a:solidFill>
                  <a:schemeClr val="tx1"/>
                </a:solidFill>
                <a:latin typeface="Calibri" panose="020F0502020204030204" pitchFamily="34" charset="0"/>
              </a:defRPr>
            </a:lvl5pPr>
            <a:lvl6pPr marL="5394325" indent="-547688" defTabSz="2193925" fontAlgn="base">
              <a:lnSpc>
                <a:spcPct val="90000"/>
              </a:lnSpc>
              <a:spcBef>
                <a:spcPts val="1150"/>
              </a:spcBef>
              <a:spcAft>
                <a:spcPct val="0"/>
              </a:spcAft>
              <a:buFont typeface="Arial" panose="020B0604020202020204" pitchFamily="34" charset="0"/>
              <a:buChar char="•"/>
              <a:defRPr sz="4100">
                <a:solidFill>
                  <a:schemeClr val="tx1"/>
                </a:solidFill>
                <a:latin typeface="Calibri" panose="020F0502020204030204" pitchFamily="34" charset="0"/>
              </a:defRPr>
            </a:lvl6pPr>
            <a:lvl7pPr marL="5851525" indent="-547688" defTabSz="2193925" fontAlgn="base">
              <a:lnSpc>
                <a:spcPct val="90000"/>
              </a:lnSpc>
              <a:spcBef>
                <a:spcPts val="1150"/>
              </a:spcBef>
              <a:spcAft>
                <a:spcPct val="0"/>
              </a:spcAft>
              <a:buFont typeface="Arial" panose="020B0604020202020204" pitchFamily="34" charset="0"/>
              <a:buChar char="•"/>
              <a:defRPr sz="4100">
                <a:solidFill>
                  <a:schemeClr val="tx1"/>
                </a:solidFill>
                <a:latin typeface="Calibri" panose="020F0502020204030204" pitchFamily="34" charset="0"/>
              </a:defRPr>
            </a:lvl7pPr>
            <a:lvl8pPr marL="6308725" indent="-547688" defTabSz="2193925" fontAlgn="base">
              <a:lnSpc>
                <a:spcPct val="90000"/>
              </a:lnSpc>
              <a:spcBef>
                <a:spcPts val="1150"/>
              </a:spcBef>
              <a:spcAft>
                <a:spcPct val="0"/>
              </a:spcAft>
              <a:buFont typeface="Arial" panose="020B0604020202020204" pitchFamily="34" charset="0"/>
              <a:buChar char="•"/>
              <a:defRPr sz="4100">
                <a:solidFill>
                  <a:schemeClr val="tx1"/>
                </a:solidFill>
                <a:latin typeface="Calibri" panose="020F0502020204030204" pitchFamily="34" charset="0"/>
              </a:defRPr>
            </a:lvl8pPr>
            <a:lvl9pPr marL="6765925" indent="-547688" defTabSz="2193925" fontAlgn="base">
              <a:lnSpc>
                <a:spcPct val="90000"/>
              </a:lnSpc>
              <a:spcBef>
                <a:spcPts val="1150"/>
              </a:spcBef>
              <a:spcAft>
                <a:spcPct val="0"/>
              </a:spcAft>
              <a:buFont typeface="Arial" panose="020B0604020202020204" pitchFamily="34" charset="0"/>
              <a:buChar char="•"/>
              <a:defRPr sz="4100">
                <a:solidFill>
                  <a:schemeClr val="tx1"/>
                </a:solidFill>
                <a:latin typeface="Calibri" panose="020F0502020204030204" pitchFamily="34" charset="0"/>
              </a:defRPr>
            </a:lvl9pPr>
          </a:lstStyle>
          <a:p>
            <a:pPr>
              <a:spcBef>
                <a:spcPts val="1667"/>
              </a:spcBef>
              <a:buNone/>
            </a:pPr>
            <a:r>
              <a:rPr lang="en-US" altLang="en-US" sz="2000" b="1" dirty="0">
                <a:solidFill>
                  <a:schemeClr val="tx2"/>
                </a:solidFill>
                <a:latin typeface="+mn-lt"/>
                <a:cs typeface="Arial" panose="020B0604020202020204" pitchFamily="34" charset="0"/>
              </a:rPr>
              <a:t>Ask me about my Previous Projects</a:t>
            </a:r>
          </a:p>
        </p:txBody>
      </p:sp>
      <p:sp>
        <p:nvSpPr>
          <p:cNvPr id="34" name="Rectangle 33">
            <a:extLst>
              <a:ext uri="{FF2B5EF4-FFF2-40B4-BE49-F238E27FC236}">
                <a16:creationId xmlns:a16="http://schemas.microsoft.com/office/drawing/2014/main" id="{C9C46FE7-2A33-4922-B22F-3DE0EE49EC3C}"/>
              </a:ext>
            </a:extLst>
          </p:cNvPr>
          <p:cNvSpPr/>
          <p:nvPr/>
        </p:nvSpPr>
        <p:spPr>
          <a:xfrm>
            <a:off x="-102519" y="3005872"/>
            <a:ext cx="5797925" cy="1600438"/>
          </a:xfrm>
          <a:prstGeom prst="rect">
            <a:avLst/>
          </a:prstGeom>
        </p:spPr>
        <p:txBody>
          <a:bodyPr wrap="square">
            <a:spAutoFit/>
          </a:bodyPr>
          <a:lstStyle/>
          <a:p>
            <a:pPr marL="742950" lvl="1" indent="-285750">
              <a:buFont typeface="Arial" panose="020B0604020202020204" pitchFamily="34" charset="0"/>
              <a:buChar char="•"/>
              <a:defRPr/>
            </a:pPr>
            <a:r>
              <a:rPr lang="en-US" sz="1400" dirty="0">
                <a:latin typeface="AvenirNextforSAS" panose="020B0503020202020204" pitchFamily="34" charset="0"/>
                <a:cs typeface="Arial" panose="020B0604020202020204" pitchFamily="34" charset="0"/>
              </a:rPr>
              <a:t>Intern Hack-For-Good event</a:t>
            </a:r>
          </a:p>
          <a:p>
            <a:pPr marL="742950" lvl="1" indent="-285750">
              <a:buFont typeface="Arial" panose="020B0604020202020204" pitchFamily="34" charset="0"/>
              <a:buChar char="•"/>
              <a:defRPr/>
            </a:pPr>
            <a:r>
              <a:rPr lang="en-US" sz="1400" dirty="0">
                <a:latin typeface="AvenirNextforSAS" panose="020B0503020202020204" pitchFamily="34" charset="0"/>
                <a:cs typeface="Arial" panose="020B0604020202020204" pitchFamily="34" charset="0"/>
              </a:rPr>
              <a:t>Served as an intern virtual lunch leader</a:t>
            </a:r>
          </a:p>
          <a:p>
            <a:pPr marL="742950" lvl="1" indent="-285750">
              <a:buFont typeface="Arial" panose="020B0604020202020204" pitchFamily="34" charset="0"/>
              <a:buChar char="•"/>
              <a:defRPr/>
            </a:pPr>
            <a:r>
              <a:rPr lang="en-US" sz="1400" dirty="0">
                <a:latin typeface="AvenirNextforSAS" panose="020B0503020202020204" pitchFamily="34" charset="0"/>
                <a:cs typeface="Arial" panose="020B0604020202020204" pitchFamily="34" charset="0"/>
              </a:rPr>
              <a:t>Published data stories on </a:t>
            </a:r>
            <a:r>
              <a:rPr lang="en-US" sz="1400" dirty="0" err="1">
                <a:latin typeface="AvenirNextforSAS" panose="020B0503020202020204" pitchFamily="34" charset="0"/>
                <a:cs typeface="Arial" panose="020B0604020202020204" pitchFamily="34" charset="0"/>
              </a:rPr>
              <a:t>GatherIQ</a:t>
            </a:r>
            <a:endParaRPr lang="en-US" sz="1400" dirty="0">
              <a:latin typeface="AvenirNextforSAS" panose="020B0503020202020204" pitchFamily="34" charset="0"/>
              <a:cs typeface="Arial" panose="020B0604020202020204" pitchFamily="34" charset="0"/>
            </a:endParaRPr>
          </a:p>
          <a:p>
            <a:pPr marL="742950" lvl="1" indent="-285750">
              <a:buFont typeface="Arial" panose="020B0604020202020204" pitchFamily="34" charset="0"/>
              <a:buChar char="•"/>
              <a:defRPr/>
            </a:pPr>
            <a:r>
              <a:rPr lang="en-US" sz="1400" dirty="0">
                <a:latin typeface="AvenirNextforSAS" panose="020B0503020202020204" pitchFamily="34" charset="0"/>
                <a:cs typeface="Arial" panose="020B0604020202020204" pitchFamily="34" charset="0"/>
              </a:rPr>
              <a:t>Obtained SAS Certified Specialist Certification</a:t>
            </a:r>
          </a:p>
          <a:p>
            <a:pPr marL="742950" lvl="1" indent="-285750">
              <a:buFont typeface="Arial" panose="020B0604020202020204" pitchFamily="34" charset="0"/>
              <a:buChar char="•"/>
              <a:defRPr/>
            </a:pPr>
            <a:r>
              <a:rPr lang="en-US" sz="1400" dirty="0">
                <a:latin typeface="AvenirNextforSAS" panose="020B0503020202020204" pitchFamily="34" charset="0"/>
                <a:cs typeface="Arial" panose="020B0604020202020204" pitchFamily="34" charset="0"/>
              </a:rPr>
              <a:t>Statistical analysis of top diseases in the US</a:t>
            </a:r>
          </a:p>
          <a:p>
            <a:pPr marL="742950" lvl="1" indent="-285750">
              <a:buFont typeface="Arial" panose="020B0604020202020204" pitchFamily="34" charset="0"/>
              <a:buChar char="•"/>
              <a:defRPr/>
            </a:pPr>
            <a:r>
              <a:rPr lang="en-US" sz="1400" dirty="0">
                <a:latin typeface="AvenirNextforSAS" panose="020B0503020202020204" pitchFamily="34" charset="0"/>
                <a:cs typeface="Arial" panose="020B0604020202020204" pitchFamily="34" charset="0"/>
              </a:rPr>
              <a:t>Data Visualization Techniques for Communicating Long-Term Trends of Diabetes</a:t>
            </a:r>
          </a:p>
        </p:txBody>
      </p:sp>
      <p:sp>
        <p:nvSpPr>
          <p:cNvPr id="35" name="TextBox 34">
            <a:extLst>
              <a:ext uri="{FF2B5EF4-FFF2-40B4-BE49-F238E27FC236}">
                <a16:creationId xmlns:a16="http://schemas.microsoft.com/office/drawing/2014/main" id="{95B2F2FE-196F-458C-91DB-5275AE07B9BA}"/>
              </a:ext>
            </a:extLst>
          </p:cNvPr>
          <p:cNvSpPr txBox="1"/>
          <p:nvPr/>
        </p:nvSpPr>
        <p:spPr>
          <a:xfrm>
            <a:off x="6164693" y="3255060"/>
            <a:ext cx="2270489" cy="1077218"/>
          </a:xfrm>
          <a:prstGeom prst="rect">
            <a:avLst/>
          </a:prstGeom>
          <a:noFill/>
        </p:spPr>
        <p:txBody>
          <a:bodyPr wrap="square" rtlCol="0">
            <a:spAutoFit/>
          </a:bodyPr>
          <a:lstStyle/>
          <a:p>
            <a:pPr algn="ctr"/>
            <a:r>
              <a:rPr lang="en-US" sz="1600" dirty="0">
                <a:latin typeface="AvenirNextforSAS" panose="020B0503020202020204" pitchFamily="34" charset="0"/>
              </a:rPr>
              <a:t>Analysis of Semi-Structured Text using WHO COVID-19 Situation Reports</a:t>
            </a:r>
          </a:p>
        </p:txBody>
      </p:sp>
      <p:sp>
        <p:nvSpPr>
          <p:cNvPr id="37" name="Text Placeholder 3">
            <a:extLst>
              <a:ext uri="{FF2B5EF4-FFF2-40B4-BE49-F238E27FC236}">
                <a16:creationId xmlns:a16="http://schemas.microsoft.com/office/drawing/2014/main" id="{D6335DD2-6D5B-4F5F-9A33-CD6EB77EC90E}"/>
              </a:ext>
            </a:extLst>
          </p:cNvPr>
          <p:cNvSpPr txBox="1">
            <a:spLocks/>
          </p:cNvSpPr>
          <p:nvPr/>
        </p:nvSpPr>
        <p:spPr bwMode="auto">
          <a:xfrm>
            <a:off x="5970389" y="2919045"/>
            <a:ext cx="2546721" cy="34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2193925">
              <a:lnSpc>
                <a:spcPct val="90000"/>
              </a:lnSpc>
              <a:spcBef>
                <a:spcPts val="2300"/>
              </a:spcBef>
              <a:buFont typeface="Arial" panose="020B0604020202020204" pitchFamily="34" charset="0"/>
              <a:buChar char="•"/>
              <a:defRPr sz="6400">
                <a:solidFill>
                  <a:schemeClr val="tx1"/>
                </a:solidFill>
                <a:latin typeface="Calibri" panose="020F0502020204030204" pitchFamily="34" charset="0"/>
              </a:defRPr>
            </a:lvl1pPr>
            <a:lvl2pPr marL="1644650" indent="-547688" defTabSz="2193925">
              <a:lnSpc>
                <a:spcPct val="90000"/>
              </a:lnSpc>
              <a:spcBef>
                <a:spcPts val="1150"/>
              </a:spcBef>
              <a:buFont typeface="Arial" panose="020B0604020202020204" pitchFamily="34" charset="0"/>
              <a:buChar char="•"/>
              <a:defRPr sz="5500">
                <a:solidFill>
                  <a:schemeClr val="tx1"/>
                </a:solidFill>
                <a:latin typeface="Calibri" panose="020F0502020204030204" pitchFamily="34" charset="0"/>
              </a:defRPr>
            </a:lvl2pPr>
            <a:lvl3pPr marL="2743200" indent="-547688" defTabSz="2193925">
              <a:lnSpc>
                <a:spcPct val="90000"/>
              </a:lnSpc>
              <a:spcBef>
                <a:spcPts val="1150"/>
              </a:spcBef>
              <a:buFont typeface="Arial" panose="020B0604020202020204" pitchFamily="34" charset="0"/>
              <a:buChar char="•"/>
              <a:defRPr sz="4600">
                <a:solidFill>
                  <a:schemeClr val="tx1"/>
                </a:solidFill>
                <a:latin typeface="Calibri" panose="020F0502020204030204" pitchFamily="34" charset="0"/>
              </a:defRPr>
            </a:lvl3pPr>
            <a:lvl4pPr marL="3840163" indent="-547688" defTabSz="2193925">
              <a:lnSpc>
                <a:spcPct val="90000"/>
              </a:lnSpc>
              <a:spcBef>
                <a:spcPts val="1150"/>
              </a:spcBef>
              <a:buFont typeface="Arial" panose="020B0604020202020204" pitchFamily="34" charset="0"/>
              <a:buChar char="•"/>
              <a:defRPr sz="4100">
                <a:solidFill>
                  <a:schemeClr val="tx1"/>
                </a:solidFill>
                <a:latin typeface="Calibri" panose="020F0502020204030204" pitchFamily="34" charset="0"/>
              </a:defRPr>
            </a:lvl4pPr>
            <a:lvl5pPr marL="4937125" indent="-547688" defTabSz="2193925">
              <a:lnSpc>
                <a:spcPct val="90000"/>
              </a:lnSpc>
              <a:spcBef>
                <a:spcPts val="1150"/>
              </a:spcBef>
              <a:buFont typeface="Arial" panose="020B0604020202020204" pitchFamily="34" charset="0"/>
              <a:buChar char="•"/>
              <a:defRPr sz="4100">
                <a:solidFill>
                  <a:schemeClr val="tx1"/>
                </a:solidFill>
                <a:latin typeface="Calibri" panose="020F0502020204030204" pitchFamily="34" charset="0"/>
              </a:defRPr>
            </a:lvl5pPr>
            <a:lvl6pPr marL="5394325" indent="-547688" defTabSz="2193925" fontAlgn="base">
              <a:lnSpc>
                <a:spcPct val="90000"/>
              </a:lnSpc>
              <a:spcBef>
                <a:spcPts val="1150"/>
              </a:spcBef>
              <a:spcAft>
                <a:spcPct val="0"/>
              </a:spcAft>
              <a:buFont typeface="Arial" panose="020B0604020202020204" pitchFamily="34" charset="0"/>
              <a:buChar char="•"/>
              <a:defRPr sz="4100">
                <a:solidFill>
                  <a:schemeClr val="tx1"/>
                </a:solidFill>
                <a:latin typeface="Calibri" panose="020F0502020204030204" pitchFamily="34" charset="0"/>
              </a:defRPr>
            </a:lvl6pPr>
            <a:lvl7pPr marL="5851525" indent="-547688" defTabSz="2193925" fontAlgn="base">
              <a:lnSpc>
                <a:spcPct val="90000"/>
              </a:lnSpc>
              <a:spcBef>
                <a:spcPts val="1150"/>
              </a:spcBef>
              <a:spcAft>
                <a:spcPct val="0"/>
              </a:spcAft>
              <a:buFont typeface="Arial" panose="020B0604020202020204" pitchFamily="34" charset="0"/>
              <a:buChar char="•"/>
              <a:defRPr sz="4100">
                <a:solidFill>
                  <a:schemeClr val="tx1"/>
                </a:solidFill>
                <a:latin typeface="Calibri" panose="020F0502020204030204" pitchFamily="34" charset="0"/>
              </a:defRPr>
            </a:lvl7pPr>
            <a:lvl8pPr marL="6308725" indent="-547688" defTabSz="2193925" fontAlgn="base">
              <a:lnSpc>
                <a:spcPct val="90000"/>
              </a:lnSpc>
              <a:spcBef>
                <a:spcPts val="1150"/>
              </a:spcBef>
              <a:spcAft>
                <a:spcPct val="0"/>
              </a:spcAft>
              <a:buFont typeface="Arial" panose="020B0604020202020204" pitchFamily="34" charset="0"/>
              <a:buChar char="•"/>
              <a:defRPr sz="4100">
                <a:solidFill>
                  <a:schemeClr val="tx1"/>
                </a:solidFill>
                <a:latin typeface="Calibri" panose="020F0502020204030204" pitchFamily="34" charset="0"/>
              </a:defRPr>
            </a:lvl8pPr>
            <a:lvl9pPr marL="6765925" indent="-547688" defTabSz="2193925" fontAlgn="base">
              <a:lnSpc>
                <a:spcPct val="90000"/>
              </a:lnSpc>
              <a:spcBef>
                <a:spcPts val="1150"/>
              </a:spcBef>
              <a:spcAft>
                <a:spcPct val="0"/>
              </a:spcAft>
              <a:buFont typeface="Arial" panose="020B0604020202020204" pitchFamily="34" charset="0"/>
              <a:buChar char="•"/>
              <a:defRPr sz="4100">
                <a:solidFill>
                  <a:schemeClr val="tx1"/>
                </a:solidFill>
                <a:latin typeface="Calibri" panose="020F0502020204030204" pitchFamily="34" charset="0"/>
              </a:defRPr>
            </a:lvl9pPr>
          </a:lstStyle>
          <a:p>
            <a:pPr algn="ctr">
              <a:spcBef>
                <a:spcPts val="1667"/>
              </a:spcBef>
              <a:buNone/>
            </a:pPr>
            <a:r>
              <a:rPr lang="en-US" altLang="en-US" sz="2000" b="1" dirty="0">
                <a:solidFill>
                  <a:schemeClr val="tx2"/>
                </a:solidFill>
                <a:latin typeface="+mn-lt"/>
                <a:cs typeface="Arial" panose="020B0604020202020204" pitchFamily="34" charset="0"/>
              </a:rPr>
              <a:t>This Summer’s Project</a:t>
            </a:r>
          </a:p>
        </p:txBody>
      </p:sp>
    </p:spTree>
    <p:extLst>
      <p:ext uri="{BB962C8B-B14F-4D97-AF65-F5344CB8AC3E}">
        <p14:creationId xmlns:p14="http://schemas.microsoft.com/office/powerpoint/2010/main" val="3062049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35C78F-1260-4187-97FE-AA0C499FEDA4}"/>
              </a:ext>
            </a:extLst>
          </p:cNvPr>
          <p:cNvSpPr/>
          <p:nvPr/>
        </p:nvSpPr>
        <p:spPr>
          <a:xfrm>
            <a:off x="0" y="0"/>
            <a:ext cx="9144000" cy="629174"/>
          </a:xfrm>
          <a:prstGeom prst="rect">
            <a:avLst/>
          </a:prstGeom>
          <a:solidFill>
            <a:srgbClr val="0430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5" name="Rectangle 4">
            <a:extLst>
              <a:ext uri="{FF2B5EF4-FFF2-40B4-BE49-F238E27FC236}">
                <a16:creationId xmlns:a16="http://schemas.microsoft.com/office/drawing/2014/main" id="{628034FB-CBF1-4770-A4BE-D77B110B1340}"/>
              </a:ext>
            </a:extLst>
          </p:cNvPr>
          <p:cNvSpPr/>
          <p:nvPr/>
        </p:nvSpPr>
        <p:spPr>
          <a:xfrm>
            <a:off x="0" y="6305550"/>
            <a:ext cx="9144000" cy="629174"/>
          </a:xfrm>
          <a:prstGeom prst="rect">
            <a:avLst/>
          </a:prstGeom>
          <a:solidFill>
            <a:srgbClr val="0430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pic>
        <p:nvPicPr>
          <p:cNvPr id="6" name="Picture 5">
            <a:extLst>
              <a:ext uri="{FF2B5EF4-FFF2-40B4-BE49-F238E27FC236}">
                <a16:creationId xmlns:a16="http://schemas.microsoft.com/office/drawing/2014/main" id="{DFAB5C8E-60C2-4250-A879-0552E787C62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37235" t="25556" r="-1" b="-3"/>
          <a:stretch/>
        </p:blipFill>
        <p:spPr>
          <a:xfrm>
            <a:off x="0" y="0"/>
            <a:ext cx="561976" cy="629174"/>
          </a:xfrm>
          <a:prstGeom prst="rect">
            <a:avLst/>
          </a:prstGeom>
        </p:spPr>
      </p:pic>
      <p:pic>
        <p:nvPicPr>
          <p:cNvPr id="7" name="Picture 6">
            <a:extLst>
              <a:ext uri="{FF2B5EF4-FFF2-40B4-BE49-F238E27FC236}">
                <a16:creationId xmlns:a16="http://schemas.microsoft.com/office/drawing/2014/main" id="{AF44A65C-C970-4ED2-B7DF-D7F0A5F11A8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r="28245" b="23320"/>
          <a:stretch/>
        </p:blipFill>
        <p:spPr>
          <a:xfrm>
            <a:off x="8553450" y="6305551"/>
            <a:ext cx="590550" cy="629174"/>
          </a:xfrm>
          <a:prstGeom prst="rect">
            <a:avLst/>
          </a:prstGeom>
        </p:spPr>
      </p:pic>
      <p:pic>
        <p:nvPicPr>
          <p:cNvPr id="8" name="Picture 7">
            <a:extLst>
              <a:ext uri="{FF2B5EF4-FFF2-40B4-BE49-F238E27FC236}">
                <a16:creationId xmlns:a16="http://schemas.microsoft.com/office/drawing/2014/main" id="{DAC9746A-F73D-4FEC-99B5-7465A91AB753}"/>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t="36745" b="36746"/>
          <a:stretch/>
        </p:blipFill>
        <p:spPr>
          <a:xfrm>
            <a:off x="904876" y="6305550"/>
            <a:ext cx="4219574" cy="629174"/>
          </a:xfrm>
          <a:prstGeom prst="rect">
            <a:avLst/>
          </a:prstGeom>
        </p:spPr>
      </p:pic>
      <p:pic>
        <p:nvPicPr>
          <p:cNvPr id="9" name="Picture 8">
            <a:extLst>
              <a:ext uri="{FF2B5EF4-FFF2-40B4-BE49-F238E27FC236}">
                <a16:creationId xmlns:a16="http://schemas.microsoft.com/office/drawing/2014/main" id="{971DD943-5908-4D74-9EC8-B491B031747C}"/>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t="41365" b="32858"/>
          <a:stretch/>
        </p:blipFill>
        <p:spPr>
          <a:xfrm>
            <a:off x="4405313" y="-1"/>
            <a:ext cx="4339244" cy="629175"/>
          </a:xfrm>
          <a:prstGeom prst="rect">
            <a:avLst/>
          </a:prstGeom>
        </p:spPr>
      </p:pic>
      <p:pic>
        <p:nvPicPr>
          <p:cNvPr id="10" name="Picture 9">
            <a:extLst>
              <a:ext uri="{FF2B5EF4-FFF2-40B4-BE49-F238E27FC236}">
                <a16:creationId xmlns:a16="http://schemas.microsoft.com/office/drawing/2014/main" id="{1B80F622-4359-4BF1-B425-30390151FF67}"/>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33350" y="6405245"/>
            <a:ext cx="1095375" cy="452755"/>
          </a:xfrm>
          <a:prstGeom prst="rect">
            <a:avLst/>
          </a:prstGeom>
        </p:spPr>
      </p:pic>
      <p:sp>
        <p:nvSpPr>
          <p:cNvPr id="11" name="TextBox 10">
            <a:extLst>
              <a:ext uri="{FF2B5EF4-FFF2-40B4-BE49-F238E27FC236}">
                <a16:creationId xmlns:a16="http://schemas.microsoft.com/office/drawing/2014/main" id="{C9C38E02-CA62-4AD2-A091-0A2A1C6A9CE3}"/>
              </a:ext>
            </a:extLst>
          </p:cNvPr>
          <p:cNvSpPr txBox="1"/>
          <p:nvPr/>
        </p:nvSpPr>
        <p:spPr>
          <a:xfrm>
            <a:off x="1029853" y="37523"/>
            <a:ext cx="7084291" cy="523220"/>
          </a:xfrm>
          <a:prstGeom prst="rect">
            <a:avLst/>
          </a:prstGeom>
          <a:noFill/>
        </p:spPr>
        <p:txBody>
          <a:bodyPr wrap="square" rtlCol="0">
            <a:spAutoFit/>
          </a:bodyPr>
          <a:lstStyle/>
          <a:p>
            <a:r>
              <a:rPr lang="en-US" sz="2800" b="1" dirty="0">
                <a:solidFill>
                  <a:schemeClr val="bg1"/>
                </a:solidFill>
                <a:latin typeface="+mj-lt"/>
              </a:rPr>
              <a:t>Laura Federline – Health and Life Sciences R&amp;D</a:t>
            </a:r>
          </a:p>
        </p:txBody>
      </p:sp>
      <p:sp>
        <p:nvSpPr>
          <p:cNvPr id="2" name="TextBox 1">
            <a:extLst>
              <a:ext uri="{FF2B5EF4-FFF2-40B4-BE49-F238E27FC236}">
                <a16:creationId xmlns:a16="http://schemas.microsoft.com/office/drawing/2014/main" id="{1B82957D-0A19-4627-8BF8-83225DB7A7E5}"/>
              </a:ext>
            </a:extLst>
          </p:cNvPr>
          <p:cNvSpPr txBox="1"/>
          <p:nvPr/>
        </p:nvSpPr>
        <p:spPr>
          <a:xfrm>
            <a:off x="260469" y="682388"/>
            <a:ext cx="8623061" cy="400110"/>
          </a:xfrm>
          <a:prstGeom prst="rect">
            <a:avLst/>
          </a:prstGeom>
          <a:noFill/>
        </p:spPr>
        <p:txBody>
          <a:bodyPr wrap="square" rtlCol="0">
            <a:spAutoFit/>
          </a:bodyPr>
          <a:lstStyle/>
          <a:p>
            <a:r>
              <a:rPr lang="en-US" sz="2000" dirty="0">
                <a:latin typeface="AvenirNextforSAS" panose="020B0503020202020204" pitchFamily="34" charset="0"/>
              </a:rPr>
              <a:t>Analysis of Semi-Structured Text using WHO COVID-19 Situation Reports</a:t>
            </a:r>
          </a:p>
        </p:txBody>
      </p:sp>
      <p:sp>
        <p:nvSpPr>
          <p:cNvPr id="30" name="Rectangle: Rounded Corners 29">
            <a:extLst>
              <a:ext uri="{FF2B5EF4-FFF2-40B4-BE49-F238E27FC236}">
                <a16:creationId xmlns:a16="http://schemas.microsoft.com/office/drawing/2014/main" id="{8C7FF971-FD43-4AE6-9FA5-EC025F99A03A}"/>
              </a:ext>
            </a:extLst>
          </p:cNvPr>
          <p:cNvSpPr/>
          <p:nvPr/>
        </p:nvSpPr>
        <p:spPr>
          <a:xfrm>
            <a:off x="133350" y="1135713"/>
            <a:ext cx="4377690" cy="2539304"/>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___</a:t>
            </a:r>
          </a:p>
        </p:txBody>
      </p:sp>
      <p:sp>
        <p:nvSpPr>
          <p:cNvPr id="46" name="Rectangle: Rounded Corners 45">
            <a:extLst>
              <a:ext uri="{FF2B5EF4-FFF2-40B4-BE49-F238E27FC236}">
                <a16:creationId xmlns:a16="http://schemas.microsoft.com/office/drawing/2014/main" id="{20021DF3-B927-4D91-8FAB-4C9B2774B276}"/>
              </a:ext>
            </a:extLst>
          </p:cNvPr>
          <p:cNvSpPr/>
          <p:nvPr/>
        </p:nvSpPr>
        <p:spPr>
          <a:xfrm>
            <a:off x="4632960" y="1135713"/>
            <a:ext cx="4377689" cy="2539304"/>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Rounded Corners 46">
            <a:extLst>
              <a:ext uri="{FF2B5EF4-FFF2-40B4-BE49-F238E27FC236}">
                <a16:creationId xmlns:a16="http://schemas.microsoft.com/office/drawing/2014/main" id="{69B0C34B-14E8-49C1-B3C8-43D2152FC971}"/>
              </a:ext>
            </a:extLst>
          </p:cNvPr>
          <p:cNvSpPr/>
          <p:nvPr/>
        </p:nvSpPr>
        <p:spPr>
          <a:xfrm>
            <a:off x="97279" y="3779792"/>
            <a:ext cx="8877298" cy="2395820"/>
          </a:xfrm>
          <a:prstGeom prst="roundRect">
            <a:avLst>
              <a:gd name="adj" fmla="val 903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a:extLst>
              <a:ext uri="{FF2B5EF4-FFF2-40B4-BE49-F238E27FC236}">
                <a16:creationId xmlns:a16="http://schemas.microsoft.com/office/drawing/2014/main" id="{5E0CEB0C-CC41-4F1B-B448-0FDB82D12F21}"/>
              </a:ext>
            </a:extLst>
          </p:cNvPr>
          <p:cNvPicPr/>
          <p:nvPr/>
        </p:nvPicPr>
        <p:blipFill>
          <a:blip r:embed="rId6"/>
          <a:stretch>
            <a:fillRect/>
          </a:stretch>
        </p:blipFill>
        <p:spPr>
          <a:xfrm rot="16200000">
            <a:off x="1321415" y="1785520"/>
            <a:ext cx="2078342" cy="1389904"/>
          </a:xfrm>
          <a:prstGeom prst="rect">
            <a:avLst/>
          </a:prstGeom>
          <a:ln>
            <a:solidFill>
              <a:schemeClr val="tx1"/>
            </a:solidFill>
          </a:ln>
        </p:spPr>
      </p:pic>
      <p:sp>
        <p:nvSpPr>
          <p:cNvPr id="49" name="TextBox 48">
            <a:extLst>
              <a:ext uri="{FF2B5EF4-FFF2-40B4-BE49-F238E27FC236}">
                <a16:creationId xmlns:a16="http://schemas.microsoft.com/office/drawing/2014/main" id="{E11D77B2-6839-42B0-965F-C42785B7E938}"/>
              </a:ext>
            </a:extLst>
          </p:cNvPr>
          <p:cNvSpPr txBox="1"/>
          <p:nvPr/>
        </p:nvSpPr>
        <p:spPr>
          <a:xfrm>
            <a:off x="1704038" y="1098161"/>
            <a:ext cx="1313094" cy="338554"/>
          </a:xfrm>
          <a:prstGeom prst="rect">
            <a:avLst/>
          </a:prstGeom>
          <a:noFill/>
        </p:spPr>
        <p:txBody>
          <a:bodyPr wrap="square" rtlCol="0">
            <a:spAutoFit/>
          </a:bodyPr>
          <a:lstStyle/>
          <a:p>
            <a:r>
              <a:rPr lang="en-US" sz="1600" b="1" dirty="0">
                <a:solidFill>
                  <a:srgbClr val="3978A3"/>
                </a:solidFill>
                <a:latin typeface="AvenirNextforSAS" panose="020B0503020202020204" pitchFamily="34" charset="0"/>
              </a:rPr>
              <a:t>Text Origin</a:t>
            </a:r>
          </a:p>
        </p:txBody>
      </p:sp>
      <p:sp>
        <p:nvSpPr>
          <p:cNvPr id="32" name="TextBox 31">
            <a:extLst>
              <a:ext uri="{FF2B5EF4-FFF2-40B4-BE49-F238E27FC236}">
                <a16:creationId xmlns:a16="http://schemas.microsoft.com/office/drawing/2014/main" id="{DC9073DF-FA88-4876-8C03-0689B4F5AE08}"/>
              </a:ext>
            </a:extLst>
          </p:cNvPr>
          <p:cNvSpPr txBox="1"/>
          <p:nvPr/>
        </p:nvSpPr>
        <p:spPr>
          <a:xfrm>
            <a:off x="206794" y="1240712"/>
            <a:ext cx="1555125" cy="2446824"/>
          </a:xfrm>
          <a:prstGeom prst="rect">
            <a:avLst/>
          </a:prstGeom>
          <a:noFill/>
        </p:spPr>
        <p:txBody>
          <a:bodyPr wrap="square" rtlCol="0">
            <a:spAutoFit/>
          </a:bodyPr>
          <a:lstStyle/>
          <a:p>
            <a:r>
              <a:rPr lang="en-US" sz="900" b="1" dirty="0">
                <a:latin typeface="AvenirNextforSAS" panose="020B0503020202020204" pitchFamily="34" charset="0"/>
              </a:rPr>
              <a:t>Background</a:t>
            </a:r>
          </a:p>
          <a:p>
            <a:r>
              <a:rPr lang="en-US" sz="900" dirty="0">
                <a:latin typeface="AvenirNextforSAS" panose="020B0503020202020204" pitchFamily="34" charset="0"/>
              </a:rPr>
              <a:t>The WHO releases daily situation reports on COVID-19. This project focuses on the first 100 reports released January 21</a:t>
            </a:r>
            <a:r>
              <a:rPr lang="en-US" sz="900" baseline="30000" dirty="0">
                <a:latin typeface="AvenirNextforSAS" panose="020B0503020202020204" pitchFamily="34" charset="0"/>
              </a:rPr>
              <a:t>st</a:t>
            </a:r>
            <a:r>
              <a:rPr lang="en-US" sz="900" dirty="0">
                <a:latin typeface="AvenirNextforSAS" panose="020B0503020202020204" pitchFamily="34" charset="0"/>
              </a:rPr>
              <a:t> – April 29</a:t>
            </a:r>
            <a:r>
              <a:rPr lang="en-US" sz="900" baseline="30000" dirty="0">
                <a:latin typeface="AvenirNextforSAS" panose="020B0503020202020204" pitchFamily="34" charset="0"/>
              </a:rPr>
              <a:t>th</a:t>
            </a:r>
            <a:r>
              <a:rPr lang="en-US" sz="900" dirty="0">
                <a:latin typeface="AvenirNextforSAS" panose="020B0503020202020204" pitchFamily="34" charset="0"/>
              </a:rPr>
              <a:t>.</a:t>
            </a:r>
          </a:p>
          <a:p>
            <a:r>
              <a:rPr lang="en-US" sz="900" dirty="0">
                <a:latin typeface="AvenirNextforSAS" panose="020B0503020202020204" pitchFamily="34" charset="0"/>
              </a:rPr>
              <a:t> </a:t>
            </a:r>
          </a:p>
          <a:p>
            <a:pPr marL="117475" indent="-117475"/>
            <a:r>
              <a:rPr lang="en-US" sz="900" b="1" dirty="0">
                <a:latin typeface="AvenirNextforSAS" panose="020B0503020202020204" pitchFamily="34" charset="0"/>
              </a:rPr>
              <a:t>Report Structure</a:t>
            </a:r>
          </a:p>
          <a:p>
            <a:pPr marL="117475" indent="-117475">
              <a:buFont typeface="Arial" panose="020B0604020202020204" pitchFamily="34" charset="0"/>
              <a:buChar char="•"/>
            </a:pPr>
            <a:r>
              <a:rPr lang="en-US" sz="900" dirty="0">
                <a:latin typeface="AvenirNextforSAS" panose="020B0503020202020204" pitchFamily="34" charset="0"/>
              </a:rPr>
              <a:t>Published as a PDF</a:t>
            </a:r>
          </a:p>
          <a:p>
            <a:pPr marL="117475" indent="-117475">
              <a:buFont typeface="Arial" panose="020B0604020202020204" pitchFamily="34" charset="0"/>
              <a:buChar char="•"/>
            </a:pPr>
            <a:r>
              <a:rPr lang="en-US" sz="900" dirty="0">
                <a:latin typeface="AvenirNextforSAS" panose="020B0503020202020204" pitchFamily="34" charset="0"/>
              </a:rPr>
              <a:t>100 reports</a:t>
            </a:r>
          </a:p>
          <a:p>
            <a:pPr marL="117475" indent="-117475">
              <a:buFont typeface="Arial" panose="020B0604020202020204" pitchFamily="34" charset="0"/>
              <a:buChar char="•"/>
            </a:pPr>
            <a:r>
              <a:rPr lang="en-US" sz="900" dirty="0">
                <a:latin typeface="AvenirNextforSAS" panose="020B0503020202020204" pitchFamily="34" charset="0"/>
              </a:rPr>
              <a:t>916 pages total</a:t>
            </a:r>
          </a:p>
          <a:p>
            <a:pPr marL="117475" indent="-117475">
              <a:buFont typeface="Arial" panose="020B0604020202020204" pitchFamily="34" charset="0"/>
              <a:buChar char="•"/>
            </a:pPr>
            <a:r>
              <a:rPr lang="en-US" sz="900" dirty="0">
                <a:latin typeface="AvenirNextforSAS" panose="020B0503020202020204" pitchFamily="34" charset="0"/>
              </a:rPr>
              <a:t>312,831 words</a:t>
            </a:r>
          </a:p>
          <a:p>
            <a:pPr marL="117475" indent="-117475">
              <a:buFont typeface="Arial" panose="020B0604020202020204" pitchFamily="34" charset="0"/>
              <a:buChar char="•"/>
            </a:pPr>
            <a:r>
              <a:rPr lang="en-US" sz="900" dirty="0">
                <a:latin typeface="AvenirNextforSAS" panose="020B0503020202020204" pitchFamily="34" charset="0"/>
              </a:rPr>
              <a:t>Semi-structured (deliberate structure &amp; text separable by headers)</a:t>
            </a:r>
          </a:p>
        </p:txBody>
      </p:sp>
      <p:sp>
        <p:nvSpPr>
          <p:cNvPr id="51" name="TextBox 50">
            <a:extLst>
              <a:ext uri="{FF2B5EF4-FFF2-40B4-BE49-F238E27FC236}">
                <a16:creationId xmlns:a16="http://schemas.microsoft.com/office/drawing/2014/main" id="{D0E7AE26-84A2-4EE9-836B-CF0A98530439}"/>
              </a:ext>
            </a:extLst>
          </p:cNvPr>
          <p:cNvSpPr txBox="1"/>
          <p:nvPr/>
        </p:nvSpPr>
        <p:spPr>
          <a:xfrm>
            <a:off x="3098368" y="1718916"/>
            <a:ext cx="1483367" cy="1477328"/>
          </a:xfrm>
          <a:prstGeom prst="rect">
            <a:avLst/>
          </a:prstGeom>
          <a:noFill/>
        </p:spPr>
        <p:txBody>
          <a:bodyPr wrap="square" rtlCol="0">
            <a:spAutoFit/>
          </a:bodyPr>
          <a:lstStyle/>
          <a:p>
            <a:r>
              <a:rPr lang="en-US" sz="900" b="1" dirty="0">
                <a:latin typeface="AvenirNextforSAS" panose="020B0503020202020204" pitchFamily="34" charset="0"/>
              </a:rPr>
              <a:t>Project Goals </a:t>
            </a:r>
          </a:p>
          <a:p>
            <a:pPr marL="171450" indent="-171450">
              <a:buFont typeface="Arial" panose="020B0604020202020204" pitchFamily="34" charset="0"/>
              <a:buChar char="•"/>
            </a:pPr>
            <a:r>
              <a:rPr lang="en-US" sz="900" dirty="0">
                <a:latin typeface="AvenirNextforSAS" panose="020B0503020202020204" pitchFamily="34" charset="0"/>
              </a:rPr>
              <a:t>Quantify changes in language and content </a:t>
            </a:r>
          </a:p>
          <a:p>
            <a:pPr marL="171450" indent="-171450">
              <a:buFont typeface="Arial" panose="020B0604020202020204" pitchFamily="34" charset="0"/>
              <a:buChar char="•"/>
            </a:pPr>
            <a:r>
              <a:rPr lang="en-US" sz="900" dirty="0">
                <a:latin typeface="AvenirNextforSAS" panose="020B0503020202020204" pitchFamily="34" charset="0"/>
              </a:rPr>
              <a:t>Identify advisory themes</a:t>
            </a:r>
          </a:p>
          <a:p>
            <a:pPr marL="171450" indent="-171450">
              <a:buFont typeface="Arial" panose="020B0604020202020204" pitchFamily="34" charset="0"/>
              <a:buChar char="•"/>
            </a:pPr>
            <a:r>
              <a:rPr lang="en-US" sz="900" dirty="0">
                <a:latin typeface="AvenirNextforSAS" panose="020B0503020202020204" pitchFamily="34" charset="0"/>
              </a:rPr>
              <a:t>Evaluate the degree to which these reports reflect current data</a:t>
            </a:r>
          </a:p>
        </p:txBody>
      </p:sp>
      <p:sp>
        <p:nvSpPr>
          <p:cNvPr id="52" name="TextBox 51">
            <a:extLst>
              <a:ext uri="{FF2B5EF4-FFF2-40B4-BE49-F238E27FC236}">
                <a16:creationId xmlns:a16="http://schemas.microsoft.com/office/drawing/2014/main" id="{79D75D71-D047-4A2B-A453-C09E56FDF198}"/>
              </a:ext>
            </a:extLst>
          </p:cNvPr>
          <p:cNvSpPr txBox="1"/>
          <p:nvPr/>
        </p:nvSpPr>
        <p:spPr>
          <a:xfrm>
            <a:off x="5851699" y="1143269"/>
            <a:ext cx="1842192" cy="338554"/>
          </a:xfrm>
          <a:prstGeom prst="rect">
            <a:avLst/>
          </a:prstGeom>
          <a:noFill/>
        </p:spPr>
        <p:txBody>
          <a:bodyPr wrap="square" rtlCol="0">
            <a:spAutoFit/>
          </a:bodyPr>
          <a:lstStyle/>
          <a:p>
            <a:r>
              <a:rPr lang="en-US" sz="1600" b="1" dirty="0">
                <a:solidFill>
                  <a:srgbClr val="3978A3"/>
                </a:solidFill>
                <a:latin typeface="AvenirNextforSAS" panose="020B0503020202020204" pitchFamily="34" charset="0"/>
              </a:rPr>
              <a:t>Data Preparation</a:t>
            </a:r>
          </a:p>
        </p:txBody>
      </p:sp>
      <p:sp>
        <p:nvSpPr>
          <p:cNvPr id="67" name="TextBox 66">
            <a:extLst>
              <a:ext uri="{FF2B5EF4-FFF2-40B4-BE49-F238E27FC236}">
                <a16:creationId xmlns:a16="http://schemas.microsoft.com/office/drawing/2014/main" id="{4AE4E240-A956-4587-9F71-CEC28AACD028}"/>
              </a:ext>
            </a:extLst>
          </p:cNvPr>
          <p:cNvSpPr txBox="1"/>
          <p:nvPr/>
        </p:nvSpPr>
        <p:spPr>
          <a:xfrm>
            <a:off x="3449036" y="4095234"/>
            <a:ext cx="2456255" cy="230832"/>
          </a:xfrm>
          <a:prstGeom prst="rect">
            <a:avLst/>
          </a:prstGeom>
          <a:solidFill>
            <a:srgbClr val="011E33"/>
          </a:solidFill>
        </p:spPr>
        <p:txBody>
          <a:bodyPr wrap="square" rtlCol="0">
            <a:spAutoFit/>
          </a:bodyPr>
          <a:lstStyle/>
          <a:p>
            <a:pPr algn="ctr"/>
            <a:r>
              <a:rPr lang="en-US" sz="900" b="1" spc="-20" dirty="0">
                <a:solidFill>
                  <a:schemeClr val="bg1"/>
                </a:solidFill>
                <a:latin typeface="AvenirNextforSAS" panose="020B0503020202020204" pitchFamily="34" charset="0"/>
              </a:rPr>
              <a:t>Content Change of ‘Case Definition’ Section</a:t>
            </a:r>
          </a:p>
        </p:txBody>
      </p:sp>
      <p:sp>
        <p:nvSpPr>
          <p:cNvPr id="68" name="TextBox 67">
            <a:extLst>
              <a:ext uri="{FF2B5EF4-FFF2-40B4-BE49-F238E27FC236}">
                <a16:creationId xmlns:a16="http://schemas.microsoft.com/office/drawing/2014/main" id="{DD9155F2-5D2A-47F3-9DDC-020E14DF965E}"/>
              </a:ext>
            </a:extLst>
          </p:cNvPr>
          <p:cNvSpPr txBox="1"/>
          <p:nvPr/>
        </p:nvSpPr>
        <p:spPr>
          <a:xfrm>
            <a:off x="3389473" y="5698417"/>
            <a:ext cx="2611725" cy="461665"/>
          </a:xfrm>
          <a:prstGeom prst="rect">
            <a:avLst/>
          </a:prstGeom>
          <a:noFill/>
        </p:spPr>
        <p:txBody>
          <a:bodyPr wrap="square" rtlCol="0">
            <a:spAutoFit/>
          </a:bodyPr>
          <a:lstStyle/>
          <a:p>
            <a:r>
              <a:rPr lang="en-US" sz="800" dirty="0">
                <a:latin typeface="AvenirNextforSAS" panose="020B0503020202020204" pitchFamily="34" charset="0"/>
              </a:rPr>
              <a:t>Each line represents a topic. Stagnant time periods indicate that the Case Definitions were identical between reports.</a:t>
            </a:r>
          </a:p>
        </p:txBody>
      </p:sp>
      <p:pic>
        <p:nvPicPr>
          <p:cNvPr id="38" name="Picture 37" descr="A screenshot of a cell phone&#10;&#10;Description automatically generated">
            <a:extLst>
              <a:ext uri="{FF2B5EF4-FFF2-40B4-BE49-F238E27FC236}">
                <a16:creationId xmlns:a16="http://schemas.microsoft.com/office/drawing/2014/main" id="{6107530E-448A-47B3-A946-090C50AA4239}"/>
              </a:ext>
            </a:extLst>
          </p:cNvPr>
          <p:cNvPicPr>
            <a:picLocks noChangeAspect="1"/>
          </p:cNvPicPr>
          <p:nvPr/>
        </p:nvPicPr>
        <p:blipFill rotWithShape="1">
          <a:blip r:embed="rId7">
            <a:extLst>
              <a:ext uri="{28A0092B-C50C-407E-A947-70E740481C1C}">
                <a14:useLocalDpi xmlns:a14="http://schemas.microsoft.com/office/drawing/2010/main" val="0"/>
              </a:ext>
            </a:extLst>
          </a:blip>
          <a:srcRect b="14097"/>
          <a:stretch/>
        </p:blipFill>
        <p:spPr>
          <a:xfrm>
            <a:off x="187566" y="4081858"/>
            <a:ext cx="3183353" cy="1755225"/>
          </a:xfrm>
          <a:prstGeom prst="rect">
            <a:avLst/>
          </a:prstGeom>
        </p:spPr>
      </p:pic>
      <p:sp>
        <p:nvSpPr>
          <p:cNvPr id="69" name="TextBox 68">
            <a:extLst>
              <a:ext uri="{FF2B5EF4-FFF2-40B4-BE49-F238E27FC236}">
                <a16:creationId xmlns:a16="http://schemas.microsoft.com/office/drawing/2014/main" id="{FC7AED1C-86F1-4AD5-99AC-2CD59E312482}"/>
              </a:ext>
            </a:extLst>
          </p:cNvPr>
          <p:cNvSpPr txBox="1"/>
          <p:nvPr/>
        </p:nvSpPr>
        <p:spPr>
          <a:xfrm>
            <a:off x="3864960" y="3727264"/>
            <a:ext cx="1414078" cy="338554"/>
          </a:xfrm>
          <a:prstGeom prst="rect">
            <a:avLst/>
          </a:prstGeom>
          <a:noFill/>
        </p:spPr>
        <p:txBody>
          <a:bodyPr wrap="square" rtlCol="0">
            <a:spAutoFit/>
          </a:bodyPr>
          <a:lstStyle/>
          <a:p>
            <a:pPr algn="ctr"/>
            <a:r>
              <a:rPr lang="en-US" sz="1600" b="1" dirty="0">
                <a:solidFill>
                  <a:srgbClr val="3978A3"/>
                </a:solidFill>
                <a:latin typeface="AvenirNextforSAS" panose="020B0503020202020204" pitchFamily="34" charset="0"/>
              </a:rPr>
              <a:t>Text Analysis</a:t>
            </a:r>
          </a:p>
        </p:txBody>
      </p:sp>
      <p:sp>
        <p:nvSpPr>
          <p:cNvPr id="70" name="TextBox 69">
            <a:extLst>
              <a:ext uri="{FF2B5EF4-FFF2-40B4-BE49-F238E27FC236}">
                <a16:creationId xmlns:a16="http://schemas.microsoft.com/office/drawing/2014/main" id="{4E7CA6B9-092F-44E3-986C-D071E5E163E5}"/>
              </a:ext>
            </a:extLst>
          </p:cNvPr>
          <p:cNvSpPr txBox="1"/>
          <p:nvPr/>
        </p:nvSpPr>
        <p:spPr>
          <a:xfrm>
            <a:off x="188908" y="3861667"/>
            <a:ext cx="3182012" cy="230832"/>
          </a:xfrm>
          <a:prstGeom prst="rect">
            <a:avLst/>
          </a:prstGeom>
          <a:solidFill>
            <a:srgbClr val="011E33"/>
          </a:solidFill>
        </p:spPr>
        <p:txBody>
          <a:bodyPr wrap="square" rtlCol="0">
            <a:spAutoFit/>
          </a:bodyPr>
          <a:lstStyle/>
          <a:p>
            <a:pPr algn="ctr"/>
            <a:r>
              <a:rPr lang="en-US" sz="900" b="1" spc="-20" dirty="0">
                <a:solidFill>
                  <a:schemeClr val="bg1"/>
                </a:solidFill>
                <a:latin typeface="AvenirNextforSAS" panose="020B0503020202020204" pitchFamily="34" charset="0"/>
              </a:rPr>
              <a:t>Text Topics object in Visual Analytics</a:t>
            </a:r>
          </a:p>
        </p:txBody>
      </p:sp>
      <p:sp>
        <p:nvSpPr>
          <p:cNvPr id="71" name="TextBox 70">
            <a:extLst>
              <a:ext uri="{FF2B5EF4-FFF2-40B4-BE49-F238E27FC236}">
                <a16:creationId xmlns:a16="http://schemas.microsoft.com/office/drawing/2014/main" id="{570025A9-7DF5-4FE2-BA5A-EACA10223F19}"/>
              </a:ext>
            </a:extLst>
          </p:cNvPr>
          <p:cNvSpPr txBox="1"/>
          <p:nvPr/>
        </p:nvSpPr>
        <p:spPr>
          <a:xfrm>
            <a:off x="4649052" y="1378037"/>
            <a:ext cx="2385928" cy="307777"/>
          </a:xfrm>
          <a:prstGeom prst="rect">
            <a:avLst/>
          </a:prstGeom>
          <a:noFill/>
        </p:spPr>
        <p:txBody>
          <a:bodyPr wrap="square" rtlCol="0">
            <a:spAutoFit/>
          </a:bodyPr>
          <a:lstStyle/>
          <a:p>
            <a:r>
              <a:rPr lang="en-US" sz="1400" b="1" dirty="0">
                <a:latin typeface="AvenirNextforSAS" panose="020B0503020202020204" pitchFamily="34" charset="0"/>
              </a:rPr>
              <a:t>1. Python</a:t>
            </a:r>
          </a:p>
        </p:txBody>
      </p:sp>
      <p:pic>
        <p:nvPicPr>
          <p:cNvPr id="73" name="Picture 72">
            <a:extLst>
              <a:ext uri="{FF2B5EF4-FFF2-40B4-BE49-F238E27FC236}">
                <a16:creationId xmlns:a16="http://schemas.microsoft.com/office/drawing/2014/main" id="{B6AA85CD-A669-415D-8FEF-298A4C3D03AF}"/>
              </a:ext>
            </a:extLst>
          </p:cNvPr>
          <p:cNvPicPr>
            <a:picLocks noChangeAspect="1"/>
          </p:cNvPicPr>
          <p:nvPr/>
        </p:nvPicPr>
        <p:blipFill rotWithShape="1">
          <a:blip r:embed="rId8"/>
          <a:srcRect l="5564" t="1" b="26195"/>
          <a:stretch/>
        </p:blipFill>
        <p:spPr>
          <a:xfrm>
            <a:off x="6678367" y="1534529"/>
            <a:ext cx="2248452" cy="793200"/>
          </a:xfrm>
          <a:prstGeom prst="rect">
            <a:avLst/>
          </a:prstGeom>
          <a:ln>
            <a:solidFill>
              <a:schemeClr val="tx1"/>
            </a:solidFill>
          </a:ln>
        </p:spPr>
      </p:pic>
      <p:sp>
        <p:nvSpPr>
          <p:cNvPr id="74" name="TextBox 73">
            <a:extLst>
              <a:ext uri="{FF2B5EF4-FFF2-40B4-BE49-F238E27FC236}">
                <a16:creationId xmlns:a16="http://schemas.microsoft.com/office/drawing/2014/main" id="{C1D7C098-BDF5-4AD5-8D43-6E78A07E391D}"/>
              </a:ext>
            </a:extLst>
          </p:cNvPr>
          <p:cNvSpPr txBox="1"/>
          <p:nvPr/>
        </p:nvSpPr>
        <p:spPr>
          <a:xfrm>
            <a:off x="4705004" y="2488025"/>
            <a:ext cx="2385928" cy="307777"/>
          </a:xfrm>
          <a:prstGeom prst="rect">
            <a:avLst/>
          </a:prstGeom>
          <a:noFill/>
        </p:spPr>
        <p:txBody>
          <a:bodyPr wrap="square" rtlCol="0">
            <a:spAutoFit/>
          </a:bodyPr>
          <a:lstStyle/>
          <a:p>
            <a:r>
              <a:rPr lang="en-US" sz="1400" b="1" dirty="0">
                <a:latin typeface="AvenirNextforSAS" panose="020B0503020202020204" pitchFamily="34" charset="0"/>
              </a:rPr>
              <a:t>2. SAS Studio</a:t>
            </a:r>
          </a:p>
        </p:txBody>
      </p:sp>
      <p:pic>
        <p:nvPicPr>
          <p:cNvPr id="40" name="Picture 39">
            <a:extLst>
              <a:ext uri="{FF2B5EF4-FFF2-40B4-BE49-F238E27FC236}">
                <a16:creationId xmlns:a16="http://schemas.microsoft.com/office/drawing/2014/main" id="{E44D7C0F-3587-4D23-BEBC-DA0FA8EEF0BB}"/>
              </a:ext>
            </a:extLst>
          </p:cNvPr>
          <p:cNvPicPr>
            <a:picLocks noChangeAspect="1"/>
          </p:cNvPicPr>
          <p:nvPr/>
        </p:nvPicPr>
        <p:blipFill>
          <a:blip r:embed="rId9"/>
          <a:stretch>
            <a:fillRect/>
          </a:stretch>
        </p:blipFill>
        <p:spPr>
          <a:xfrm>
            <a:off x="4820050" y="1678908"/>
            <a:ext cx="1784108" cy="555456"/>
          </a:xfrm>
          <a:prstGeom prst="rect">
            <a:avLst/>
          </a:prstGeom>
          <a:ln>
            <a:solidFill>
              <a:schemeClr val="tx1"/>
            </a:solidFill>
          </a:ln>
        </p:spPr>
      </p:pic>
      <p:sp>
        <p:nvSpPr>
          <p:cNvPr id="76" name="TextBox 75">
            <a:extLst>
              <a:ext uri="{FF2B5EF4-FFF2-40B4-BE49-F238E27FC236}">
                <a16:creationId xmlns:a16="http://schemas.microsoft.com/office/drawing/2014/main" id="{CBA5A42A-4DD0-489D-8A31-08E9E5CC0A6C}"/>
              </a:ext>
            </a:extLst>
          </p:cNvPr>
          <p:cNvSpPr txBox="1"/>
          <p:nvPr/>
        </p:nvSpPr>
        <p:spPr>
          <a:xfrm>
            <a:off x="4811420" y="2229491"/>
            <a:ext cx="1801368" cy="234633"/>
          </a:xfrm>
          <a:prstGeom prst="rect">
            <a:avLst/>
          </a:prstGeom>
          <a:solidFill>
            <a:srgbClr val="011E33"/>
          </a:solidFill>
        </p:spPr>
        <p:txBody>
          <a:bodyPr wrap="square" tIns="0" bIns="0" rtlCol="0">
            <a:noAutofit/>
          </a:bodyPr>
          <a:lstStyle/>
          <a:p>
            <a:pPr algn="ctr"/>
            <a:r>
              <a:rPr lang="en-US" sz="700" b="1" spc="-20" dirty="0">
                <a:solidFill>
                  <a:schemeClr val="bg1"/>
                </a:solidFill>
                <a:latin typeface="AvenirNextforSAS" panose="020B0503020202020204" pitchFamily="34" charset="0"/>
              </a:rPr>
              <a:t>snippet of Python script to extract &amp; format text using PYPDF2 package</a:t>
            </a:r>
          </a:p>
        </p:txBody>
      </p:sp>
      <p:sp>
        <p:nvSpPr>
          <p:cNvPr id="77" name="TextBox 76">
            <a:extLst>
              <a:ext uri="{FF2B5EF4-FFF2-40B4-BE49-F238E27FC236}">
                <a16:creationId xmlns:a16="http://schemas.microsoft.com/office/drawing/2014/main" id="{8B212E9E-F795-48A5-BA21-DFA4C0927BAF}"/>
              </a:ext>
            </a:extLst>
          </p:cNvPr>
          <p:cNvSpPr txBox="1"/>
          <p:nvPr/>
        </p:nvSpPr>
        <p:spPr>
          <a:xfrm>
            <a:off x="6669494" y="2330679"/>
            <a:ext cx="2267712" cy="133487"/>
          </a:xfrm>
          <a:prstGeom prst="rect">
            <a:avLst/>
          </a:prstGeom>
          <a:solidFill>
            <a:srgbClr val="011E33"/>
          </a:solidFill>
        </p:spPr>
        <p:txBody>
          <a:bodyPr wrap="square" tIns="0" bIns="0" rtlCol="0">
            <a:noAutofit/>
          </a:bodyPr>
          <a:lstStyle/>
          <a:p>
            <a:pPr algn="ctr"/>
            <a:r>
              <a:rPr lang="en-US" sz="700" b="1" spc="-20" dirty="0">
                <a:solidFill>
                  <a:schemeClr val="bg1"/>
                </a:solidFill>
                <a:latin typeface="AvenirNextforSAS" panose="020B0503020202020204" pitchFamily="34" charset="0"/>
              </a:rPr>
              <a:t>resulting text data structure</a:t>
            </a:r>
          </a:p>
        </p:txBody>
      </p:sp>
      <p:sp>
        <p:nvSpPr>
          <p:cNvPr id="78" name="TextBox 77">
            <a:extLst>
              <a:ext uri="{FF2B5EF4-FFF2-40B4-BE49-F238E27FC236}">
                <a16:creationId xmlns:a16="http://schemas.microsoft.com/office/drawing/2014/main" id="{16FB8B0F-7E82-40F7-BC87-AB05127477AD}"/>
              </a:ext>
            </a:extLst>
          </p:cNvPr>
          <p:cNvSpPr txBox="1"/>
          <p:nvPr/>
        </p:nvSpPr>
        <p:spPr>
          <a:xfrm>
            <a:off x="1658490" y="3503542"/>
            <a:ext cx="1406180" cy="133487"/>
          </a:xfrm>
          <a:prstGeom prst="rect">
            <a:avLst/>
          </a:prstGeom>
          <a:solidFill>
            <a:srgbClr val="011E33"/>
          </a:solidFill>
        </p:spPr>
        <p:txBody>
          <a:bodyPr wrap="square" tIns="0" bIns="0" rtlCol="0">
            <a:noAutofit/>
          </a:bodyPr>
          <a:lstStyle/>
          <a:p>
            <a:pPr algn="ctr"/>
            <a:r>
              <a:rPr lang="en-US" sz="700" b="1" spc="-20" dirty="0">
                <a:solidFill>
                  <a:schemeClr val="bg1"/>
                </a:solidFill>
                <a:latin typeface="AvenirNextforSAS" panose="020B0503020202020204" pitchFamily="34" charset="0"/>
              </a:rPr>
              <a:t>screenshot of 100</a:t>
            </a:r>
            <a:r>
              <a:rPr lang="en-US" sz="700" b="1" spc="-20" baseline="30000" dirty="0">
                <a:solidFill>
                  <a:schemeClr val="bg1"/>
                </a:solidFill>
                <a:latin typeface="AvenirNextforSAS" panose="020B0503020202020204" pitchFamily="34" charset="0"/>
              </a:rPr>
              <a:t>th</a:t>
            </a:r>
            <a:r>
              <a:rPr lang="en-US" sz="700" b="1" spc="-20" dirty="0">
                <a:solidFill>
                  <a:schemeClr val="bg1"/>
                </a:solidFill>
                <a:latin typeface="AvenirNextforSAS" panose="020B0503020202020204" pitchFamily="34" charset="0"/>
              </a:rPr>
              <a:t> PDF</a:t>
            </a:r>
          </a:p>
        </p:txBody>
      </p:sp>
      <p:sp>
        <p:nvSpPr>
          <p:cNvPr id="79" name="TextBox 78">
            <a:extLst>
              <a:ext uri="{FF2B5EF4-FFF2-40B4-BE49-F238E27FC236}">
                <a16:creationId xmlns:a16="http://schemas.microsoft.com/office/drawing/2014/main" id="{E1AFBF9E-52EF-461C-8C0B-05BE9A11193E}"/>
              </a:ext>
            </a:extLst>
          </p:cNvPr>
          <p:cNvSpPr txBox="1"/>
          <p:nvPr/>
        </p:nvSpPr>
        <p:spPr>
          <a:xfrm>
            <a:off x="4780014" y="2740938"/>
            <a:ext cx="1898353" cy="954107"/>
          </a:xfrm>
          <a:prstGeom prst="rect">
            <a:avLst/>
          </a:prstGeom>
          <a:noFill/>
        </p:spPr>
        <p:txBody>
          <a:bodyPr wrap="square" rtlCol="0">
            <a:spAutoFit/>
          </a:bodyPr>
          <a:lstStyle/>
          <a:p>
            <a:pPr marL="112713" indent="-112713">
              <a:buFont typeface="Arial" panose="020B0604020202020204" pitchFamily="34" charset="0"/>
              <a:buChar char="•"/>
            </a:pPr>
            <a:r>
              <a:rPr lang="en-US" sz="800" dirty="0">
                <a:latin typeface="AvenirNextforSAS" panose="020B0503020202020204" pitchFamily="34" charset="0"/>
              </a:rPr>
              <a:t>Separate text into smaller units of observation</a:t>
            </a:r>
          </a:p>
          <a:p>
            <a:pPr marL="112713" indent="-112713">
              <a:buFont typeface="Arial" panose="020B0604020202020204" pitchFamily="34" charset="0"/>
              <a:buChar char="•"/>
            </a:pPr>
            <a:r>
              <a:rPr lang="en-US" sz="800" dirty="0">
                <a:latin typeface="AvenirNextforSAS" panose="020B0503020202020204" pitchFamily="34" charset="0"/>
              </a:rPr>
              <a:t>Add descriptor variables and COVID statistics (e.g. death count)</a:t>
            </a:r>
          </a:p>
          <a:p>
            <a:pPr marL="112713" indent="-112713">
              <a:buFont typeface="Arial" panose="020B0604020202020204" pitchFamily="34" charset="0"/>
              <a:buChar char="•"/>
            </a:pPr>
            <a:r>
              <a:rPr lang="en-US" sz="800" dirty="0">
                <a:latin typeface="AvenirNextforSAS" panose="020B0503020202020204" pitchFamily="34" charset="0"/>
              </a:rPr>
              <a:t>Clean text further to prepare for analysis</a:t>
            </a:r>
          </a:p>
          <a:p>
            <a:pPr marL="339725" lvl="1" indent="-112713">
              <a:buFont typeface="Arial" panose="020B0604020202020204" pitchFamily="34" charset="0"/>
              <a:buChar char="•"/>
            </a:pPr>
            <a:endParaRPr lang="en-US" sz="800" dirty="0">
              <a:latin typeface="AvenirNextforSAS" panose="020B0503020202020204" pitchFamily="34" charset="0"/>
            </a:endParaRPr>
          </a:p>
        </p:txBody>
      </p:sp>
      <p:sp>
        <p:nvSpPr>
          <p:cNvPr id="97" name="TextBox 96">
            <a:extLst>
              <a:ext uri="{FF2B5EF4-FFF2-40B4-BE49-F238E27FC236}">
                <a16:creationId xmlns:a16="http://schemas.microsoft.com/office/drawing/2014/main" id="{99417521-FFA1-4498-9691-32A6412C34CC}"/>
              </a:ext>
            </a:extLst>
          </p:cNvPr>
          <p:cNvSpPr txBox="1"/>
          <p:nvPr/>
        </p:nvSpPr>
        <p:spPr>
          <a:xfrm>
            <a:off x="5986401" y="4414537"/>
            <a:ext cx="2934736" cy="1128271"/>
          </a:xfrm>
          <a:prstGeom prst="rect">
            <a:avLst/>
          </a:prstGeom>
          <a:solidFill>
            <a:srgbClr val="011E33"/>
          </a:solidFill>
        </p:spPr>
        <p:txBody>
          <a:bodyPr wrap="square" rtlCol="0">
            <a:noAutofit/>
          </a:bodyPr>
          <a:lstStyle/>
          <a:p>
            <a:pPr algn="ctr"/>
            <a:endParaRPr lang="en-US" sz="900" b="1" spc="-20" dirty="0">
              <a:solidFill>
                <a:schemeClr val="bg1"/>
              </a:solidFill>
              <a:latin typeface="AvenirNextforSAS" panose="020B0503020202020204" pitchFamily="34" charset="0"/>
            </a:endParaRPr>
          </a:p>
        </p:txBody>
      </p:sp>
      <p:pic>
        <p:nvPicPr>
          <p:cNvPr id="87" name="Picture 86" descr="A picture containing light, computer&#10;&#10;Description automatically generated">
            <a:extLst>
              <a:ext uri="{FF2B5EF4-FFF2-40B4-BE49-F238E27FC236}">
                <a16:creationId xmlns:a16="http://schemas.microsoft.com/office/drawing/2014/main" id="{A592E934-023E-4B5E-BC6C-143245730FC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88084" y="4465956"/>
            <a:ext cx="2760799" cy="1029596"/>
          </a:xfrm>
          <a:prstGeom prst="rect">
            <a:avLst/>
          </a:prstGeom>
        </p:spPr>
      </p:pic>
      <p:pic>
        <p:nvPicPr>
          <p:cNvPr id="90" name="Picture 89" descr="A picture containing person, water, flying, dark&#10;&#10;Description automatically generated">
            <a:extLst>
              <a:ext uri="{FF2B5EF4-FFF2-40B4-BE49-F238E27FC236}">
                <a16:creationId xmlns:a16="http://schemas.microsoft.com/office/drawing/2014/main" id="{58C2589A-4275-4B0F-9B53-6F8FBEE90E31}"/>
              </a:ext>
            </a:extLst>
          </p:cNvPr>
          <p:cNvPicPr>
            <a:picLocks noChangeAspect="1"/>
          </p:cNvPicPr>
          <p:nvPr/>
        </p:nvPicPr>
        <p:blipFill rotWithShape="1">
          <a:blip r:embed="rId11">
            <a:extLst>
              <a:ext uri="{28A0092B-C50C-407E-A947-70E740481C1C}">
                <a14:useLocalDpi xmlns:a14="http://schemas.microsoft.com/office/drawing/2010/main" val="0"/>
              </a:ext>
            </a:extLst>
          </a:blip>
          <a:srcRect r="92680" b="8112"/>
          <a:stretch/>
        </p:blipFill>
        <p:spPr>
          <a:xfrm>
            <a:off x="8747832" y="4547225"/>
            <a:ext cx="160895" cy="976533"/>
          </a:xfrm>
          <a:prstGeom prst="rect">
            <a:avLst/>
          </a:prstGeom>
        </p:spPr>
      </p:pic>
      <p:sp>
        <p:nvSpPr>
          <p:cNvPr id="96" name="TextBox 95">
            <a:extLst>
              <a:ext uri="{FF2B5EF4-FFF2-40B4-BE49-F238E27FC236}">
                <a16:creationId xmlns:a16="http://schemas.microsoft.com/office/drawing/2014/main" id="{9B7C1D30-1DE2-402A-A153-90889F3355CA}"/>
              </a:ext>
            </a:extLst>
          </p:cNvPr>
          <p:cNvSpPr txBox="1"/>
          <p:nvPr/>
        </p:nvSpPr>
        <p:spPr>
          <a:xfrm>
            <a:off x="8303046" y="4395485"/>
            <a:ext cx="607476" cy="196782"/>
          </a:xfrm>
          <a:prstGeom prst="rect">
            <a:avLst/>
          </a:prstGeom>
          <a:solidFill>
            <a:srgbClr val="011E33"/>
          </a:solidFill>
        </p:spPr>
        <p:txBody>
          <a:bodyPr wrap="square" lIns="0" rIns="0" rtlCol="0">
            <a:noAutofit/>
          </a:bodyPr>
          <a:lstStyle/>
          <a:p>
            <a:pPr algn="ctr"/>
            <a:r>
              <a:rPr lang="en-US" sz="800" b="1" spc="-20" dirty="0">
                <a:solidFill>
                  <a:schemeClr val="bg1"/>
                </a:solidFill>
                <a:latin typeface="AvenirNextforSAS" panose="020B0503020202020204" pitchFamily="34" charset="0"/>
              </a:rPr>
              <a:t># territories</a:t>
            </a:r>
          </a:p>
        </p:txBody>
      </p:sp>
      <p:pic>
        <p:nvPicPr>
          <p:cNvPr id="99" name="Picture 98" descr="A screen shot of a computer&#10;&#10;Description automatically generated">
            <a:extLst>
              <a:ext uri="{FF2B5EF4-FFF2-40B4-BE49-F238E27FC236}">
                <a16:creationId xmlns:a16="http://schemas.microsoft.com/office/drawing/2014/main" id="{D1D32918-9AA5-4EFD-8989-9915EE145E17}"/>
              </a:ext>
            </a:extLst>
          </p:cNvPr>
          <p:cNvPicPr>
            <a:picLocks noChangeAspect="1"/>
          </p:cNvPicPr>
          <p:nvPr/>
        </p:nvPicPr>
        <p:blipFill rotWithShape="1">
          <a:blip r:embed="rId12">
            <a:extLst>
              <a:ext uri="{28A0092B-C50C-407E-A947-70E740481C1C}">
                <a14:useLocalDpi xmlns:a14="http://schemas.microsoft.com/office/drawing/2010/main" val="0"/>
              </a:ext>
            </a:extLst>
          </a:blip>
          <a:srcRect l="3751" t="7340" r="2986" b="19247"/>
          <a:stretch/>
        </p:blipFill>
        <p:spPr>
          <a:xfrm>
            <a:off x="6152211" y="4615024"/>
            <a:ext cx="2573516" cy="727072"/>
          </a:xfrm>
          <a:prstGeom prst="rect">
            <a:avLst/>
          </a:prstGeom>
        </p:spPr>
      </p:pic>
      <p:sp>
        <p:nvSpPr>
          <p:cNvPr id="100" name="TextBox 99">
            <a:extLst>
              <a:ext uri="{FF2B5EF4-FFF2-40B4-BE49-F238E27FC236}">
                <a16:creationId xmlns:a16="http://schemas.microsoft.com/office/drawing/2014/main" id="{0B5737B6-DFF8-49D2-85B6-724CE4B283D8}"/>
              </a:ext>
            </a:extLst>
          </p:cNvPr>
          <p:cNvSpPr txBox="1"/>
          <p:nvPr/>
        </p:nvSpPr>
        <p:spPr>
          <a:xfrm>
            <a:off x="5986400" y="4101948"/>
            <a:ext cx="2934737" cy="369332"/>
          </a:xfrm>
          <a:prstGeom prst="rect">
            <a:avLst/>
          </a:prstGeom>
          <a:solidFill>
            <a:srgbClr val="011E33"/>
          </a:solidFill>
        </p:spPr>
        <p:txBody>
          <a:bodyPr wrap="square" rtlCol="0">
            <a:spAutoFit/>
          </a:bodyPr>
          <a:lstStyle/>
          <a:p>
            <a:pPr algn="ctr"/>
            <a:r>
              <a:rPr lang="en-US" sz="900" b="1" spc="-20" dirty="0">
                <a:solidFill>
                  <a:schemeClr val="bg1"/>
                </a:solidFill>
                <a:latin typeface="AvenirNextforSAS" panose="020B0503020202020204" pitchFamily="34" charset="0"/>
              </a:rPr>
              <a:t>Emphasis Change of ‘Advice and Recommendations’ Section vs. # territories with COVID cases</a:t>
            </a:r>
          </a:p>
        </p:txBody>
      </p:sp>
      <p:pic>
        <p:nvPicPr>
          <p:cNvPr id="106" name="Picture 105" descr="A screenshot of a computer&#10;&#10;Description automatically generated">
            <a:extLst>
              <a:ext uri="{FF2B5EF4-FFF2-40B4-BE49-F238E27FC236}">
                <a16:creationId xmlns:a16="http://schemas.microsoft.com/office/drawing/2014/main" id="{3B4803BA-4DED-4257-A065-D7529B17109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449036" y="4318481"/>
            <a:ext cx="2456255" cy="1403806"/>
          </a:xfrm>
          <a:prstGeom prst="rect">
            <a:avLst/>
          </a:prstGeom>
        </p:spPr>
      </p:pic>
      <p:cxnSp>
        <p:nvCxnSpPr>
          <p:cNvPr id="54" name="Straight Connector 53">
            <a:extLst>
              <a:ext uri="{FF2B5EF4-FFF2-40B4-BE49-F238E27FC236}">
                <a16:creationId xmlns:a16="http://schemas.microsoft.com/office/drawing/2014/main" id="{5466F0BD-D07D-4678-894B-22EE892E6D3C}"/>
              </a:ext>
            </a:extLst>
          </p:cNvPr>
          <p:cNvCxnSpPr>
            <a:cxnSpLocks/>
          </p:cNvCxnSpPr>
          <p:nvPr/>
        </p:nvCxnSpPr>
        <p:spPr>
          <a:xfrm>
            <a:off x="3757039" y="4547225"/>
            <a:ext cx="0" cy="914415"/>
          </a:xfrm>
          <a:prstGeom prst="line">
            <a:avLst/>
          </a:prstGeom>
          <a:ln w="6350">
            <a:solidFill>
              <a:schemeClr val="accent1">
                <a:lumMod val="20000"/>
                <a:lumOff val="80000"/>
              </a:schemeClr>
            </a:solidFill>
          </a:ln>
          <a:effectLst/>
        </p:spPr>
        <p:style>
          <a:lnRef idx="1">
            <a:schemeClr val="accent1"/>
          </a:lnRef>
          <a:fillRef idx="0">
            <a:schemeClr val="accent1"/>
          </a:fillRef>
          <a:effectRef idx="0">
            <a:schemeClr val="accent1"/>
          </a:effectRef>
          <a:fontRef idx="minor">
            <a:schemeClr val="tx1"/>
          </a:fontRef>
        </p:style>
      </p:cxnSp>
      <p:sp>
        <p:nvSpPr>
          <p:cNvPr id="55" name="Rectangle: Rounded Corners 54">
            <a:extLst>
              <a:ext uri="{FF2B5EF4-FFF2-40B4-BE49-F238E27FC236}">
                <a16:creationId xmlns:a16="http://schemas.microsoft.com/office/drawing/2014/main" id="{5527528F-0F14-4AEB-8E9B-AD923086425F}"/>
              </a:ext>
            </a:extLst>
          </p:cNvPr>
          <p:cNvSpPr/>
          <p:nvPr/>
        </p:nvSpPr>
        <p:spPr>
          <a:xfrm>
            <a:off x="3607073" y="4786182"/>
            <a:ext cx="382387" cy="214536"/>
          </a:xfrm>
          <a:prstGeom prst="roundRect">
            <a:avLst/>
          </a:prstGeom>
          <a:solidFill>
            <a:schemeClr val="accent1">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600"/>
              </a:lnSpc>
            </a:pPr>
            <a:endParaRPr lang="en-US" sz="800" dirty="0"/>
          </a:p>
        </p:txBody>
      </p:sp>
      <p:sp>
        <p:nvSpPr>
          <p:cNvPr id="56" name="TextBox 55">
            <a:extLst>
              <a:ext uri="{FF2B5EF4-FFF2-40B4-BE49-F238E27FC236}">
                <a16:creationId xmlns:a16="http://schemas.microsoft.com/office/drawing/2014/main" id="{EDFEE923-E891-4344-8E0D-98845D03C834}"/>
              </a:ext>
            </a:extLst>
          </p:cNvPr>
          <p:cNvSpPr txBox="1"/>
          <p:nvPr/>
        </p:nvSpPr>
        <p:spPr>
          <a:xfrm>
            <a:off x="3518633" y="4762331"/>
            <a:ext cx="543489" cy="271869"/>
          </a:xfrm>
          <a:prstGeom prst="rect">
            <a:avLst/>
          </a:prstGeom>
          <a:noFill/>
        </p:spPr>
        <p:txBody>
          <a:bodyPr wrap="square" rtlCol="0">
            <a:spAutoFit/>
          </a:bodyPr>
          <a:lstStyle/>
          <a:p>
            <a:pPr algn="ctr">
              <a:lnSpc>
                <a:spcPts val="700"/>
              </a:lnSpc>
            </a:pPr>
            <a:r>
              <a:rPr lang="en-US" sz="600" spc="-20" dirty="0">
                <a:latin typeface="AvenirNextforSAS" panose="020B0503020202020204" pitchFamily="34" charset="0"/>
              </a:rPr>
              <a:t>change in wording</a:t>
            </a:r>
          </a:p>
        </p:txBody>
      </p:sp>
      <p:cxnSp>
        <p:nvCxnSpPr>
          <p:cNvPr id="57" name="Straight Connector 56">
            <a:extLst>
              <a:ext uri="{FF2B5EF4-FFF2-40B4-BE49-F238E27FC236}">
                <a16:creationId xmlns:a16="http://schemas.microsoft.com/office/drawing/2014/main" id="{2BC8BB45-FA46-4BD5-8EAC-6D1CA5128373}"/>
              </a:ext>
            </a:extLst>
          </p:cNvPr>
          <p:cNvCxnSpPr>
            <a:cxnSpLocks/>
          </p:cNvCxnSpPr>
          <p:nvPr/>
        </p:nvCxnSpPr>
        <p:spPr>
          <a:xfrm flipH="1">
            <a:off x="4326470" y="4522796"/>
            <a:ext cx="9476" cy="920750"/>
          </a:xfrm>
          <a:prstGeom prst="line">
            <a:avLst/>
          </a:prstGeom>
          <a:ln w="6350">
            <a:solidFill>
              <a:schemeClr val="accent1">
                <a:lumMod val="20000"/>
                <a:lumOff val="80000"/>
              </a:schemeClr>
            </a:solidFill>
          </a:ln>
          <a:effectLst/>
        </p:spPr>
        <p:style>
          <a:lnRef idx="1">
            <a:schemeClr val="accent1"/>
          </a:lnRef>
          <a:fillRef idx="0">
            <a:schemeClr val="accent1"/>
          </a:fillRef>
          <a:effectRef idx="0">
            <a:schemeClr val="accent1"/>
          </a:effectRef>
          <a:fontRef idx="minor">
            <a:schemeClr val="tx1"/>
          </a:fontRef>
        </p:style>
      </p:cxnSp>
      <p:sp>
        <p:nvSpPr>
          <p:cNvPr id="58" name="Rectangle: Rounded Corners 57">
            <a:extLst>
              <a:ext uri="{FF2B5EF4-FFF2-40B4-BE49-F238E27FC236}">
                <a16:creationId xmlns:a16="http://schemas.microsoft.com/office/drawing/2014/main" id="{0BD4A771-19CE-4C68-A325-2CE4542EED01}"/>
              </a:ext>
            </a:extLst>
          </p:cNvPr>
          <p:cNvSpPr/>
          <p:nvPr/>
        </p:nvSpPr>
        <p:spPr>
          <a:xfrm>
            <a:off x="4144753" y="4728891"/>
            <a:ext cx="382387" cy="273282"/>
          </a:xfrm>
          <a:prstGeom prst="roundRect">
            <a:avLst/>
          </a:prstGeom>
          <a:solidFill>
            <a:schemeClr val="accent1">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600"/>
              </a:lnSpc>
            </a:pPr>
            <a:endParaRPr lang="en-US" sz="800" dirty="0"/>
          </a:p>
        </p:txBody>
      </p:sp>
      <p:sp>
        <p:nvSpPr>
          <p:cNvPr id="59" name="TextBox 58">
            <a:extLst>
              <a:ext uri="{FF2B5EF4-FFF2-40B4-BE49-F238E27FC236}">
                <a16:creationId xmlns:a16="http://schemas.microsoft.com/office/drawing/2014/main" id="{40C3B8C2-7BCA-4243-A89D-8DF1E420FE2A}"/>
              </a:ext>
            </a:extLst>
          </p:cNvPr>
          <p:cNvSpPr txBox="1"/>
          <p:nvPr/>
        </p:nvSpPr>
        <p:spPr>
          <a:xfrm>
            <a:off x="4054725" y="4686799"/>
            <a:ext cx="543489" cy="361637"/>
          </a:xfrm>
          <a:prstGeom prst="rect">
            <a:avLst/>
          </a:prstGeom>
          <a:noFill/>
        </p:spPr>
        <p:txBody>
          <a:bodyPr wrap="square" rtlCol="0">
            <a:spAutoFit/>
          </a:bodyPr>
          <a:lstStyle/>
          <a:p>
            <a:pPr algn="ctr">
              <a:lnSpc>
                <a:spcPts val="700"/>
              </a:lnSpc>
            </a:pPr>
            <a:r>
              <a:rPr lang="en-US" sz="600" spc="-20" dirty="0">
                <a:latin typeface="AvenirNextforSAS" panose="020B0503020202020204" pitchFamily="34" charset="0"/>
              </a:rPr>
              <a:t>“contact” definition added</a:t>
            </a:r>
          </a:p>
        </p:txBody>
      </p:sp>
      <p:cxnSp>
        <p:nvCxnSpPr>
          <p:cNvPr id="60" name="Straight Connector 59">
            <a:extLst>
              <a:ext uri="{FF2B5EF4-FFF2-40B4-BE49-F238E27FC236}">
                <a16:creationId xmlns:a16="http://schemas.microsoft.com/office/drawing/2014/main" id="{F7EA5E60-8B95-4758-A46D-62AB4077DB17}"/>
              </a:ext>
            </a:extLst>
          </p:cNvPr>
          <p:cNvCxnSpPr>
            <a:cxnSpLocks/>
          </p:cNvCxnSpPr>
          <p:nvPr/>
        </p:nvCxnSpPr>
        <p:spPr>
          <a:xfrm flipH="1">
            <a:off x="5537564" y="4609685"/>
            <a:ext cx="12134" cy="833861"/>
          </a:xfrm>
          <a:prstGeom prst="line">
            <a:avLst/>
          </a:prstGeom>
          <a:ln w="6350">
            <a:solidFill>
              <a:schemeClr val="accent1">
                <a:lumMod val="20000"/>
                <a:lumOff val="80000"/>
              </a:schemeClr>
            </a:solidFill>
          </a:ln>
          <a:effectLst/>
        </p:spPr>
        <p:style>
          <a:lnRef idx="1">
            <a:schemeClr val="accent1"/>
          </a:lnRef>
          <a:fillRef idx="0">
            <a:schemeClr val="accent1"/>
          </a:fillRef>
          <a:effectRef idx="0">
            <a:schemeClr val="accent1"/>
          </a:effectRef>
          <a:fontRef idx="minor">
            <a:schemeClr val="tx1"/>
          </a:fontRef>
        </p:style>
      </p:cxnSp>
      <p:sp>
        <p:nvSpPr>
          <p:cNvPr id="62" name="Rectangle: Rounded Corners 61">
            <a:extLst>
              <a:ext uri="{FF2B5EF4-FFF2-40B4-BE49-F238E27FC236}">
                <a16:creationId xmlns:a16="http://schemas.microsoft.com/office/drawing/2014/main" id="{62A69F51-F960-47BB-AF67-B3D2079A1C23}"/>
              </a:ext>
            </a:extLst>
          </p:cNvPr>
          <p:cNvSpPr/>
          <p:nvPr/>
        </p:nvSpPr>
        <p:spPr>
          <a:xfrm>
            <a:off x="5340951" y="4784461"/>
            <a:ext cx="417495" cy="374019"/>
          </a:xfrm>
          <a:prstGeom prst="roundRect">
            <a:avLst/>
          </a:prstGeom>
          <a:solidFill>
            <a:schemeClr val="accent1">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600"/>
              </a:lnSpc>
            </a:pPr>
            <a:endParaRPr lang="en-US" sz="800" dirty="0"/>
          </a:p>
        </p:txBody>
      </p:sp>
      <p:sp>
        <p:nvSpPr>
          <p:cNvPr id="66" name="TextBox 65">
            <a:extLst>
              <a:ext uri="{FF2B5EF4-FFF2-40B4-BE49-F238E27FC236}">
                <a16:creationId xmlns:a16="http://schemas.microsoft.com/office/drawing/2014/main" id="{DE4E5D0E-89CD-451C-97C3-A2173730E7AE}"/>
              </a:ext>
            </a:extLst>
          </p:cNvPr>
          <p:cNvSpPr txBox="1"/>
          <p:nvPr/>
        </p:nvSpPr>
        <p:spPr>
          <a:xfrm>
            <a:off x="5272497" y="4754293"/>
            <a:ext cx="554897" cy="451406"/>
          </a:xfrm>
          <a:prstGeom prst="rect">
            <a:avLst/>
          </a:prstGeom>
          <a:noFill/>
        </p:spPr>
        <p:txBody>
          <a:bodyPr wrap="square" rtlCol="0">
            <a:spAutoFit/>
          </a:bodyPr>
          <a:lstStyle/>
          <a:p>
            <a:pPr algn="ctr">
              <a:lnSpc>
                <a:spcPts val="700"/>
              </a:lnSpc>
            </a:pPr>
            <a:r>
              <a:rPr lang="en-US" sz="600" spc="-20" dirty="0">
                <a:latin typeface="AvenirNextforSAS" panose="020B0503020202020204" pitchFamily="34" charset="0"/>
              </a:rPr>
              <a:t>“COVID-19 death” definition added</a:t>
            </a:r>
          </a:p>
        </p:txBody>
      </p:sp>
      <p:sp>
        <p:nvSpPr>
          <p:cNvPr id="112" name="TextBox 111">
            <a:extLst>
              <a:ext uri="{FF2B5EF4-FFF2-40B4-BE49-F238E27FC236}">
                <a16:creationId xmlns:a16="http://schemas.microsoft.com/office/drawing/2014/main" id="{97D3B8FB-1D60-4186-9EF5-1459F40CAFCF}"/>
              </a:ext>
            </a:extLst>
          </p:cNvPr>
          <p:cNvSpPr txBox="1"/>
          <p:nvPr/>
        </p:nvSpPr>
        <p:spPr>
          <a:xfrm>
            <a:off x="127004" y="5800595"/>
            <a:ext cx="3304475" cy="338554"/>
          </a:xfrm>
          <a:prstGeom prst="rect">
            <a:avLst/>
          </a:prstGeom>
          <a:noFill/>
        </p:spPr>
        <p:txBody>
          <a:bodyPr wrap="square" rtlCol="0">
            <a:spAutoFit/>
          </a:bodyPr>
          <a:lstStyle/>
          <a:p>
            <a:r>
              <a:rPr lang="en-US" sz="800" dirty="0">
                <a:latin typeface="AvenirNextforSAS" panose="020B0503020202020204" pitchFamily="34" charset="0"/>
              </a:rPr>
              <a:t>9 text topics with little overlap were derived. Each text document is assigned a relevance for each text topic.</a:t>
            </a:r>
          </a:p>
        </p:txBody>
      </p:sp>
      <p:sp>
        <p:nvSpPr>
          <p:cNvPr id="113" name="TextBox 112">
            <a:extLst>
              <a:ext uri="{FF2B5EF4-FFF2-40B4-BE49-F238E27FC236}">
                <a16:creationId xmlns:a16="http://schemas.microsoft.com/office/drawing/2014/main" id="{7DDC56B8-01D7-4346-B6E7-5B75B467F9CC}"/>
              </a:ext>
            </a:extLst>
          </p:cNvPr>
          <p:cNvSpPr txBox="1"/>
          <p:nvPr/>
        </p:nvSpPr>
        <p:spPr>
          <a:xfrm>
            <a:off x="6061570" y="5542808"/>
            <a:ext cx="2787155" cy="461665"/>
          </a:xfrm>
          <a:prstGeom prst="rect">
            <a:avLst/>
          </a:prstGeom>
          <a:noFill/>
        </p:spPr>
        <p:txBody>
          <a:bodyPr wrap="square" rtlCol="0">
            <a:spAutoFit/>
          </a:bodyPr>
          <a:lstStyle/>
          <a:p>
            <a:r>
              <a:rPr lang="en-US" sz="800" dirty="0">
                <a:latin typeface="AvenirNextforSAS" panose="020B0503020202020204" pitchFamily="34" charset="0"/>
              </a:rPr>
              <a:t>At the same time territories (bars) began to increase, the ‘risk assessment’ topic (yellow line) became dominant in ‘Advice and Recommendations’.</a:t>
            </a:r>
          </a:p>
        </p:txBody>
      </p:sp>
      <p:sp>
        <p:nvSpPr>
          <p:cNvPr id="114" name="TextBox 113">
            <a:extLst>
              <a:ext uri="{FF2B5EF4-FFF2-40B4-BE49-F238E27FC236}">
                <a16:creationId xmlns:a16="http://schemas.microsoft.com/office/drawing/2014/main" id="{14C95DB2-4F5B-4A73-9062-F87237CEE524}"/>
              </a:ext>
            </a:extLst>
          </p:cNvPr>
          <p:cNvSpPr txBox="1"/>
          <p:nvPr/>
        </p:nvSpPr>
        <p:spPr>
          <a:xfrm>
            <a:off x="6596051" y="2446867"/>
            <a:ext cx="2104153" cy="307777"/>
          </a:xfrm>
          <a:prstGeom prst="rect">
            <a:avLst/>
          </a:prstGeom>
          <a:noFill/>
        </p:spPr>
        <p:txBody>
          <a:bodyPr wrap="square" rtlCol="0">
            <a:spAutoFit/>
          </a:bodyPr>
          <a:lstStyle/>
          <a:p>
            <a:pPr marL="227012" lvl="1"/>
            <a:r>
              <a:rPr lang="en-US" sz="1400" b="1" dirty="0">
                <a:latin typeface="AvenirNextforSAS" panose="020B0503020202020204" pitchFamily="34" charset="0"/>
              </a:rPr>
              <a:t>3. Visual Analytics</a:t>
            </a:r>
          </a:p>
        </p:txBody>
      </p:sp>
      <p:sp>
        <p:nvSpPr>
          <p:cNvPr id="116" name="Freeform 13">
            <a:extLst>
              <a:ext uri="{FF2B5EF4-FFF2-40B4-BE49-F238E27FC236}">
                <a16:creationId xmlns:a16="http://schemas.microsoft.com/office/drawing/2014/main" id="{AB6B97BF-D509-4F98-892D-2B3BC43EEB5C}"/>
              </a:ext>
            </a:extLst>
          </p:cNvPr>
          <p:cNvSpPr>
            <a:spLocks noChangeAspect="1" noEditPoints="1"/>
          </p:cNvSpPr>
          <p:nvPr/>
        </p:nvSpPr>
        <p:spPr bwMode="auto">
          <a:xfrm>
            <a:off x="7671769" y="1195708"/>
            <a:ext cx="221611" cy="237225"/>
          </a:xfrm>
          <a:custGeom>
            <a:avLst/>
            <a:gdLst>
              <a:gd name="T0" fmla="*/ 4267 w 4489"/>
              <a:gd name="T1" fmla="*/ 3006 h 4799"/>
              <a:gd name="T2" fmla="*/ 3500 w 4489"/>
              <a:gd name="T3" fmla="*/ 2450 h 4799"/>
              <a:gd name="T4" fmla="*/ 3496 w 4489"/>
              <a:gd name="T5" fmla="*/ 2429 h 4799"/>
              <a:gd name="T6" fmla="*/ 3481 w 4489"/>
              <a:gd name="T7" fmla="*/ 2404 h 4799"/>
              <a:gd name="T8" fmla="*/ 3481 w 4489"/>
              <a:gd name="T9" fmla="*/ 2404 h 4799"/>
              <a:gd name="T10" fmla="*/ 2770 w 4489"/>
              <a:gd name="T11" fmla="*/ 1680 h 4799"/>
              <a:gd name="T12" fmla="*/ 2751 w 4489"/>
              <a:gd name="T13" fmla="*/ 1667 h 4799"/>
              <a:gd name="T14" fmla="*/ 2728 w 4489"/>
              <a:gd name="T15" fmla="*/ 1661 h 4799"/>
              <a:gd name="T16" fmla="*/ 2439 w 4489"/>
              <a:gd name="T17" fmla="*/ 1660 h 4799"/>
              <a:gd name="T18" fmla="*/ 2439 w 4489"/>
              <a:gd name="T19" fmla="*/ 1365 h 4799"/>
              <a:gd name="T20" fmla="*/ 2433 w 4489"/>
              <a:gd name="T21" fmla="*/ 1342 h 4799"/>
              <a:gd name="T22" fmla="*/ 2420 w 4489"/>
              <a:gd name="T23" fmla="*/ 1323 h 4799"/>
              <a:gd name="T24" fmla="*/ 2179 w 4489"/>
              <a:gd name="T25" fmla="*/ 1077 h 4799"/>
              <a:gd name="T26" fmla="*/ 2271 w 4489"/>
              <a:gd name="T27" fmla="*/ 129 h 4799"/>
              <a:gd name="T28" fmla="*/ 3647 w 4489"/>
              <a:gd name="T29" fmla="*/ 631 h 4799"/>
              <a:gd name="T30" fmla="*/ 4359 w 4489"/>
              <a:gd name="T31" fmla="*/ 853 h 4799"/>
              <a:gd name="T32" fmla="*/ 4267 w 4489"/>
              <a:gd name="T33" fmla="*/ 3006 h 4799"/>
              <a:gd name="T34" fmla="*/ 3280 w 4489"/>
              <a:gd name="T35" fmla="*/ 2385 h 4799"/>
              <a:gd name="T36" fmla="*/ 2880 w 4489"/>
              <a:gd name="T37" fmla="*/ 2385 h 4799"/>
              <a:gd name="T38" fmla="*/ 2789 w 4489"/>
              <a:gd name="T39" fmla="*/ 1885 h 4799"/>
              <a:gd name="T40" fmla="*/ 3280 w 4489"/>
              <a:gd name="T41" fmla="*/ 2385 h 4799"/>
              <a:gd name="T42" fmla="*/ 3278 w 4489"/>
              <a:gd name="T43" fmla="*/ 4668 h 4799"/>
              <a:gd name="T44" fmla="*/ 1190 w 4489"/>
              <a:gd name="T45" fmla="*/ 4577 h 4799"/>
              <a:gd name="T46" fmla="*/ 1282 w 4489"/>
              <a:gd name="T47" fmla="*/ 1791 h 4799"/>
              <a:gd name="T48" fmla="*/ 2658 w 4489"/>
              <a:gd name="T49" fmla="*/ 2293 h 4799"/>
              <a:gd name="T50" fmla="*/ 3370 w 4489"/>
              <a:gd name="T51" fmla="*/ 2515 h 4799"/>
              <a:gd name="T52" fmla="*/ 3278 w 4489"/>
              <a:gd name="T53" fmla="*/ 4668 h 4799"/>
              <a:gd name="T54" fmla="*/ 221 w 4489"/>
              <a:gd name="T55" fmla="*/ 3588 h 4799"/>
              <a:gd name="T56" fmla="*/ 130 w 4489"/>
              <a:gd name="T57" fmla="*/ 3496 h 4799"/>
              <a:gd name="T58" fmla="*/ 221 w 4489"/>
              <a:gd name="T59" fmla="*/ 710 h 4799"/>
              <a:gd name="T60" fmla="*/ 1598 w 4489"/>
              <a:gd name="T61" fmla="*/ 1212 h 4799"/>
              <a:gd name="T62" fmla="*/ 2309 w 4489"/>
              <a:gd name="T63" fmla="*/ 1434 h 4799"/>
              <a:gd name="T64" fmla="*/ 1282 w 4489"/>
              <a:gd name="T65" fmla="*/ 1660 h 4799"/>
              <a:gd name="T66" fmla="*/ 1060 w 4489"/>
              <a:gd name="T67" fmla="*/ 3588 h 4799"/>
              <a:gd name="T68" fmla="*/ 221 w 4489"/>
              <a:gd name="T69" fmla="*/ 3588 h 4799"/>
              <a:gd name="T70" fmla="*/ 1728 w 4489"/>
              <a:gd name="T71" fmla="*/ 804 h 4799"/>
              <a:gd name="T72" fmla="*/ 1820 w 4489"/>
              <a:gd name="T73" fmla="*/ 1304 h 4799"/>
              <a:gd name="T74" fmla="*/ 1728 w 4489"/>
              <a:gd name="T75" fmla="*/ 804 h 4799"/>
              <a:gd name="T76" fmla="*/ 3778 w 4489"/>
              <a:gd name="T77" fmla="*/ 223 h 4799"/>
              <a:gd name="T78" fmla="*/ 4269 w 4489"/>
              <a:gd name="T79" fmla="*/ 723 h 4799"/>
              <a:gd name="T80" fmla="*/ 3778 w 4489"/>
              <a:gd name="T81" fmla="*/ 631 h 4799"/>
              <a:gd name="T82" fmla="*/ 3778 w 4489"/>
              <a:gd name="T83" fmla="*/ 223 h 4799"/>
              <a:gd name="T84" fmla="*/ 4488 w 4489"/>
              <a:gd name="T85" fmla="*/ 784 h 4799"/>
              <a:gd name="T86" fmla="*/ 4482 w 4489"/>
              <a:gd name="T87" fmla="*/ 761 h 4799"/>
              <a:gd name="T88" fmla="*/ 4470 w 4489"/>
              <a:gd name="T89" fmla="*/ 742 h 4799"/>
              <a:gd name="T90" fmla="*/ 3759 w 4489"/>
              <a:gd name="T91" fmla="*/ 18 h 4799"/>
              <a:gd name="T92" fmla="*/ 3757 w 4489"/>
              <a:gd name="T93" fmla="*/ 16 h 4799"/>
              <a:gd name="T94" fmla="*/ 3733 w 4489"/>
              <a:gd name="T95" fmla="*/ 3 h 4799"/>
              <a:gd name="T96" fmla="*/ 3713 w 4489"/>
              <a:gd name="T97" fmla="*/ 0 h 4799"/>
              <a:gd name="T98" fmla="*/ 2049 w 4489"/>
              <a:gd name="T99" fmla="*/ 220 h 4799"/>
              <a:gd name="T100" fmla="*/ 1710 w 4489"/>
              <a:gd name="T101" fmla="*/ 599 h 4799"/>
              <a:gd name="T102" fmla="*/ 1707 w 4489"/>
              <a:gd name="T103" fmla="*/ 598 h 4799"/>
              <a:gd name="T104" fmla="*/ 1684 w 4489"/>
              <a:gd name="T105" fmla="*/ 584 h 4799"/>
              <a:gd name="T106" fmla="*/ 1663 w 4489"/>
              <a:gd name="T107" fmla="*/ 580 h 4799"/>
              <a:gd name="T108" fmla="*/ 0 w 4489"/>
              <a:gd name="T109" fmla="*/ 801 h 4799"/>
              <a:gd name="T110" fmla="*/ 221 w 4489"/>
              <a:gd name="T111" fmla="*/ 3718 h 4799"/>
              <a:gd name="T112" fmla="*/ 1060 w 4489"/>
              <a:gd name="T113" fmla="*/ 4577 h 4799"/>
              <a:gd name="T114" fmla="*/ 3278 w 4489"/>
              <a:gd name="T115" fmla="*/ 4799 h 4799"/>
              <a:gd name="T116" fmla="*/ 3500 w 4489"/>
              <a:gd name="T117" fmla="*/ 3137 h 4799"/>
              <a:gd name="T118" fmla="*/ 4489 w 4489"/>
              <a:gd name="T119" fmla="*/ 2915 h 4799"/>
              <a:gd name="T120" fmla="*/ 4488 w 4489"/>
              <a:gd name="T121" fmla="*/ 784 h 4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489" h="4799">
                <a:moveTo>
                  <a:pt x="4267" y="3006"/>
                </a:moveTo>
                <a:lnTo>
                  <a:pt x="4267" y="3006"/>
                </a:lnTo>
                <a:lnTo>
                  <a:pt x="3500" y="3006"/>
                </a:lnTo>
                <a:lnTo>
                  <a:pt x="3500" y="2450"/>
                </a:lnTo>
                <a:cubicBezTo>
                  <a:pt x="3500" y="2448"/>
                  <a:pt x="3499" y="2447"/>
                  <a:pt x="3499" y="2446"/>
                </a:cubicBezTo>
                <a:cubicBezTo>
                  <a:pt x="3499" y="2440"/>
                  <a:pt x="3497" y="2434"/>
                  <a:pt x="3496" y="2429"/>
                </a:cubicBezTo>
                <a:cubicBezTo>
                  <a:pt x="3495" y="2427"/>
                  <a:pt x="3494" y="2425"/>
                  <a:pt x="3493" y="2423"/>
                </a:cubicBezTo>
                <a:cubicBezTo>
                  <a:pt x="3490" y="2416"/>
                  <a:pt x="3487" y="2410"/>
                  <a:pt x="3481" y="2404"/>
                </a:cubicBezTo>
                <a:lnTo>
                  <a:pt x="3481" y="2404"/>
                </a:lnTo>
                <a:cubicBezTo>
                  <a:pt x="3481" y="2404"/>
                  <a:pt x="3481" y="2404"/>
                  <a:pt x="3481" y="2404"/>
                </a:cubicBezTo>
                <a:lnTo>
                  <a:pt x="2770" y="1680"/>
                </a:lnTo>
                <a:cubicBezTo>
                  <a:pt x="2770" y="1680"/>
                  <a:pt x="2770" y="1680"/>
                  <a:pt x="2770" y="1680"/>
                </a:cubicBezTo>
                <a:cubicBezTo>
                  <a:pt x="2769" y="1679"/>
                  <a:pt x="2768" y="1679"/>
                  <a:pt x="2768" y="1678"/>
                </a:cubicBezTo>
                <a:cubicBezTo>
                  <a:pt x="2763" y="1674"/>
                  <a:pt x="2757" y="1670"/>
                  <a:pt x="2751" y="1667"/>
                </a:cubicBezTo>
                <a:cubicBezTo>
                  <a:pt x="2749" y="1666"/>
                  <a:pt x="2747" y="1666"/>
                  <a:pt x="2744" y="1665"/>
                </a:cubicBezTo>
                <a:cubicBezTo>
                  <a:pt x="2739" y="1663"/>
                  <a:pt x="2734" y="1662"/>
                  <a:pt x="2728" y="1661"/>
                </a:cubicBezTo>
                <a:cubicBezTo>
                  <a:pt x="2726" y="1661"/>
                  <a:pt x="2725" y="1660"/>
                  <a:pt x="2724" y="1660"/>
                </a:cubicBezTo>
                <a:lnTo>
                  <a:pt x="2439" y="1660"/>
                </a:lnTo>
                <a:lnTo>
                  <a:pt x="2439" y="1369"/>
                </a:lnTo>
                <a:cubicBezTo>
                  <a:pt x="2439" y="1368"/>
                  <a:pt x="2439" y="1366"/>
                  <a:pt x="2439" y="1365"/>
                </a:cubicBezTo>
                <a:cubicBezTo>
                  <a:pt x="2438" y="1359"/>
                  <a:pt x="2437" y="1353"/>
                  <a:pt x="2435" y="1348"/>
                </a:cubicBezTo>
                <a:cubicBezTo>
                  <a:pt x="2434" y="1346"/>
                  <a:pt x="2434" y="1344"/>
                  <a:pt x="2433" y="1342"/>
                </a:cubicBezTo>
                <a:cubicBezTo>
                  <a:pt x="2430" y="1335"/>
                  <a:pt x="2426" y="1329"/>
                  <a:pt x="2421" y="1323"/>
                </a:cubicBezTo>
                <a:lnTo>
                  <a:pt x="2420" y="1323"/>
                </a:lnTo>
                <a:cubicBezTo>
                  <a:pt x="2420" y="1323"/>
                  <a:pt x="2420" y="1323"/>
                  <a:pt x="2420" y="1323"/>
                </a:cubicBezTo>
                <a:lnTo>
                  <a:pt x="2179" y="1077"/>
                </a:lnTo>
                <a:lnTo>
                  <a:pt x="2179" y="220"/>
                </a:lnTo>
                <a:cubicBezTo>
                  <a:pt x="2179" y="170"/>
                  <a:pt x="2220" y="129"/>
                  <a:pt x="2271" y="129"/>
                </a:cubicBezTo>
                <a:lnTo>
                  <a:pt x="3647" y="129"/>
                </a:lnTo>
                <a:lnTo>
                  <a:pt x="3647" y="631"/>
                </a:lnTo>
                <a:cubicBezTo>
                  <a:pt x="3647" y="753"/>
                  <a:pt x="3747" y="853"/>
                  <a:pt x="3869" y="853"/>
                </a:cubicBezTo>
                <a:lnTo>
                  <a:pt x="4359" y="853"/>
                </a:lnTo>
                <a:lnTo>
                  <a:pt x="4359" y="2915"/>
                </a:lnTo>
                <a:cubicBezTo>
                  <a:pt x="4359" y="2965"/>
                  <a:pt x="4318" y="3006"/>
                  <a:pt x="4267" y="3006"/>
                </a:cubicBezTo>
                <a:lnTo>
                  <a:pt x="4267" y="3006"/>
                </a:lnTo>
                <a:close/>
                <a:moveTo>
                  <a:pt x="3280" y="2385"/>
                </a:moveTo>
                <a:lnTo>
                  <a:pt x="3280" y="2385"/>
                </a:lnTo>
                <a:lnTo>
                  <a:pt x="2880" y="2385"/>
                </a:lnTo>
                <a:cubicBezTo>
                  <a:pt x="2830" y="2385"/>
                  <a:pt x="2789" y="2344"/>
                  <a:pt x="2789" y="2293"/>
                </a:cubicBezTo>
                <a:lnTo>
                  <a:pt x="2789" y="1885"/>
                </a:lnTo>
                <a:lnTo>
                  <a:pt x="3280" y="2385"/>
                </a:lnTo>
                <a:lnTo>
                  <a:pt x="3280" y="2385"/>
                </a:lnTo>
                <a:close/>
                <a:moveTo>
                  <a:pt x="3278" y="4668"/>
                </a:moveTo>
                <a:lnTo>
                  <a:pt x="3278" y="4668"/>
                </a:lnTo>
                <a:lnTo>
                  <a:pt x="1282" y="4668"/>
                </a:lnTo>
                <a:cubicBezTo>
                  <a:pt x="1231" y="4668"/>
                  <a:pt x="1190" y="4627"/>
                  <a:pt x="1190" y="4577"/>
                </a:cubicBezTo>
                <a:lnTo>
                  <a:pt x="1190" y="1882"/>
                </a:lnTo>
                <a:cubicBezTo>
                  <a:pt x="1190" y="1832"/>
                  <a:pt x="1231" y="1791"/>
                  <a:pt x="1282" y="1791"/>
                </a:cubicBezTo>
                <a:lnTo>
                  <a:pt x="2658" y="1791"/>
                </a:lnTo>
                <a:lnTo>
                  <a:pt x="2658" y="2293"/>
                </a:lnTo>
                <a:cubicBezTo>
                  <a:pt x="2658" y="2415"/>
                  <a:pt x="2758" y="2515"/>
                  <a:pt x="2880" y="2515"/>
                </a:cubicBezTo>
                <a:lnTo>
                  <a:pt x="3370" y="2515"/>
                </a:lnTo>
                <a:lnTo>
                  <a:pt x="3370" y="4577"/>
                </a:lnTo>
                <a:cubicBezTo>
                  <a:pt x="3370" y="4627"/>
                  <a:pt x="3329" y="4668"/>
                  <a:pt x="3278" y="4668"/>
                </a:cubicBezTo>
                <a:lnTo>
                  <a:pt x="3278" y="4668"/>
                </a:lnTo>
                <a:close/>
                <a:moveTo>
                  <a:pt x="221" y="3588"/>
                </a:moveTo>
                <a:lnTo>
                  <a:pt x="221" y="3588"/>
                </a:lnTo>
                <a:cubicBezTo>
                  <a:pt x="171" y="3588"/>
                  <a:pt x="130" y="3546"/>
                  <a:pt x="130" y="3496"/>
                </a:cubicBezTo>
                <a:lnTo>
                  <a:pt x="130" y="801"/>
                </a:lnTo>
                <a:cubicBezTo>
                  <a:pt x="130" y="751"/>
                  <a:pt x="171" y="710"/>
                  <a:pt x="221" y="710"/>
                </a:cubicBezTo>
                <a:lnTo>
                  <a:pt x="1598" y="710"/>
                </a:lnTo>
                <a:lnTo>
                  <a:pt x="1598" y="1212"/>
                </a:lnTo>
                <a:cubicBezTo>
                  <a:pt x="1598" y="1335"/>
                  <a:pt x="1697" y="1434"/>
                  <a:pt x="1820" y="1434"/>
                </a:cubicBezTo>
                <a:lnTo>
                  <a:pt x="2309" y="1434"/>
                </a:lnTo>
                <a:lnTo>
                  <a:pt x="2309" y="1660"/>
                </a:lnTo>
                <a:lnTo>
                  <a:pt x="1282" y="1660"/>
                </a:lnTo>
                <a:cubicBezTo>
                  <a:pt x="1159" y="1660"/>
                  <a:pt x="1060" y="1760"/>
                  <a:pt x="1060" y="1882"/>
                </a:cubicBezTo>
                <a:lnTo>
                  <a:pt x="1060" y="3588"/>
                </a:lnTo>
                <a:lnTo>
                  <a:pt x="221" y="3588"/>
                </a:lnTo>
                <a:lnTo>
                  <a:pt x="221" y="3588"/>
                </a:lnTo>
                <a:close/>
                <a:moveTo>
                  <a:pt x="1728" y="804"/>
                </a:moveTo>
                <a:lnTo>
                  <a:pt x="1728" y="804"/>
                </a:lnTo>
                <a:lnTo>
                  <a:pt x="2219" y="1304"/>
                </a:lnTo>
                <a:lnTo>
                  <a:pt x="1820" y="1304"/>
                </a:lnTo>
                <a:cubicBezTo>
                  <a:pt x="1769" y="1304"/>
                  <a:pt x="1728" y="1263"/>
                  <a:pt x="1728" y="1212"/>
                </a:cubicBezTo>
                <a:lnTo>
                  <a:pt x="1728" y="804"/>
                </a:lnTo>
                <a:lnTo>
                  <a:pt x="1728" y="804"/>
                </a:lnTo>
                <a:close/>
                <a:moveTo>
                  <a:pt x="3778" y="223"/>
                </a:moveTo>
                <a:lnTo>
                  <a:pt x="3778" y="223"/>
                </a:lnTo>
                <a:lnTo>
                  <a:pt x="4269" y="723"/>
                </a:lnTo>
                <a:lnTo>
                  <a:pt x="3869" y="723"/>
                </a:lnTo>
                <a:cubicBezTo>
                  <a:pt x="3819" y="723"/>
                  <a:pt x="3778" y="682"/>
                  <a:pt x="3778" y="631"/>
                </a:cubicBezTo>
                <a:lnTo>
                  <a:pt x="3778" y="223"/>
                </a:lnTo>
                <a:lnTo>
                  <a:pt x="3778" y="223"/>
                </a:lnTo>
                <a:close/>
                <a:moveTo>
                  <a:pt x="4488" y="784"/>
                </a:moveTo>
                <a:lnTo>
                  <a:pt x="4488" y="784"/>
                </a:lnTo>
                <a:cubicBezTo>
                  <a:pt x="4488" y="778"/>
                  <a:pt x="4486" y="772"/>
                  <a:pt x="4485" y="767"/>
                </a:cubicBezTo>
                <a:cubicBezTo>
                  <a:pt x="4484" y="765"/>
                  <a:pt x="4483" y="763"/>
                  <a:pt x="4482" y="761"/>
                </a:cubicBezTo>
                <a:cubicBezTo>
                  <a:pt x="4479" y="754"/>
                  <a:pt x="4476" y="748"/>
                  <a:pt x="4470" y="742"/>
                </a:cubicBezTo>
                <a:lnTo>
                  <a:pt x="4470" y="742"/>
                </a:lnTo>
                <a:cubicBezTo>
                  <a:pt x="4470" y="742"/>
                  <a:pt x="4470" y="742"/>
                  <a:pt x="4470" y="742"/>
                </a:cubicBezTo>
                <a:lnTo>
                  <a:pt x="3759" y="18"/>
                </a:lnTo>
                <a:cubicBezTo>
                  <a:pt x="3759" y="18"/>
                  <a:pt x="3759" y="18"/>
                  <a:pt x="3759" y="18"/>
                </a:cubicBezTo>
                <a:cubicBezTo>
                  <a:pt x="3758" y="17"/>
                  <a:pt x="3757" y="17"/>
                  <a:pt x="3757" y="16"/>
                </a:cubicBezTo>
                <a:cubicBezTo>
                  <a:pt x="3752" y="12"/>
                  <a:pt x="3746" y="8"/>
                  <a:pt x="3740" y="5"/>
                </a:cubicBezTo>
                <a:cubicBezTo>
                  <a:pt x="3738" y="4"/>
                  <a:pt x="3736" y="4"/>
                  <a:pt x="3733" y="3"/>
                </a:cubicBezTo>
                <a:cubicBezTo>
                  <a:pt x="3728" y="1"/>
                  <a:pt x="3723" y="0"/>
                  <a:pt x="3717" y="0"/>
                </a:cubicBezTo>
                <a:cubicBezTo>
                  <a:pt x="3715" y="0"/>
                  <a:pt x="3714" y="0"/>
                  <a:pt x="3713" y="0"/>
                </a:cubicBezTo>
                <a:lnTo>
                  <a:pt x="2271" y="0"/>
                </a:lnTo>
                <a:cubicBezTo>
                  <a:pt x="2148" y="0"/>
                  <a:pt x="2049" y="98"/>
                  <a:pt x="2049" y="220"/>
                </a:cubicBezTo>
                <a:lnTo>
                  <a:pt x="2049" y="945"/>
                </a:lnTo>
                <a:lnTo>
                  <a:pt x="1710" y="599"/>
                </a:lnTo>
                <a:cubicBezTo>
                  <a:pt x="1710" y="599"/>
                  <a:pt x="1709" y="599"/>
                  <a:pt x="1709" y="599"/>
                </a:cubicBezTo>
                <a:cubicBezTo>
                  <a:pt x="1709" y="598"/>
                  <a:pt x="1708" y="598"/>
                  <a:pt x="1707" y="598"/>
                </a:cubicBezTo>
                <a:cubicBezTo>
                  <a:pt x="1702" y="593"/>
                  <a:pt x="1697" y="589"/>
                  <a:pt x="1691" y="586"/>
                </a:cubicBezTo>
                <a:cubicBezTo>
                  <a:pt x="1689" y="585"/>
                  <a:pt x="1686" y="585"/>
                  <a:pt x="1684" y="584"/>
                </a:cubicBezTo>
                <a:cubicBezTo>
                  <a:pt x="1679" y="582"/>
                  <a:pt x="1673" y="581"/>
                  <a:pt x="1667" y="581"/>
                </a:cubicBezTo>
                <a:cubicBezTo>
                  <a:pt x="1666" y="580"/>
                  <a:pt x="1665" y="580"/>
                  <a:pt x="1663" y="580"/>
                </a:cubicBezTo>
                <a:lnTo>
                  <a:pt x="221" y="580"/>
                </a:lnTo>
                <a:cubicBezTo>
                  <a:pt x="99" y="580"/>
                  <a:pt x="0" y="679"/>
                  <a:pt x="0" y="801"/>
                </a:cubicBezTo>
                <a:lnTo>
                  <a:pt x="0" y="3496"/>
                </a:lnTo>
                <a:cubicBezTo>
                  <a:pt x="0" y="3618"/>
                  <a:pt x="99" y="3718"/>
                  <a:pt x="221" y="3718"/>
                </a:cubicBezTo>
                <a:lnTo>
                  <a:pt x="1060" y="3718"/>
                </a:lnTo>
                <a:lnTo>
                  <a:pt x="1060" y="4577"/>
                </a:lnTo>
                <a:cubicBezTo>
                  <a:pt x="1060" y="4699"/>
                  <a:pt x="1159" y="4799"/>
                  <a:pt x="1282" y="4799"/>
                </a:cubicBezTo>
                <a:lnTo>
                  <a:pt x="3278" y="4799"/>
                </a:lnTo>
                <a:cubicBezTo>
                  <a:pt x="3400" y="4799"/>
                  <a:pt x="3500" y="4699"/>
                  <a:pt x="3500" y="4577"/>
                </a:cubicBezTo>
                <a:lnTo>
                  <a:pt x="3500" y="3137"/>
                </a:lnTo>
                <a:lnTo>
                  <a:pt x="4267" y="3137"/>
                </a:lnTo>
                <a:cubicBezTo>
                  <a:pt x="4389" y="3137"/>
                  <a:pt x="4489" y="3037"/>
                  <a:pt x="4489" y="2915"/>
                </a:cubicBezTo>
                <a:lnTo>
                  <a:pt x="4489" y="788"/>
                </a:lnTo>
                <a:cubicBezTo>
                  <a:pt x="4489" y="786"/>
                  <a:pt x="4488" y="785"/>
                  <a:pt x="4488" y="7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7">
            <a:extLst>
              <a:ext uri="{FF2B5EF4-FFF2-40B4-BE49-F238E27FC236}">
                <a16:creationId xmlns:a16="http://schemas.microsoft.com/office/drawing/2014/main" id="{1F21C7FF-0B7E-4E69-AC6D-66C26D8AB0D5}"/>
              </a:ext>
            </a:extLst>
          </p:cNvPr>
          <p:cNvSpPr>
            <a:spLocks noChangeAspect="1" noEditPoints="1"/>
          </p:cNvSpPr>
          <p:nvPr/>
        </p:nvSpPr>
        <p:spPr bwMode="auto">
          <a:xfrm>
            <a:off x="8126607" y="1206886"/>
            <a:ext cx="281740" cy="218178"/>
          </a:xfrm>
          <a:custGeom>
            <a:avLst/>
            <a:gdLst>
              <a:gd name="T0" fmla="*/ 129 w 4799"/>
              <a:gd name="T1" fmla="*/ 3398 h 3708"/>
              <a:gd name="T2" fmla="*/ 4670 w 4799"/>
              <a:gd name="T3" fmla="*/ 3398 h 3708"/>
              <a:gd name="T4" fmla="*/ 0 w 4799"/>
              <a:gd name="T5" fmla="*/ 309 h 3708"/>
              <a:gd name="T6" fmla="*/ 4799 w 4799"/>
              <a:gd name="T7" fmla="*/ 309 h 3708"/>
              <a:gd name="T8" fmla="*/ 4072 w 4799"/>
              <a:gd name="T9" fmla="*/ 2986 h 3708"/>
              <a:gd name="T10" fmla="*/ 4072 w 4799"/>
              <a:gd name="T11" fmla="*/ 2387 h 3708"/>
              <a:gd name="T12" fmla="*/ 4072 w 4799"/>
              <a:gd name="T13" fmla="*/ 2257 h 3708"/>
              <a:gd name="T14" fmla="*/ 4072 w 4799"/>
              <a:gd name="T15" fmla="*/ 3116 h 3708"/>
              <a:gd name="T16" fmla="*/ 3171 w 4799"/>
              <a:gd name="T17" fmla="*/ 2932 h 3708"/>
              <a:gd name="T18" fmla="*/ 2572 w 4799"/>
              <a:gd name="T19" fmla="*/ 2441 h 3708"/>
              <a:gd name="T20" fmla="*/ 3171 w 4799"/>
              <a:gd name="T21" fmla="*/ 2932 h 3708"/>
              <a:gd name="T22" fmla="*/ 2442 w 4799"/>
              <a:gd name="T23" fmla="*/ 2932 h 3708"/>
              <a:gd name="T24" fmla="*/ 3117 w 4799"/>
              <a:gd name="T25" fmla="*/ 2257 h 3708"/>
              <a:gd name="T26" fmla="*/ 1671 w 4799"/>
              <a:gd name="T27" fmla="*/ 2986 h 3708"/>
              <a:gd name="T28" fmla="*/ 2216 w 4799"/>
              <a:gd name="T29" fmla="*/ 2441 h 3708"/>
              <a:gd name="T30" fmla="*/ 1671 w 4799"/>
              <a:gd name="T31" fmla="*/ 2257 h 3708"/>
              <a:gd name="T32" fmla="*/ 2346 w 4799"/>
              <a:gd name="T33" fmla="*/ 2932 h 3708"/>
              <a:gd name="T34" fmla="*/ 1261 w 4799"/>
              <a:gd name="T35" fmla="*/ 2932 h 3708"/>
              <a:gd name="T36" fmla="*/ 716 w 4799"/>
              <a:gd name="T37" fmla="*/ 2387 h 3708"/>
              <a:gd name="T38" fmla="*/ 1208 w 4799"/>
              <a:gd name="T39" fmla="*/ 2257 h 3708"/>
              <a:gd name="T40" fmla="*/ 716 w 4799"/>
              <a:gd name="T41" fmla="*/ 3116 h 3708"/>
              <a:gd name="T42" fmla="*/ 1208 w 4799"/>
              <a:gd name="T43" fmla="*/ 2257 h 3708"/>
              <a:gd name="T44" fmla="*/ 3527 w 4799"/>
              <a:gd name="T45" fmla="*/ 2007 h 3708"/>
              <a:gd name="T46" fmla="*/ 4126 w 4799"/>
              <a:gd name="T47" fmla="*/ 2007 h 3708"/>
              <a:gd name="T48" fmla="*/ 3397 w 4799"/>
              <a:gd name="T49" fmla="*/ 1516 h 3708"/>
              <a:gd name="T50" fmla="*/ 4256 w 4799"/>
              <a:gd name="T51" fmla="*/ 1516 h 3708"/>
              <a:gd name="T52" fmla="*/ 3117 w 4799"/>
              <a:gd name="T53" fmla="*/ 2061 h 3708"/>
              <a:gd name="T54" fmla="*/ 3117 w 4799"/>
              <a:gd name="T55" fmla="*/ 1462 h 3708"/>
              <a:gd name="T56" fmla="*/ 3117 w 4799"/>
              <a:gd name="T57" fmla="*/ 1332 h 3708"/>
              <a:gd name="T58" fmla="*/ 3117 w 4799"/>
              <a:gd name="T59" fmla="*/ 2191 h 3708"/>
              <a:gd name="T60" fmla="*/ 2216 w 4799"/>
              <a:gd name="T61" fmla="*/ 2007 h 3708"/>
              <a:gd name="T62" fmla="*/ 1617 w 4799"/>
              <a:gd name="T63" fmla="*/ 1516 h 3708"/>
              <a:gd name="T64" fmla="*/ 2216 w 4799"/>
              <a:gd name="T65" fmla="*/ 2007 h 3708"/>
              <a:gd name="T66" fmla="*/ 1487 w 4799"/>
              <a:gd name="T67" fmla="*/ 2007 h 3708"/>
              <a:gd name="T68" fmla="*/ 2162 w 4799"/>
              <a:gd name="T69" fmla="*/ 1332 h 3708"/>
              <a:gd name="T70" fmla="*/ 716 w 4799"/>
              <a:gd name="T71" fmla="*/ 2061 h 3708"/>
              <a:gd name="T72" fmla="*/ 1261 w 4799"/>
              <a:gd name="T73" fmla="*/ 1516 h 3708"/>
              <a:gd name="T74" fmla="*/ 716 w 4799"/>
              <a:gd name="T75" fmla="*/ 1332 h 3708"/>
              <a:gd name="T76" fmla="*/ 1391 w 4799"/>
              <a:gd name="T77" fmla="*/ 2007 h 3708"/>
              <a:gd name="T78" fmla="*/ 4126 w 4799"/>
              <a:gd name="T79" fmla="*/ 1082 h 3708"/>
              <a:gd name="T80" fmla="*/ 3581 w 4799"/>
              <a:gd name="T81" fmla="*/ 537 h 3708"/>
              <a:gd name="T82" fmla="*/ 4072 w 4799"/>
              <a:gd name="T83" fmla="*/ 408 h 3708"/>
              <a:gd name="T84" fmla="*/ 3581 w 4799"/>
              <a:gd name="T85" fmla="*/ 1266 h 3708"/>
              <a:gd name="T86" fmla="*/ 4072 w 4799"/>
              <a:gd name="T87" fmla="*/ 408 h 3708"/>
              <a:gd name="T88" fmla="*/ 2572 w 4799"/>
              <a:gd name="T89" fmla="*/ 1082 h 3708"/>
              <a:gd name="T90" fmla="*/ 3171 w 4799"/>
              <a:gd name="T91" fmla="*/ 1082 h 3708"/>
              <a:gd name="T92" fmla="*/ 2442 w 4799"/>
              <a:gd name="T93" fmla="*/ 591 h 3708"/>
              <a:gd name="T94" fmla="*/ 3301 w 4799"/>
              <a:gd name="T95" fmla="*/ 591 h 3708"/>
              <a:gd name="T96" fmla="*/ 2162 w 4799"/>
              <a:gd name="T97" fmla="*/ 1136 h 3708"/>
              <a:gd name="T98" fmla="*/ 2162 w 4799"/>
              <a:gd name="T99" fmla="*/ 537 h 3708"/>
              <a:gd name="T100" fmla="*/ 2162 w 4799"/>
              <a:gd name="T101" fmla="*/ 408 h 3708"/>
              <a:gd name="T102" fmla="*/ 2162 w 4799"/>
              <a:gd name="T103" fmla="*/ 1266 h 3708"/>
              <a:gd name="T104" fmla="*/ 1261 w 4799"/>
              <a:gd name="T105" fmla="*/ 1082 h 3708"/>
              <a:gd name="T106" fmla="*/ 662 w 4799"/>
              <a:gd name="T107" fmla="*/ 591 h 3708"/>
              <a:gd name="T108" fmla="*/ 1261 w 4799"/>
              <a:gd name="T109" fmla="*/ 1082 h 3708"/>
              <a:gd name="T110" fmla="*/ 533 w 4799"/>
              <a:gd name="T111" fmla="*/ 1082 h 3708"/>
              <a:gd name="T112" fmla="*/ 1208 w 4799"/>
              <a:gd name="T113" fmla="*/ 408 h 3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799" h="3708">
                <a:moveTo>
                  <a:pt x="4670" y="3398"/>
                </a:moveTo>
                <a:lnTo>
                  <a:pt x="4670" y="3398"/>
                </a:lnTo>
                <a:cubicBezTo>
                  <a:pt x="4670" y="3497"/>
                  <a:pt x="4589" y="3578"/>
                  <a:pt x="4490" y="3578"/>
                </a:cubicBezTo>
                <a:lnTo>
                  <a:pt x="309" y="3578"/>
                </a:lnTo>
                <a:cubicBezTo>
                  <a:pt x="210" y="3578"/>
                  <a:pt x="129" y="3497"/>
                  <a:pt x="129" y="3398"/>
                </a:cubicBezTo>
                <a:lnTo>
                  <a:pt x="129" y="309"/>
                </a:lnTo>
                <a:cubicBezTo>
                  <a:pt x="129" y="210"/>
                  <a:pt x="210" y="129"/>
                  <a:pt x="309" y="129"/>
                </a:cubicBezTo>
                <a:lnTo>
                  <a:pt x="4490" y="129"/>
                </a:lnTo>
                <a:cubicBezTo>
                  <a:pt x="4589" y="129"/>
                  <a:pt x="4670" y="210"/>
                  <a:pt x="4670" y="309"/>
                </a:cubicBezTo>
                <a:lnTo>
                  <a:pt x="4670" y="3398"/>
                </a:lnTo>
                <a:lnTo>
                  <a:pt x="4670" y="3398"/>
                </a:lnTo>
                <a:close/>
                <a:moveTo>
                  <a:pt x="4490" y="0"/>
                </a:moveTo>
                <a:lnTo>
                  <a:pt x="4490" y="0"/>
                </a:lnTo>
                <a:lnTo>
                  <a:pt x="309" y="0"/>
                </a:lnTo>
                <a:cubicBezTo>
                  <a:pt x="138" y="0"/>
                  <a:pt x="0" y="139"/>
                  <a:pt x="0" y="309"/>
                </a:cubicBezTo>
                <a:lnTo>
                  <a:pt x="0" y="3398"/>
                </a:lnTo>
                <a:cubicBezTo>
                  <a:pt x="0" y="3569"/>
                  <a:pt x="138" y="3708"/>
                  <a:pt x="309" y="3708"/>
                </a:cubicBezTo>
                <a:lnTo>
                  <a:pt x="4490" y="3708"/>
                </a:lnTo>
                <a:cubicBezTo>
                  <a:pt x="4661" y="3708"/>
                  <a:pt x="4799" y="3569"/>
                  <a:pt x="4799" y="3398"/>
                </a:cubicBezTo>
                <a:lnTo>
                  <a:pt x="4799" y="309"/>
                </a:lnTo>
                <a:cubicBezTo>
                  <a:pt x="4799" y="139"/>
                  <a:pt x="4661" y="0"/>
                  <a:pt x="4490" y="0"/>
                </a:cubicBezTo>
                <a:lnTo>
                  <a:pt x="4490" y="0"/>
                </a:lnTo>
                <a:close/>
                <a:moveTo>
                  <a:pt x="4126" y="2932"/>
                </a:moveTo>
                <a:lnTo>
                  <a:pt x="4126" y="2932"/>
                </a:lnTo>
                <a:cubicBezTo>
                  <a:pt x="4126" y="2962"/>
                  <a:pt x="4102" y="2986"/>
                  <a:pt x="4072" y="2986"/>
                </a:cubicBezTo>
                <a:lnTo>
                  <a:pt x="3581" y="2986"/>
                </a:lnTo>
                <a:cubicBezTo>
                  <a:pt x="3551" y="2986"/>
                  <a:pt x="3527" y="2962"/>
                  <a:pt x="3527" y="2932"/>
                </a:cubicBezTo>
                <a:lnTo>
                  <a:pt x="3527" y="2441"/>
                </a:lnTo>
                <a:cubicBezTo>
                  <a:pt x="3527" y="2411"/>
                  <a:pt x="3551" y="2387"/>
                  <a:pt x="3581" y="2387"/>
                </a:cubicBezTo>
                <a:lnTo>
                  <a:pt x="4072" y="2387"/>
                </a:lnTo>
                <a:cubicBezTo>
                  <a:pt x="4102" y="2387"/>
                  <a:pt x="4126" y="2411"/>
                  <a:pt x="4126" y="2441"/>
                </a:cubicBezTo>
                <a:lnTo>
                  <a:pt x="4126" y="2932"/>
                </a:lnTo>
                <a:lnTo>
                  <a:pt x="4126" y="2932"/>
                </a:lnTo>
                <a:close/>
                <a:moveTo>
                  <a:pt x="4072" y="2257"/>
                </a:moveTo>
                <a:lnTo>
                  <a:pt x="4072" y="2257"/>
                </a:lnTo>
                <a:lnTo>
                  <a:pt x="3581" y="2257"/>
                </a:lnTo>
                <a:cubicBezTo>
                  <a:pt x="3479" y="2257"/>
                  <a:pt x="3397" y="2340"/>
                  <a:pt x="3397" y="2441"/>
                </a:cubicBezTo>
                <a:lnTo>
                  <a:pt x="3397" y="2932"/>
                </a:lnTo>
                <a:cubicBezTo>
                  <a:pt x="3397" y="3033"/>
                  <a:pt x="3479" y="3116"/>
                  <a:pt x="3581" y="3116"/>
                </a:cubicBezTo>
                <a:lnTo>
                  <a:pt x="4072" y="3116"/>
                </a:lnTo>
                <a:cubicBezTo>
                  <a:pt x="4173" y="3116"/>
                  <a:pt x="4256" y="3033"/>
                  <a:pt x="4256" y="2932"/>
                </a:cubicBezTo>
                <a:lnTo>
                  <a:pt x="4256" y="2441"/>
                </a:lnTo>
                <a:cubicBezTo>
                  <a:pt x="4256" y="2340"/>
                  <a:pt x="4173" y="2257"/>
                  <a:pt x="4072" y="2257"/>
                </a:cubicBezTo>
                <a:lnTo>
                  <a:pt x="4072" y="2257"/>
                </a:lnTo>
                <a:close/>
                <a:moveTo>
                  <a:pt x="3171" y="2932"/>
                </a:moveTo>
                <a:lnTo>
                  <a:pt x="3171" y="2932"/>
                </a:lnTo>
                <a:cubicBezTo>
                  <a:pt x="3171" y="2962"/>
                  <a:pt x="3147" y="2986"/>
                  <a:pt x="3117" y="2986"/>
                </a:cubicBezTo>
                <a:lnTo>
                  <a:pt x="2626" y="2986"/>
                </a:lnTo>
                <a:cubicBezTo>
                  <a:pt x="2596" y="2986"/>
                  <a:pt x="2572" y="2962"/>
                  <a:pt x="2572" y="2932"/>
                </a:cubicBezTo>
                <a:lnTo>
                  <a:pt x="2572" y="2441"/>
                </a:lnTo>
                <a:cubicBezTo>
                  <a:pt x="2572" y="2411"/>
                  <a:pt x="2596" y="2387"/>
                  <a:pt x="2626" y="2387"/>
                </a:cubicBezTo>
                <a:lnTo>
                  <a:pt x="3117" y="2387"/>
                </a:lnTo>
                <a:cubicBezTo>
                  <a:pt x="3147" y="2387"/>
                  <a:pt x="3171" y="2411"/>
                  <a:pt x="3171" y="2441"/>
                </a:cubicBezTo>
                <a:lnTo>
                  <a:pt x="3171" y="2932"/>
                </a:lnTo>
                <a:lnTo>
                  <a:pt x="3171" y="2932"/>
                </a:lnTo>
                <a:close/>
                <a:moveTo>
                  <a:pt x="3117" y="2257"/>
                </a:moveTo>
                <a:lnTo>
                  <a:pt x="3117" y="2257"/>
                </a:lnTo>
                <a:lnTo>
                  <a:pt x="2626" y="2257"/>
                </a:lnTo>
                <a:cubicBezTo>
                  <a:pt x="2525" y="2257"/>
                  <a:pt x="2442" y="2340"/>
                  <a:pt x="2442" y="2441"/>
                </a:cubicBezTo>
                <a:lnTo>
                  <a:pt x="2442" y="2932"/>
                </a:lnTo>
                <a:cubicBezTo>
                  <a:pt x="2442" y="3033"/>
                  <a:pt x="2525" y="3116"/>
                  <a:pt x="2626" y="3116"/>
                </a:cubicBezTo>
                <a:lnTo>
                  <a:pt x="3117" y="3116"/>
                </a:lnTo>
                <a:cubicBezTo>
                  <a:pt x="3218" y="3116"/>
                  <a:pt x="3301" y="3033"/>
                  <a:pt x="3301" y="2932"/>
                </a:cubicBezTo>
                <a:lnTo>
                  <a:pt x="3301" y="2441"/>
                </a:lnTo>
                <a:cubicBezTo>
                  <a:pt x="3301" y="2340"/>
                  <a:pt x="3218" y="2257"/>
                  <a:pt x="3117" y="2257"/>
                </a:cubicBezTo>
                <a:lnTo>
                  <a:pt x="3117" y="2257"/>
                </a:lnTo>
                <a:close/>
                <a:moveTo>
                  <a:pt x="2216" y="2932"/>
                </a:moveTo>
                <a:lnTo>
                  <a:pt x="2216" y="2932"/>
                </a:lnTo>
                <a:cubicBezTo>
                  <a:pt x="2216" y="2962"/>
                  <a:pt x="2192" y="2986"/>
                  <a:pt x="2162" y="2986"/>
                </a:cubicBezTo>
                <a:lnTo>
                  <a:pt x="1671" y="2986"/>
                </a:lnTo>
                <a:cubicBezTo>
                  <a:pt x="1641" y="2986"/>
                  <a:pt x="1617" y="2962"/>
                  <a:pt x="1617" y="2932"/>
                </a:cubicBezTo>
                <a:lnTo>
                  <a:pt x="1617" y="2441"/>
                </a:lnTo>
                <a:cubicBezTo>
                  <a:pt x="1617" y="2411"/>
                  <a:pt x="1641" y="2387"/>
                  <a:pt x="1671" y="2387"/>
                </a:cubicBezTo>
                <a:lnTo>
                  <a:pt x="2162" y="2387"/>
                </a:lnTo>
                <a:cubicBezTo>
                  <a:pt x="2192" y="2387"/>
                  <a:pt x="2216" y="2411"/>
                  <a:pt x="2216" y="2441"/>
                </a:cubicBezTo>
                <a:lnTo>
                  <a:pt x="2216" y="2932"/>
                </a:lnTo>
                <a:lnTo>
                  <a:pt x="2216" y="2932"/>
                </a:lnTo>
                <a:close/>
                <a:moveTo>
                  <a:pt x="2162" y="2257"/>
                </a:moveTo>
                <a:lnTo>
                  <a:pt x="2162" y="2257"/>
                </a:lnTo>
                <a:lnTo>
                  <a:pt x="1671" y="2257"/>
                </a:lnTo>
                <a:cubicBezTo>
                  <a:pt x="1570" y="2257"/>
                  <a:pt x="1487" y="2340"/>
                  <a:pt x="1487" y="2441"/>
                </a:cubicBezTo>
                <a:lnTo>
                  <a:pt x="1487" y="2932"/>
                </a:lnTo>
                <a:cubicBezTo>
                  <a:pt x="1487" y="3033"/>
                  <a:pt x="1570" y="3116"/>
                  <a:pt x="1671" y="3116"/>
                </a:cubicBezTo>
                <a:lnTo>
                  <a:pt x="2162" y="3116"/>
                </a:lnTo>
                <a:cubicBezTo>
                  <a:pt x="2264" y="3116"/>
                  <a:pt x="2346" y="3033"/>
                  <a:pt x="2346" y="2932"/>
                </a:cubicBezTo>
                <a:lnTo>
                  <a:pt x="2346" y="2441"/>
                </a:lnTo>
                <a:cubicBezTo>
                  <a:pt x="2346" y="2340"/>
                  <a:pt x="2264" y="2257"/>
                  <a:pt x="2162" y="2257"/>
                </a:cubicBezTo>
                <a:lnTo>
                  <a:pt x="2162" y="2257"/>
                </a:lnTo>
                <a:close/>
                <a:moveTo>
                  <a:pt x="1261" y="2932"/>
                </a:moveTo>
                <a:lnTo>
                  <a:pt x="1261" y="2932"/>
                </a:lnTo>
                <a:cubicBezTo>
                  <a:pt x="1261" y="2962"/>
                  <a:pt x="1237" y="2986"/>
                  <a:pt x="1208" y="2986"/>
                </a:cubicBezTo>
                <a:lnTo>
                  <a:pt x="716" y="2986"/>
                </a:lnTo>
                <a:cubicBezTo>
                  <a:pt x="686" y="2986"/>
                  <a:pt x="662" y="2962"/>
                  <a:pt x="662" y="2932"/>
                </a:cubicBezTo>
                <a:lnTo>
                  <a:pt x="662" y="2441"/>
                </a:lnTo>
                <a:cubicBezTo>
                  <a:pt x="662" y="2411"/>
                  <a:pt x="686" y="2387"/>
                  <a:pt x="716" y="2387"/>
                </a:cubicBezTo>
                <a:lnTo>
                  <a:pt x="1208" y="2387"/>
                </a:lnTo>
                <a:cubicBezTo>
                  <a:pt x="1237" y="2387"/>
                  <a:pt x="1261" y="2411"/>
                  <a:pt x="1261" y="2441"/>
                </a:cubicBezTo>
                <a:lnTo>
                  <a:pt x="1261" y="2932"/>
                </a:lnTo>
                <a:lnTo>
                  <a:pt x="1261" y="2932"/>
                </a:lnTo>
                <a:close/>
                <a:moveTo>
                  <a:pt x="1208" y="2257"/>
                </a:moveTo>
                <a:lnTo>
                  <a:pt x="1208" y="2257"/>
                </a:lnTo>
                <a:lnTo>
                  <a:pt x="716" y="2257"/>
                </a:lnTo>
                <a:cubicBezTo>
                  <a:pt x="615" y="2257"/>
                  <a:pt x="533" y="2340"/>
                  <a:pt x="533" y="2441"/>
                </a:cubicBezTo>
                <a:lnTo>
                  <a:pt x="533" y="2932"/>
                </a:lnTo>
                <a:cubicBezTo>
                  <a:pt x="533" y="3033"/>
                  <a:pt x="615" y="3116"/>
                  <a:pt x="716" y="3116"/>
                </a:cubicBezTo>
                <a:lnTo>
                  <a:pt x="1208" y="3116"/>
                </a:lnTo>
                <a:cubicBezTo>
                  <a:pt x="1309" y="3116"/>
                  <a:pt x="1391" y="3033"/>
                  <a:pt x="1391" y="2932"/>
                </a:cubicBezTo>
                <a:lnTo>
                  <a:pt x="1391" y="2441"/>
                </a:lnTo>
                <a:cubicBezTo>
                  <a:pt x="1391" y="2340"/>
                  <a:pt x="1309" y="2257"/>
                  <a:pt x="1208" y="2257"/>
                </a:cubicBezTo>
                <a:lnTo>
                  <a:pt x="1208" y="2257"/>
                </a:lnTo>
                <a:close/>
                <a:moveTo>
                  <a:pt x="4126" y="2007"/>
                </a:moveTo>
                <a:lnTo>
                  <a:pt x="4126" y="2007"/>
                </a:lnTo>
                <a:cubicBezTo>
                  <a:pt x="4126" y="2037"/>
                  <a:pt x="4102" y="2061"/>
                  <a:pt x="4072" y="2061"/>
                </a:cubicBezTo>
                <a:lnTo>
                  <a:pt x="3581" y="2061"/>
                </a:lnTo>
                <a:cubicBezTo>
                  <a:pt x="3551" y="2061"/>
                  <a:pt x="3527" y="2037"/>
                  <a:pt x="3527" y="2007"/>
                </a:cubicBezTo>
                <a:lnTo>
                  <a:pt x="3527" y="1516"/>
                </a:lnTo>
                <a:cubicBezTo>
                  <a:pt x="3527" y="1486"/>
                  <a:pt x="3551" y="1462"/>
                  <a:pt x="3581" y="1462"/>
                </a:cubicBezTo>
                <a:lnTo>
                  <a:pt x="4072" y="1462"/>
                </a:lnTo>
                <a:cubicBezTo>
                  <a:pt x="4102" y="1462"/>
                  <a:pt x="4126" y="1486"/>
                  <a:pt x="4126" y="1516"/>
                </a:cubicBezTo>
                <a:lnTo>
                  <a:pt x="4126" y="2007"/>
                </a:lnTo>
                <a:lnTo>
                  <a:pt x="4126" y="2007"/>
                </a:lnTo>
                <a:close/>
                <a:moveTo>
                  <a:pt x="4072" y="1332"/>
                </a:moveTo>
                <a:lnTo>
                  <a:pt x="4072" y="1332"/>
                </a:lnTo>
                <a:lnTo>
                  <a:pt x="3581" y="1332"/>
                </a:lnTo>
                <a:cubicBezTo>
                  <a:pt x="3479" y="1332"/>
                  <a:pt x="3397" y="1415"/>
                  <a:pt x="3397" y="1516"/>
                </a:cubicBezTo>
                <a:lnTo>
                  <a:pt x="3397" y="2007"/>
                </a:lnTo>
                <a:cubicBezTo>
                  <a:pt x="3397" y="2108"/>
                  <a:pt x="3479" y="2191"/>
                  <a:pt x="3581" y="2191"/>
                </a:cubicBezTo>
                <a:lnTo>
                  <a:pt x="4072" y="2191"/>
                </a:lnTo>
                <a:cubicBezTo>
                  <a:pt x="4173" y="2191"/>
                  <a:pt x="4256" y="2108"/>
                  <a:pt x="4256" y="2007"/>
                </a:cubicBezTo>
                <a:lnTo>
                  <a:pt x="4256" y="1516"/>
                </a:lnTo>
                <a:cubicBezTo>
                  <a:pt x="4256" y="1415"/>
                  <a:pt x="4173" y="1332"/>
                  <a:pt x="4072" y="1332"/>
                </a:cubicBezTo>
                <a:lnTo>
                  <a:pt x="4072" y="1332"/>
                </a:lnTo>
                <a:close/>
                <a:moveTo>
                  <a:pt x="3171" y="2007"/>
                </a:moveTo>
                <a:lnTo>
                  <a:pt x="3171" y="2007"/>
                </a:lnTo>
                <a:cubicBezTo>
                  <a:pt x="3171" y="2037"/>
                  <a:pt x="3147" y="2061"/>
                  <a:pt x="3117" y="2061"/>
                </a:cubicBezTo>
                <a:lnTo>
                  <a:pt x="2626" y="2061"/>
                </a:lnTo>
                <a:cubicBezTo>
                  <a:pt x="2596" y="2061"/>
                  <a:pt x="2572" y="2037"/>
                  <a:pt x="2572" y="2007"/>
                </a:cubicBezTo>
                <a:lnTo>
                  <a:pt x="2572" y="1516"/>
                </a:lnTo>
                <a:cubicBezTo>
                  <a:pt x="2572" y="1486"/>
                  <a:pt x="2596" y="1462"/>
                  <a:pt x="2626" y="1462"/>
                </a:cubicBezTo>
                <a:lnTo>
                  <a:pt x="3117" y="1462"/>
                </a:lnTo>
                <a:cubicBezTo>
                  <a:pt x="3147" y="1462"/>
                  <a:pt x="3171" y="1486"/>
                  <a:pt x="3171" y="1516"/>
                </a:cubicBezTo>
                <a:lnTo>
                  <a:pt x="3171" y="2007"/>
                </a:lnTo>
                <a:lnTo>
                  <a:pt x="3171" y="2007"/>
                </a:lnTo>
                <a:close/>
                <a:moveTo>
                  <a:pt x="3117" y="1332"/>
                </a:moveTo>
                <a:lnTo>
                  <a:pt x="3117" y="1332"/>
                </a:lnTo>
                <a:lnTo>
                  <a:pt x="2626" y="1332"/>
                </a:lnTo>
                <a:cubicBezTo>
                  <a:pt x="2525" y="1332"/>
                  <a:pt x="2442" y="1415"/>
                  <a:pt x="2442" y="1516"/>
                </a:cubicBezTo>
                <a:lnTo>
                  <a:pt x="2442" y="2007"/>
                </a:lnTo>
                <a:cubicBezTo>
                  <a:pt x="2442" y="2108"/>
                  <a:pt x="2525" y="2191"/>
                  <a:pt x="2626" y="2191"/>
                </a:cubicBezTo>
                <a:lnTo>
                  <a:pt x="3117" y="2191"/>
                </a:lnTo>
                <a:cubicBezTo>
                  <a:pt x="3218" y="2191"/>
                  <a:pt x="3301" y="2108"/>
                  <a:pt x="3301" y="2007"/>
                </a:cubicBezTo>
                <a:lnTo>
                  <a:pt x="3301" y="1516"/>
                </a:lnTo>
                <a:cubicBezTo>
                  <a:pt x="3301" y="1415"/>
                  <a:pt x="3218" y="1332"/>
                  <a:pt x="3117" y="1332"/>
                </a:cubicBezTo>
                <a:lnTo>
                  <a:pt x="3117" y="1332"/>
                </a:lnTo>
                <a:close/>
                <a:moveTo>
                  <a:pt x="2216" y="2007"/>
                </a:moveTo>
                <a:lnTo>
                  <a:pt x="2216" y="2007"/>
                </a:lnTo>
                <a:cubicBezTo>
                  <a:pt x="2216" y="2037"/>
                  <a:pt x="2192" y="2061"/>
                  <a:pt x="2162" y="2061"/>
                </a:cubicBezTo>
                <a:lnTo>
                  <a:pt x="1671" y="2061"/>
                </a:lnTo>
                <a:cubicBezTo>
                  <a:pt x="1641" y="2061"/>
                  <a:pt x="1617" y="2037"/>
                  <a:pt x="1617" y="2007"/>
                </a:cubicBezTo>
                <a:lnTo>
                  <a:pt x="1617" y="1516"/>
                </a:lnTo>
                <a:cubicBezTo>
                  <a:pt x="1617" y="1486"/>
                  <a:pt x="1641" y="1462"/>
                  <a:pt x="1671" y="1462"/>
                </a:cubicBezTo>
                <a:lnTo>
                  <a:pt x="2162" y="1462"/>
                </a:lnTo>
                <a:cubicBezTo>
                  <a:pt x="2192" y="1462"/>
                  <a:pt x="2216" y="1486"/>
                  <a:pt x="2216" y="1516"/>
                </a:cubicBezTo>
                <a:lnTo>
                  <a:pt x="2216" y="2007"/>
                </a:lnTo>
                <a:lnTo>
                  <a:pt x="2216" y="2007"/>
                </a:lnTo>
                <a:close/>
                <a:moveTo>
                  <a:pt x="2162" y="1332"/>
                </a:moveTo>
                <a:lnTo>
                  <a:pt x="2162" y="1332"/>
                </a:lnTo>
                <a:lnTo>
                  <a:pt x="1671" y="1332"/>
                </a:lnTo>
                <a:cubicBezTo>
                  <a:pt x="1570" y="1332"/>
                  <a:pt x="1487" y="1415"/>
                  <a:pt x="1487" y="1516"/>
                </a:cubicBezTo>
                <a:lnTo>
                  <a:pt x="1487" y="2007"/>
                </a:lnTo>
                <a:cubicBezTo>
                  <a:pt x="1487" y="2108"/>
                  <a:pt x="1570" y="2191"/>
                  <a:pt x="1671" y="2191"/>
                </a:cubicBezTo>
                <a:lnTo>
                  <a:pt x="2162" y="2191"/>
                </a:lnTo>
                <a:cubicBezTo>
                  <a:pt x="2264" y="2191"/>
                  <a:pt x="2346" y="2108"/>
                  <a:pt x="2346" y="2007"/>
                </a:cubicBezTo>
                <a:lnTo>
                  <a:pt x="2346" y="1516"/>
                </a:lnTo>
                <a:cubicBezTo>
                  <a:pt x="2346" y="1415"/>
                  <a:pt x="2264" y="1332"/>
                  <a:pt x="2162" y="1332"/>
                </a:cubicBezTo>
                <a:lnTo>
                  <a:pt x="2162" y="1332"/>
                </a:lnTo>
                <a:close/>
                <a:moveTo>
                  <a:pt x="1261" y="2007"/>
                </a:moveTo>
                <a:lnTo>
                  <a:pt x="1261" y="2007"/>
                </a:lnTo>
                <a:cubicBezTo>
                  <a:pt x="1261" y="2037"/>
                  <a:pt x="1237" y="2061"/>
                  <a:pt x="1208" y="2061"/>
                </a:cubicBezTo>
                <a:lnTo>
                  <a:pt x="716" y="2061"/>
                </a:lnTo>
                <a:cubicBezTo>
                  <a:pt x="686" y="2061"/>
                  <a:pt x="662" y="2037"/>
                  <a:pt x="662" y="2007"/>
                </a:cubicBezTo>
                <a:lnTo>
                  <a:pt x="662" y="1516"/>
                </a:lnTo>
                <a:cubicBezTo>
                  <a:pt x="662" y="1486"/>
                  <a:pt x="686" y="1462"/>
                  <a:pt x="716" y="1462"/>
                </a:cubicBezTo>
                <a:lnTo>
                  <a:pt x="1208" y="1462"/>
                </a:lnTo>
                <a:cubicBezTo>
                  <a:pt x="1237" y="1462"/>
                  <a:pt x="1261" y="1486"/>
                  <a:pt x="1261" y="1516"/>
                </a:cubicBezTo>
                <a:lnTo>
                  <a:pt x="1261" y="2007"/>
                </a:lnTo>
                <a:lnTo>
                  <a:pt x="1261" y="2007"/>
                </a:lnTo>
                <a:close/>
                <a:moveTo>
                  <a:pt x="1208" y="1332"/>
                </a:moveTo>
                <a:lnTo>
                  <a:pt x="1208" y="1332"/>
                </a:lnTo>
                <a:lnTo>
                  <a:pt x="716" y="1332"/>
                </a:lnTo>
                <a:cubicBezTo>
                  <a:pt x="615" y="1332"/>
                  <a:pt x="533" y="1415"/>
                  <a:pt x="533" y="1516"/>
                </a:cubicBezTo>
                <a:lnTo>
                  <a:pt x="533" y="2007"/>
                </a:lnTo>
                <a:cubicBezTo>
                  <a:pt x="533" y="2108"/>
                  <a:pt x="615" y="2191"/>
                  <a:pt x="716" y="2191"/>
                </a:cubicBezTo>
                <a:lnTo>
                  <a:pt x="1208" y="2191"/>
                </a:lnTo>
                <a:cubicBezTo>
                  <a:pt x="1309" y="2191"/>
                  <a:pt x="1391" y="2108"/>
                  <a:pt x="1391" y="2007"/>
                </a:cubicBezTo>
                <a:lnTo>
                  <a:pt x="1391" y="1516"/>
                </a:lnTo>
                <a:cubicBezTo>
                  <a:pt x="1391" y="1415"/>
                  <a:pt x="1309" y="1332"/>
                  <a:pt x="1208" y="1332"/>
                </a:cubicBezTo>
                <a:lnTo>
                  <a:pt x="1208" y="1332"/>
                </a:lnTo>
                <a:close/>
                <a:moveTo>
                  <a:pt x="4126" y="1082"/>
                </a:moveTo>
                <a:lnTo>
                  <a:pt x="4126" y="1082"/>
                </a:lnTo>
                <a:cubicBezTo>
                  <a:pt x="4126" y="1112"/>
                  <a:pt x="4102" y="1136"/>
                  <a:pt x="4072" y="1136"/>
                </a:cubicBezTo>
                <a:lnTo>
                  <a:pt x="3581" y="1136"/>
                </a:lnTo>
                <a:cubicBezTo>
                  <a:pt x="3551" y="1136"/>
                  <a:pt x="3527" y="1112"/>
                  <a:pt x="3527" y="1082"/>
                </a:cubicBezTo>
                <a:lnTo>
                  <a:pt x="3527" y="591"/>
                </a:lnTo>
                <a:cubicBezTo>
                  <a:pt x="3527" y="561"/>
                  <a:pt x="3551" y="537"/>
                  <a:pt x="3581" y="537"/>
                </a:cubicBezTo>
                <a:lnTo>
                  <a:pt x="4072" y="537"/>
                </a:lnTo>
                <a:cubicBezTo>
                  <a:pt x="4102" y="537"/>
                  <a:pt x="4126" y="561"/>
                  <a:pt x="4126" y="591"/>
                </a:cubicBezTo>
                <a:lnTo>
                  <a:pt x="4126" y="1082"/>
                </a:lnTo>
                <a:lnTo>
                  <a:pt x="4126" y="1082"/>
                </a:lnTo>
                <a:close/>
                <a:moveTo>
                  <a:pt x="4072" y="408"/>
                </a:moveTo>
                <a:lnTo>
                  <a:pt x="4072" y="408"/>
                </a:lnTo>
                <a:lnTo>
                  <a:pt x="3581" y="408"/>
                </a:lnTo>
                <a:cubicBezTo>
                  <a:pt x="3479" y="408"/>
                  <a:pt x="3397" y="490"/>
                  <a:pt x="3397" y="591"/>
                </a:cubicBezTo>
                <a:lnTo>
                  <a:pt x="3397" y="1082"/>
                </a:lnTo>
                <a:cubicBezTo>
                  <a:pt x="3397" y="1184"/>
                  <a:pt x="3479" y="1266"/>
                  <a:pt x="3581" y="1266"/>
                </a:cubicBezTo>
                <a:lnTo>
                  <a:pt x="4072" y="1266"/>
                </a:lnTo>
                <a:cubicBezTo>
                  <a:pt x="4173" y="1266"/>
                  <a:pt x="4256" y="1184"/>
                  <a:pt x="4256" y="1082"/>
                </a:cubicBezTo>
                <a:lnTo>
                  <a:pt x="4256" y="591"/>
                </a:lnTo>
                <a:cubicBezTo>
                  <a:pt x="4256" y="490"/>
                  <a:pt x="4173" y="408"/>
                  <a:pt x="4072" y="408"/>
                </a:cubicBezTo>
                <a:lnTo>
                  <a:pt x="4072" y="408"/>
                </a:lnTo>
                <a:close/>
                <a:moveTo>
                  <a:pt x="3171" y="1082"/>
                </a:moveTo>
                <a:lnTo>
                  <a:pt x="3171" y="1082"/>
                </a:lnTo>
                <a:cubicBezTo>
                  <a:pt x="3171" y="1112"/>
                  <a:pt x="3147" y="1136"/>
                  <a:pt x="3117" y="1136"/>
                </a:cubicBezTo>
                <a:lnTo>
                  <a:pt x="2626" y="1136"/>
                </a:lnTo>
                <a:cubicBezTo>
                  <a:pt x="2596" y="1136"/>
                  <a:pt x="2572" y="1112"/>
                  <a:pt x="2572" y="1082"/>
                </a:cubicBezTo>
                <a:lnTo>
                  <a:pt x="2572" y="591"/>
                </a:lnTo>
                <a:cubicBezTo>
                  <a:pt x="2572" y="561"/>
                  <a:pt x="2596" y="537"/>
                  <a:pt x="2626" y="537"/>
                </a:cubicBezTo>
                <a:lnTo>
                  <a:pt x="3117" y="537"/>
                </a:lnTo>
                <a:cubicBezTo>
                  <a:pt x="3147" y="537"/>
                  <a:pt x="3171" y="561"/>
                  <a:pt x="3171" y="591"/>
                </a:cubicBezTo>
                <a:lnTo>
                  <a:pt x="3171" y="1082"/>
                </a:lnTo>
                <a:lnTo>
                  <a:pt x="3171" y="1082"/>
                </a:lnTo>
                <a:close/>
                <a:moveTo>
                  <a:pt x="3117" y="408"/>
                </a:moveTo>
                <a:lnTo>
                  <a:pt x="3117" y="408"/>
                </a:lnTo>
                <a:lnTo>
                  <a:pt x="2626" y="408"/>
                </a:lnTo>
                <a:cubicBezTo>
                  <a:pt x="2525" y="408"/>
                  <a:pt x="2442" y="490"/>
                  <a:pt x="2442" y="591"/>
                </a:cubicBezTo>
                <a:lnTo>
                  <a:pt x="2442" y="1082"/>
                </a:lnTo>
                <a:cubicBezTo>
                  <a:pt x="2442" y="1184"/>
                  <a:pt x="2525" y="1266"/>
                  <a:pt x="2626" y="1266"/>
                </a:cubicBezTo>
                <a:lnTo>
                  <a:pt x="3117" y="1266"/>
                </a:lnTo>
                <a:cubicBezTo>
                  <a:pt x="3218" y="1266"/>
                  <a:pt x="3301" y="1184"/>
                  <a:pt x="3301" y="1082"/>
                </a:cubicBezTo>
                <a:lnTo>
                  <a:pt x="3301" y="591"/>
                </a:lnTo>
                <a:cubicBezTo>
                  <a:pt x="3301" y="490"/>
                  <a:pt x="3218" y="408"/>
                  <a:pt x="3117" y="408"/>
                </a:cubicBezTo>
                <a:lnTo>
                  <a:pt x="3117" y="408"/>
                </a:lnTo>
                <a:close/>
                <a:moveTo>
                  <a:pt x="2216" y="1082"/>
                </a:moveTo>
                <a:lnTo>
                  <a:pt x="2216" y="1082"/>
                </a:lnTo>
                <a:cubicBezTo>
                  <a:pt x="2216" y="1112"/>
                  <a:pt x="2192" y="1136"/>
                  <a:pt x="2162" y="1136"/>
                </a:cubicBezTo>
                <a:lnTo>
                  <a:pt x="1671" y="1136"/>
                </a:lnTo>
                <a:cubicBezTo>
                  <a:pt x="1641" y="1136"/>
                  <a:pt x="1617" y="1112"/>
                  <a:pt x="1617" y="1082"/>
                </a:cubicBezTo>
                <a:lnTo>
                  <a:pt x="1617" y="591"/>
                </a:lnTo>
                <a:cubicBezTo>
                  <a:pt x="1617" y="561"/>
                  <a:pt x="1641" y="537"/>
                  <a:pt x="1671" y="537"/>
                </a:cubicBezTo>
                <a:lnTo>
                  <a:pt x="2162" y="537"/>
                </a:lnTo>
                <a:cubicBezTo>
                  <a:pt x="2192" y="537"/>
                  <a:pt x="2216" y="561"/>
                  <a:pt x="2216" y="591"/>
                </a:cubicBezTo>
                <a:lnTo>
                  <a:pt x="2216" y="1082"/>
                </a:lnTo>
                <a:lnTo>
                  <a:pt x="2216" y="1082"/>
                </a:lnTo>
                <a:close/>
                <a:moveTo>
                  <a:pt x="2162" y="408"/>
                </a:moveTo>
                <a:lnTo>
                  <a:pt x="2162" y="408"/>
                </a:lnTo>
                <a:lnTo>
                  <a:pt x="1671" y="408"/>
                </a:lnTo>
                <a:cubicBezTo>
                  <a:pt x="1570" y="408"/>
                  <a:pt x="1487" y="490"/>
                  <a:pt x="1487" y="591"/>
                </a:cubicBezTo>
                <a:lnTo>
                  <a:pt x="1487" y="1082"/>
                </a:lnTo>
                <a:cubicBezTo>
                  <a:pt x="1487" y="1184"/>
                  <a:pt x="1570" y="1266"/>
                  <a:pt x="1671" y="1266"/>
                </a:cubicBezTo>
                <a:lnTo>
                  <a:pt x="2162" y="1266"/>
                </a:lnTo>
                <a:cubicBezTo>
                  <a:pt x="2264" y="1266"/>
                  <a:pt x="2346" y="1184"/>
                  <a:pt x="2346" y="1082"/>
                </a:cubicBezTo>
                <a:lnTo>
                  <a:pt x="2346" y="591"/>
                </a:lnTo>
                <a:cubicBezTo>
                  <a:pt x="2346" y="490"/>
                  <a:pt x="2264" y="408"/>
                  <a:pt x="2162" y="408"/>
                </a:cubicBezTo>
                <a:lnTo>
                  <a:pt x="2162" y="408"/>
                </a:lnTo>
                <a:close/>
                <a:moveTo>
                  <a:pt x="1261" y="1082"/>
                </a:moveTo>
                <a:lnTo>
                  <a:pt x="1261" y="1082"/>
                </a:lnTo>
                <a:cubicBezTo>
                  <a:pt x="1261" y="1112"/>
                  <a:pt x="1237" y="1136"/>
                  <a:pt x="1208" y="1136"/>
                </a:cubicBezTo>
                <a:lnTo>
                  <a:pt x="716" y="1136"/>
                </a:lnTo>
                <a:cubicBezTo>
                  <a:pt x="686" y="1136"/>
                  <a:pt x="662" y="1112"/>
                  <a:pt x="662" y="1082"/>
                </a:cubicBezTo>
                <a:lnTo>
                  <a:pt x="662" y="591"/>
                </a:lnTo>
                <a:cubicBezTo>
                  <a:pt x="662" y="561"/>
                  <a:pt x="686" y="537"/>
                  <a:pt x="716" y="537"/>
                </a:cubicBezTo>
                <a:lnTo>
                  <a:pt x="1208" y="537"/>
                </a:lnTo>
                <a:cubicBezTo>
                  <a:pt x="1237" y="537"/>
                  <a:pt x="1261" y="561"/>
                  <a:pt x="1261" y="591"/>
                </a:cubicBezTo>
                <a:lnTo>
                  <a:pt x="1261" y="1082"/>
                </a:lnTo>
                <a:lnTo>
                  <a:pt x="1261" y="1082"/>
                </a:lnTo>
                <a:close/>
                <a:moveTo>
                  <a:pt x="1208" y="408"/>
                </a:moveTo>
                <a:lnTo>
                  <a:pt x="1208" y="408"/>
                </a:lnTo>
                <a:lnTo>
                  <a:pt x="716" y="408"/>
                </a:lnTo>
                <a:cubicBezTo>
                  <a:pt x="615" y="408"/>
                  <a:pt x="533" y="490"/>
                  <a:pt x="533" y="591"/>
                </a:cubicBezTo>
                <a:lnTo>
                  <a:pt x="533" y="1082"/>
                </a:lnTo>
                <a:cubicBezTo>
                  <a:pt x="533" y="1184"/>
                  <a:pt x="615" y="1266"/>
                  <a:pt x="716" y="1266"/>
                </a:cubicBezTo>
                <a:lnTo>
                  <a:pt x="1208" y="1266"/>
                </a:lnTo>
                <a:cubicBezTo>
                  <a:pt x="1309" y="1266"/>
                  <a:pt x="1391" y="1184"/>
                  <a:pt x="1391" y="1082"/>
                </a:cubicBezTo>
                <a:lnTo>
                  <a:pt x="1391" y="591"/>
                </a:lnTo>
                <a:cubicBezTo>
                  <a:pt x="1391" y="490"/>
                  <a:pt x="1309" y="408"/>
                  <a:pt x="1208" y="40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Arrow: Right 117">
            <a:extLst>
              <a:ext uri="{FF2B5EF4-FFF2-40B4-BE49-F238E27FC236}">
                <a16:creationId xmlns:a16="http://schemas.microsoft.com/office/drawing/2014/main" id="{0045D5F1-3727-4FD3-83B5-05FAA05264DB}"/>
              </a:ext>
            </a:extLst>
          </p:cNvPr>
          <p:cNvSpPr/>
          <p:nvPr/>
        </p:nvSpPr>
        <p:spPr>
          <a:xfrm>
            <a:off x="7943212" y="1279937"/>
            <a:ext cx="137051" cy="71427"/>
          </a:xfrm>
          <a:prstGeom prst="rightArrow">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5" name="Connector: Elbow 134">
            <a:extLst>
              <a:ext uri="{FF2B5EF4-FFF2-40B4-BE49-F238E27FC236}">
                <a16:creationId xmlns:a16="http://schemas.microsoft.com/office/drawing/2014/main" id="{2D9F2D24-8C71-4B8E-94C8-3C4594A06135}"/>
              </a:ext>
            </a:extLst>
          </p:cNvPr>
          <p:cNvCxnSpPr>
            <a:cxnSpLocks/>
          </p:cNvCxnSpPr>
          <p:nvPr/>
        </p:nvCxnSpPr>
        <p:spPr>
          <a:xfrm flipV="1">
            <a:off x="6495487" y="2702696"/>
            <a:ext cx="365760" cy="73152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73EACD20-CF6A-4E63-B7D6-7F4EE3B2A66E}"/>
              </a:ext>
            </a:extLst>
          </p:cNvPr>
          <p:cNvCxnSpPr>
            <a:cxnSpLocks/>
          </p:cNvCxnSpPr>
          <p:nvPr/>
        </p:nvCxnSpPr>
        <p:spPr>
          <a:xfrm flipH="1">
            <a:off x="6495487" y="3556861"/>
            <a:ext cx="4037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descr="A close up of text on a black background&#10;&#10;Description automatically generated">
            <a:extLst>
              <a:ext uri="{FF2B5EF4-FFF2-40B4-BE49-F238E27FC236}">
                <a16:creationId xmlns:a16="http://schemas.microsoft.com/office/drawing/2014/main" id="{032A8D3A-0734-4FF0-B26C-5991C1D2E9D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087041" y="2724095"/>
            <a:ext cx="1574072" cy="531470"/>
          </a:xfrm>
          <a:prstGeom prst="rect">
            <a:avLst/>
          </a:prstGeom>
        </p:spPr>
      </p:pic>
      <p:sp>
        <p:nvSpPr>
          <p:cNvPr id="63" name="TextBox 62">
            <a:extLst>
              <a:ext uri="{FF2B5EF4-FFF2-40B4-BE49-F238E27FC236}">
                <a16:creationId xmlns:a16="http://schemas.microsoft.com/office/drawing/2014/main" id="{FB3CDD5A-620B-48FB-9EBC-B7BA790DC69F}"/>
              </a:ext>
            </a:extLst>
          </p:cNvPr>
          <p:cNvSpPr txBox="1"/>
          <p:nvPr/>
        </p:nvSpPr>
        <p:spPr>
          <a:xfrm>
            <a:off x="7087042" y="3253703"/>
            <a:ext cx="1574072" cy="127355"/>
          </a:xfrm>
          <a:prstGeom prst="rect">
            <a:avLst/>
          </a:prstGeom>
          <a:solidFill>
            <a:srgbClr val="011E33"/>
          </a:solidFill>
        </p:spPr>
        <p:txBody>
          <a:bodyPr wrap="square" tIns="0" bIns="0" rtlCol="0">
            <a:noAutofit/>
          </a:bodyPr>
          <a:lstStyle/>
          <a:p>
            <a:pPr algn="ctr"/>
            <a:r>
              <a:rPr lang="en-US" sz="700" b="1" spc="-20" dirty="0">
                <a:solidFill>
                  <a:schemeClr val="bg1"/>
                </a:solidFill>
                <a:latin typeface="AvenirNextforSAS" panose="020B0503020202020204" pitchFamily="34" charset="0"/>
              </a:rPr>
              <a:t>word cloud of most frequent words</a:t>
            </a:r>
          </a:p>
          <a:p>
            <a:pPr algn="ctr"/>
            <a:endParaRPr lang="en-US" sz="800" dirty="0"/>
          </a:p>
        </p:txBody>
      </p:sp>
      <p:sp>
        <p:nvSpPr>
          <p:cNvPr id="64" name="TextBox 63">
            <a:extLst>
              <a:ext uri="{FF2B5EF4-FFF2-40B4-BE49-F238E27FC236}">
                <a16:creationId xmlns:a16="http://schemas.microsoft.com/office/drawing/2014/main" id="{6A5B7B32-B8D6-41C5-A73A-BA7CE317FE9F}"/>
              </a:ext>
            </a:extLst>
          </p:cNvPr>
          <p:cNvSpPr txBox="1"/>
          <p:nvPr/>
        </p:nvSpPr>
        <p:spPr>
          <a:xfrm>
            <a:off x="6890265" y="3352593"/>
            <a:ext cx="1993265" cy="338554"/>
          </a:xfrm>
          <a:prstGeom prst="rect">
            <a:avLst/>
          </a:prstGeom>
          <a:noFill/>
        </p:spPr>
        <p:txBody>
          <a:bodyPr wrap="square" rtlCol="0">
            <a:spAutoFit/>
          </a:bodyPr>
          <a:lstStyle/>
          <a:p>
            <a:pPr marL="57150" lvl="1"/>
            <a:r>
              <a:rPr lang="en-US" sz="800" dirty="0">
                <a:latin typeface="AvenirNextforSAS" panose="020B0503020202020204" pitchFamily="34" charset="0"/>
              </a:rPr>
              <a:t>Explore text contents with VA objects and adjust data in SAS Studio.</a:t>
            </a:r>
          </a:p>
        </p:txBody>
      </p:sp>
    </p:spTree>
    <p:extLst>
      <p:ext uri="{BB962C8B-B14F-4D97-AF65-F5344CB8AC3E}">
        <p14:creationId xmlns:p14="http://schemas.microsoft.com/office/powerpoint/2010/main" val="2201827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35C78F-1260-4187-97FE-AA0C499FEDA4}"/>
              </a:ext>
            </a:extLst>
          </p:cNvPr>
          <p:cNvSpPr/>
          <p:nvPr/>
        </p:nvSpPr>
        <p:spPr>
          <a:xfrm>
            <a:off x="0" y="-1"/>
            <a:ext cx="9144000" cy="6328521"/>
          </a:xfrm>
          <a:prstGeom prst="rect">
            <a:avLst/>
          </a:prstGeom>
          <a:solidFill>
            <a:srgbClr val="0430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5" name="Rectangle 4">
            <a:extLst>
              <a:ext uri="{FF2B5EF4-FFF2-40B4-BE49-F238E27FC236}">
                <a16:creationId xmlns:a16="http://schemas.microsoft.com/office/drawing/2014/main" id="{628034FB-CBF1-4770-A4BE-D77B110B1340}"/>
              </a:ext>
            </a:extLst>
          </p:cNvPr>
          <p:cNvSpPr/>
          <p:nvPr/>
        </p:nvSpPr>
        <p:spPr>
          <a:xfrm>
            <a:off x="0" y="6305550"/>
            <a:ext cx="9144000" cy="629174"/>
          </a:xfrm>
          <a:prstGeom prst="rect">
            <a:avLst/>
          </a:prstGeom>
          <a:solidFill>
            <a:srgbClr val="0430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pic>
        <p:nvPicPr>
          <p:cNvPr id="6" name="Picture 5">
            <a:extLst>
              <a:ext uri="{FF2B5EF4-FFF2-40B4-BE49-F238E27FC236}">
                <a16:creationId xmlns:a16="http://schemas.microsoft.com/office/drawing/2014/main" id="{DFAB5C8E-60C2-4250-A879-0552E787C62E}"/>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37235" t="25556" r="-1" b="-3"/>
          <a:stretch/>
        </p:blipFill>
        <p:spPr>
          <a:xfrm>
            <a:off x="0" y="0"/>
            <a:ext cx="561976" cy="629174"/>
          </a:xfrm>
          <a:prstGeom prst="rect">
            <a:avLst/>
          </a:prstGeom>
        </p:spPr>
      </p:pic>
      <p:pic>
        <p:nvPicPr>
          <p:cNvPr id="7" name="Picture 6">
            <a:extLst>
              <a:ext uri="{FF2B5EF4-FFF2-40B4-BE49-F238E27FC236}">
                <a16:creationId xmlns:a16="http://schemas.microsoft.com/office/drawing/2014/main" id="{AF44A65C-C970-4ED2-B7DF-D7F0A5F11A8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28245" b="23320"/>
          <a:stretch/>
        </p:blipFill>
        <p:spPr>
          <a:xfrm>
            <a:off x="8553450" y="6305551"/>
            <a:ext cx="590550" cy="629174"/>
          </a:xfrm>
          <a:prstGeom prst="rect">
            <a:avLst/>
          </a:prstGeom>
        </p:spPr>
      </p:pic>
      <p:pic>
        <p:nvPicPr>
          <p:cNvPr id="8" name="Picture 7">
            <a:extLst>
              <a:ext uri="{FF2B5EF4-FFF2-40B4-BE49-F238E27FC236}">
                <a16:creationId xmlns:a16="http://schemas.microsoft.com/office/drawing/2014/main" id="{DAC9746A-F73D-4FEC-99B5-7465A91AB75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36745" b="36746"/>
          <a:stretch/>
        </p:blipFill>
        <p:spPr>
          <a:xfrm>
            <a:off x="904876" y="6305550"/>
            <a:ext cx="4219574" cy="629174"/>
          </a:xfrm>
          <a:prstGeom prst="rect">
            <a:avLst/>
          </a:prstGeom>
        </p:spPr>
      </p:pic>
      <p:pic>
        <p:nvPicPr>
          <p:cNvPr id="9" name="Picture 8">
            <a:extLst>
              <a:ext uri="{FF2B5EF4-FFF2-40B4-BE49-F238E27FC236}">
                <a16:creationId xmlns:a16="http://schemas.microsoft.com/office/drawing/2014/main" id="{971DD943-5908-4D74-9EC8-B491B031747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41365" b="32858"/>
          <a:stretch/>
        </p:blipFill>
        <p:spPr>
          <a:xfrm>
            <a:off x="4405313" y="-1"/>
            <a:ext cx="4339244" cy="629175"/>
          </a:xfrm>
          <a:prstGeom prst="rect">
            <a:avLst/>
          </a:prstGeom>
        </p:spPr>
      </p:pic>
      <p:pic>
        <p:nvPicPr>
          <p:cNvPr id="10" name="Picture 9">
            <a:extLst>
              <a:ext uri="{FF2B5EF4-FFF2-40B4-BE49-F238E27FC236}">
                <a16:creationId xmlns:a16="http://schemas.microsoft.com/office/drawing/2014/main" id="{1B80F622-4359-4BF1-B425-30390151FF67}"/>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33350" y="6405245"/>
            <a:ext cx="1095375" cy="452755"/>
          </a:xfrm>
          <a:prstGeom prst="rect">
            <a:avLst/>
          </a:prstGeom>
        </p:spPr>
      </p:pic>
      <p:sp>
        <p:nvSpPr>
          <p:cNvPr id="11" name="TextBox 10">
            <a:extLst>
              <a:ext uri="{FF2B5EF4-FFF2-40B4-BE49-F238E27FC236}">
                <a16:creationId xmlns:a16="http://schemas.microsoft.com/office/drawing/2014/main" id="{C9C38E02-CA62-4AD2-A091-0A2A1C6A9CE3}"/>
              </a:ext>
            </a:extLst>
          </p:cNvPr>
          <p:cNvSpPr txBox="1"/>
          <p:nvPr/>
        </p:nvSpPr>
        <p:spPr>
          <a:xfrm>
            <a:off x="1029854" y="3013501"/>
            <a:ext cx="7084291" cy="830997"/>
          </a:xfrm>
          <a:prstGeom prst="rect">
            <a:avLst/>
          </a:prstGeom>
          <a:noFill/>
        </p:spPr>
        <p:txBody>
          <a:bodyPr wrap="square" rtlCol="0">
            <a:spAutoFit/>
          </a:bodyPr>
          <a:lstStyle/>
          <a:p>
            <a:pPr algn="ctr"/>
            <a:r>
              <a:rPr lang="en-US" sz="4800" b="1" dirty="0">
                <a:solidFill>
                  <a:schemeClr val="bg1"/>
                </a:solidFill>
                <a:latin typeface="+mj-lt"/>
              </a:rPr>
              <a:t>DEMO</a:t>
            </a:r>
          </a:p>
        </p:txBody>
      </p:sp>
    </p:spTree>
    <p:extLst>
      <p:ext uri="{BB962C8B-B14F-4D97-AF65-F5344CB8AC3E}">
        <p14:creationId xmlns:p14="http://schemas.microsoft.com/office/powerpoint/2010/main" val="594188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35C78F-1260-4187-97FE-AA0C499FEDA4}"/>
              </a:ext>
            </a:extLst>
          </p:cNvPr>
          <p:cNvSpPr/>
          <p:nvPr/>
        </p:nvSpPr>
        <p:spPr>
          <a:xfrm>
            <a:off x="0" y="0"/>
            <a:ext cx="9144000" cy="629174"/>
          </a:xfrm>
          <a:prstGeom prst="rect">
            <a:avLst/>
          </a:prstGeom>
          <a:solidFill>
            <a:srgbClr val="0430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5" name="Rectangle 4">
            <a:extLst>
              <a:ext uri="{FF2B5EF4-FFF2-40B4-BE49-F238E27FC236}">
                <a16:creationId xmlns:a16="http://schemas.microsoft.com/office/drawing/2014/main" id="{628034FB-CBF1-4770-A4BE-D77B110B1340}"/>
              </a:ext>
            </a:extLst>
          </p:cNvPr>
          <p:cNvSpPr/>
          <p:nvPr/>
        </p:nvSpPr>
        <p:spPr>
          <a:xfrm>
            <a:off x="0" y="6305550"/>
            <a:ext cx="9144000" cy="629174"/>
          </a:xfrm>
          <a:prstGeom prst="rect">
            <a:avLst/>
          </a:prstGeom>
          <a:solidFill>
            <a:srgbClr val="0430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pic>
        <p:nvPicPr>
          <p:cNvPr id="6" name="Picture 5">
            <a:extLst>
              <a:ext uri="{FF2B5EF4-FFF2-40B4-BE49-F238E27FC236}">
                <a16:creationId xmlns:a16="http://schemas.microsoft.com/office/drawing/2014/main" id="{DFAB5C8E-60C2-4250-A879-0552E787C62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37235" t="25556" r="-1" b="-3"/>
          <a:stretch/>
        </p:blipFill>
        <p:spPr>
          <a:xfrm>
            <a:off x="0" y="0"/>
            <a:ext cx="561976" cy="629174"/>
          </a:xfrm>
          <a:prstGeom prst="rect">
            <a:avLst/>
          </a:prstGeom>
        </p:spPr>
      </p:pic>
      <p:pic>
        <p:nvPicPr>
          <p:cNvPr id="7" name="Picture 6">
            <a:extLst>
              <a:ext uri="{FF2B5EF4-FFF2-40B4-BE49-F238E27FC236}">
                <a16:creationId xmlns:a16="http://schemas.microsoft.com/office/drawing/2014/main" id="{AF44A65C-C970-4ED2-B7DF-D7F0A5F11A8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r="28245" b="23320"/>
          <a:stretch/>
        </p:blipFill>
        <p:spPr>
          <a:xfrm>
            <a:off x="8553450" y="6305551"/>
            <a:ext cx="590550" cy="629174"/>
          </a:xfrm>
          <a:prstGeom prst="rect">
            <a:avLst/>
          </a:prstGeom>
        </p:spPr>
      </p:pic>
      <p:pic>
        <p:nvPicPr>
          <p:cNvPr id="8" name="Picture 7">
            <a:extLst>
              <a:ext uri="{FF2B5EF4-FFF2-40B4-BE49-F238E27FC236}">
                <a16:creationId xmlns:a16="http://schemas.microsoft.com/office/drawing/2014/main" id="{DAC9746A-F73D-4FEC-99B5-7465A91AB753}"/>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t="36745" b="36746"/>
          <a:stretch/>
        </p:blipFill>
        <p:spPr>
          <a:xfrm>
            <a:off x="904876" y="6305550"/>
            <a:ext cx="4219574" cy="629174"/>
          </a:xfrm>
          <a:prstGeom prst="rect">
            <a:avLst/>
          </a:prstGeom>
        </p:spPr>
      </p:pic>
      <p:pic>
        <p:nvPicPr>
          <p:cNvPr id="9" name="Picture 8">
            <a:extLst>
              <a:ext uri="{FF2B5EF4-FFF2-40B4-BE49-F238E27FC236}">
                <a16:creationId xmlns:a16="http://schemas.microsoft.com/office/drawing/2014/main" id="{971DD943-5908-4D74-9EC8-B491B031747C}"/>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t="41365" b="32858"/>
          <a:stretch/>
        </p:blipFill>
        <p:spPr>
          <a:xfrm>
            <a:off x="4405313" y="-1"/>
            <a:ext cx="4339244" cy="629175"/>
          </a:xfrm>
          <a:prstGeom prst="rect">
            <a:avLst/>
          </a:prstGeom>
        </p:spPr>
      </p:pic>
      <p:pic>
        <p:nvPicPr>
          <p:cNvPr id="10" name="Picture 9">
            <a:extLst>
              <a:ext uri="{FF2B5EF4-FFF2-40B4-BE49-F238E27FC236}">
                <a16:creationId xmlns:a16="http://schemas.microsoft.com/office/drawing/2014/main" id="{1B80F622-4359-4BF1-B425-30390151FF67}"/>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33350" y="6405245"/>
            <a:ext cx="1095375" cy="452755"/>
          </a:xfrm>
          <a:prstGeom prst="rect">
            <a:avLst/>
          </a:prstGeom>
        </p:spPr>
      </p:pic>
      <p:sp>
        <p:nvSpPr>
          <p:cNvPr id="11" name="TextBox 10">
            <a:extLst>
              <a:ext uri="{FF2B5EF4-FFF2-40B4-BE49-F238E27FC236}">
                <a16:creationId xmlns:a16="http://schemas.microsoft.com/office/drawing/2014/main" id="{C9C38E02-CA62-4AD2-A091-0A2A1C6A9CE3}"/>
              </a:ext>
            </a:extLst>
          </p:cNvPr>
          <p:cNvSpPr txBox="1"/>
          <p:nvPr/>
        </p:nvSpPr>
        <p:spPr>
          <a:xfrm>
            <a:off x="609600" y="35620"/>
            <a:ext cx="7084291" cy="523220"/>
          </a:xfrm>
          <a:prstGeom prst="rect">
            <a:avLst/>
          </a:prstGeom>
          <a:noFill/>
        </p:spPr>
        <p:txBody>
          <a:bodyPr wrap="square" rtlCol="0">
            <a:spAutoFit/>
          </a:bodyPr>
          <a:lstStyle/>
          <a:p>
            <a:r>
              <a:rPr lang="en-US" sz="2800" b="1" dirty="0">
                <a:solidFill>
                  <a:schemeClr val="bg1"/>
                </a:solidFill>
                <a:latin typeface="+mj-lt"/>
              </a:rPr>
              <a:t>Laura Federline – Health and Life Sciences R&amp;D</a:t>
            </a:r>
          </a:p>
        </p:txBody>
      </p:sp>
      <p:sp>
        <p:nvSpPr>
          <p:cNvPr id="3" name="TextBox 2">
            <a:extLst>
              <a:ext uri="{FF2B5EF4-FFF2-40B4-BE49-F238E27FC236}">
                <a16:creationId xmlns:a16="http://schemas.microsoft.com/office/drawing/2014/main" id="{73F8DF71-A883-4334-B422-2EB51825252E}"/>
              </a:ext>
            </a:extLst>
          </p:cNvPr>
          <p:cNvSpPr txBox="1"/>
          <p:nvPr/>
        </p:nvSpPr>
        <p:spPr>
          <a:xfrm>
            <a:off x="3280785" y="743527"/>
            <a:ext cx="2249055" cy="523220"/>
          </a:xfrm>
          <a:prstGeom prst="rect">
            <a:avLst/>
          </a:prstGeom>
          <a:noFill/>
        </p:spPr>
        <p:txBody>
          <a:bodyPr wrap="square" rtlCol="0">
            <a:spAutoFit/>
          </a:bodyPr>
          <a:lstStyle/>
          <a:p>
            <a:pPr algn="ctr"/>
            <a:r>
              <a:rPr lang="en-US" sz="2800" dirty="0">
                <a:latin typeface="AvenirNextforSAS" panose="020B0503020202020204" pitchFamily="34" charset="0"/>
              </a:rPr>
              <a:t>Takeaways</a:t>
            </a:r>
          </a:p>
        </p:txBody>
      </p:sp>
      <p:sp>
        <p:nvSpPr>
          <p:cNvPr id="12" name="TextBox 11">
            <a:extLst>
              <a:ext uri="{FF2B5EF4-FFF2-40B4-BE49-F238E27FC236}">
                <a16:creationId xmlns:a16="http://schemas.microsoft.com/office/drawing/2014/main" id="{2C868498-4976-4008-8FBB-926D444D2880}"/>
              </a:ext>
            </a:extLst>
          </p:cNvPr>
          <p:cNvSpPr txBox="1"/>
          <p:nvPr/>
        </p:nvSpPr>
        <p:spPr>
          <a:xfrm>
            <a:off x="474511" y="1380370"/>
            <a:ext cx="4507063" cy="2862322"/>
          </a:xfrm>
          <a:prstGeom prst="rect">
            <a:avLst/>
          </a:prstGeom>
          <a:noFill/>
        </p:spPr>
        <p:txBody>
          <a:bodyPr wrap="square" numCol="2" rtlCol="0">
            <a:spAutoFit/>
          </a:bodyPr>
          <a:lstStyle/>
          <a:p>
            <a:r>
              <a:rPr lang="en-US" b="1" dirty="0">
                <a:latin typeface="AvenirNextforSAS" panose="020B0503020202020204" pitchFamily="34" charset="0"/>
              </a:rPr>
              <a:t>Topics found in Text</a:t>
            </a:r>
          </a:p>
          <a:p>
            <a:pPr marL="285750" indent="-285750">
              <a:buFont typeface="Arial" panose="020B0604020202020204" pitchFamily="34" charset="0"/>
              <a:buChar char="•"/>
            </a:pPr>
            <a:r>
              <a:rPr lang="en-US" dirty="0">
                <a:latin typeface="AvenirNextforSAS" panose="020B0503020202020204" pitchFamily="34" charset="0"/>
              </a:rPr>
              <a:t>case geography</a:t>
            </a:r>
          </a:p>
          <a:p>
            <a:pPr marL="285750" indent="-285750">
              <a:buFont typeface="Arial" panose="020B0604020202020204" pitchFamily="34" charset="0"/>
              <a:buChar char="•"/>
            </a:pPr>
            <a:r>
              <a:rPr lang="en-US" dirty="0">
                <a:latin typeface="AvenirNextforSAS" panose="020B0503020202020204" pitchFamily="34" charset="0"/>
              </a:rPr>
              <a:t>counting cases</a:t>
            </a:r>
          </a:p>
          <a:p>
            <a:pPr marL="285750" indent="-285750">
              <a:buFont typeface="Arial" panose="020B0604020202020204" pitchFamily="34" charset="0"/>
              <a:buChar char="•"/>
            </a:pPr>
            <a:r>
              <a:rPr lang="en-US" dirty="0">
                <a:latin typeface="AvenirNextforSAS" panose="020B0503020202020204" pitchFamily="34" charset="0"/>
              </a:rPr>
              <a:t>prevention</a:t>
            </a:r>
          </a:p>
          <a:p>
            <a:pPr marL="285750" indent="-285750">
              <a:buFont typeface="Arial" panose="020B0604020202020204" pitchFamily="34" charset="0"/>
              <a:buChar char="•"/>
            </a:pPr>
            <a:r>
              <a:rPr lang="en-US" dirty="0">
                <a:latin typeface="AvenirNextforSAS" panose="020B0503020202020204" pitchFamily="34" charset="0"/>
              </a:rPr>
              <a:t>epidemiological</a:t>
            </a:r>
          </a:p>
          <a:p>
            <a:pPr marL="285750" indent="-285750">
              <a:buFont typeface="Arial" panose="020B0604020202020204" pitchFamily="34" charset="0"/>
              <a:buChar char="•"/>
            </a:pPr>
            <a:r>
              <a:rPr lang="en-US" dirty="0">
                <a:latin typeface="AvenirNextforSAS" panose="020B0503020202020204" pitchFamily="34" charset="0"/>
              </a:rPr>
              <a:t>risk assessment</a:t>
            </a:r>
          </a:p>
          <a:p>
            <a:pPr marL="285750" indent="-285750">
              <a:buFont typeface="Arial" panose="020B0604020202020204" pitchFamily="34" charset="0"/>
              <a:buChar char="•"/>
            </a:pPr>
            <a:r>
              <a:rPr lang="en-US" dirty="0">
                <a:latin typeface="AvenirNextforSAS" panose="020B0503020202020204" pitchFamily="34" charset="0"/>
              </a:rPr>
              <a:t>medical aspects</a:t>
            </a:r>
          </a:p>
          <a:p>
            <a:pPr marL="285750" indent="-285750">
              <a:buFont typeface="Arial" panose="020B0604020202020204" pitchFamily="34" charset="0"/>
              <a:buChar char="•"/>
            </a:pPr>
            <a:r>
              <a:rPr lang="en-US" dirty="0">
                <a:latin typeface="AvenirNextforSAS" panose="020B0503020202020204" pitchFamily="34" charset="0"/>
              </a:rPr>
              <a:t>healthcare</a:t>
            </a:r>
          </a:p>
          <a:p>
            <a:pPr marL="285750" indent="-285750">
              <a:buFont typeface="Arial" panose="020B0604020202020204" pitchFamily="34" charset="0"/>
              <a:buChar char="•"/>
            </a:pPr>
            <a:r>
              <a:rPr lang="en-US" dirty="0">
                <a:latin typeface="AvenirNextforSAS" panose="020B0503020202020204" pitchFamily="34" charset="0"/>
              </a:rPr>
              <a:t>case origin</a:t>
            </a:r>
          </a:p>
          <a:p>
            <a:pPr marL="285750" indent="-285750">
              <a:buFont typeface="Arial" panose="020B0604020202020204" pitchFamily="34" charset="0"/>
              <a:buChar char="•"/>
            </a:pPr>
            <a:r>
              <a:rPr lang="en-US" dirty="0">
                <a:latin typeface="AvenirNextforSAS" panose="020B0503020202020204" pitchFamily="34" charset="0"/>
              </a:rPr>
              <a:t>report info</a:t>
            </a:r>
          </a:p>
        </p:txBody>
      </p:sp>
      <p:sp>
        <p:nvSpPr>
          <p:cNvPr id="14" name="Freeform 11">
            <a:extLst>
              <a:ext uri="{FF2B5EF4-FFF2-40B4-BE49-F238E27FC236}">
                <a16:creationId xmlns:a16="http://schemas.microsoft.com/office/drawing/2014/main" id="{8894DFB7-6A5C-4F17-AB7A-8DDDB978D306}"/>
              </a:ext>
            </a:extLst>
          </p:cNvPr>
          <p:cNvSpPr>
            <a:spLocks noChangeAspect="1" noEditPoints="1"/>
          </p:cNvSpPr>
          <p:nvPr/>
        </p:nvSpPr>
        <p:spPr bwMode="auto">
          <a:xfrm>
            <a:off x="2825168" y="1310036"/>
            <a:ext cx="586212" cy="638536"/>
          </a:xfrm>
          <a:custGeom>
            <a:avLst/>
            <a:gdLst>
              <a:gd name="T0" fmla="*/ 2297 w 5289"/>
              <a:gd name="T1" fmla="*/ 5475 h 5760"/>
              <a:gd name="T2" fmla="*/ 2424 w 5289"/>
              <a:gd name="T3" fmla="*/ 5603 h 5760"/>
              <a:gd name="T4" fmla="*/ 3286 w 5289"/>
              <a:gd name="T5" fmla="*/ 4697 h 5760"/>
              <a:gd name="T6" fmla="*/ 2890 w 5289"/>
              <a:gd name="T7" fmla="*/ 3856 h 5760"/>
              <a:gd name="T8" fmla="*/ 3192 w 5289"/>
              <a:gd name="T9" fmla="*/ 3329 h 5760"/>
              <a:gd name="T10" fmla="*/ 1744 w 5289"/>
              <a:gd name="T11" fmla="*/ 3248 h 5760"/>
              <a:gd name="T12" fmla="*/ 3968 w 5289"/>
              <a:gd name="T13" fmla="*/ 4020 h 5760"/>
              <a:gd name="T14" fmla="*/ 3928 w 5289"/>
              <a:gd name="T15" fmla="*/ 4226 h 5760"/>
              <a:gd name="T16" fmla="*/ 4912 w 5289"/>
              <a:gd name="T17" fmla="*/ 3241 h 5760"/>
              <a:gd name="T18" fmla="*/ 4010 w 5289"/>
              <a:gd name="T19" fmla="*/ 4308 h 5760"/>
              <a:gd name="T20" fmla="*/ 3846 w 5289"/>
              <a:gd name="T21" fmla="*/ 4310 h 5760"/>
              <a:gd name="T22" fmla="*/ 3499 w 5289"/>
              <a:gd name="T23" fmla="*/ 3798 h 5760"/>
              <a:gd name="T24" fmla="*/ 3745 w 5289"/>
              <a:gd name="T25" fmla="*/ 3714 h 5760"/>
              <a:gd name="T26" fmla="*/ 4113 w 5289"/>
              <a:gd name="T27" fmla="*/ 2754 h 5760"/>
              <a:gd name="T28" fmla="*/ 3530 w 5289"/>
              <a:gd name="T29" fmla="*/ 3053 h 5760"/>
              <a:gd name="T30" fmla="*/ 3293 w 5289"/>
              <a:gd name="T31" fmla="*/ 3669 h 5760"/>
              <a:gd name="T32" fmla="*/ 3530 w 5289"/>
              <a:gd name="T33" fmla="*/ 4285 h 5760"/>
              <a:gd name="T34" fmla="*/ 4113 w 5289"/>
              <a:gd name="T35" fmla="*/ 4585 h 5760"/>
              <a:gd name="T36" fmla="*/ 4757 w 5289"/>
              <a:gd name="T37" fmla="*/ 4413 h 5760"/>
              <a:gd name="T38" fmla="*/ 5112 w 5289"/>
              <a:gd name="T39" fmla="*/ 3866 h 5760"/>
              <a:gd name="T40" fmla="*/ 5008 w 5289"/>
              <a:gd name="T41" fmla="*/ 3205 h 5760"/>
              <a:gd name="T42" fmla="*/ 4504 w 5289"/>
              <a:gd name="T43" fmla="*/ 2796 h 5760"/>
              <a:gd name="T44" fmla="*/ 3359 w 5289"/>
              <a:gd name="T45" fmla="*/ 3016 h 5760"/>
              <a:gd name="T46" fmla="*/ 3883 w 5289"/>
              <a:gd name="T47" fmla="*/ 2644 h 5760"/>
              <a:gd name="T48" fmla="*/ 1744 w 5289"/>
              <a:gd name="T49" fmla="*/ 2486 h 5760"/>
              <a:gd name="T50" fmla="*/ 2890 w 5289"/>
              <a:gd name="T51" fmla="*/ 2330 h 5760"/>
              <a:gd name="T52" fmla="*/ 2735 w 5289"/>
              <a:gd name="T53" fmla="*/ 1723 h 5760"/>
              <a:gd name="T54" fmla="*/ 4038 w 5289"/>
              <a:gd name="T55" fmla="*/ 960 h 5760"/>
              <a:gd name="T56" fmla="*/ 4038 w 5289"/>
              <a:gd name="T57" fmla="*/ 960 h 5760"/>
              <a:gd name="T58" fmla="*/ 1744 w 5289"/>
              <a:gd name="T59" fmla="*/ 1567 h 5760"/>
              <a:gd name="T60" fmla="*/ 1587 w 5289"/>
              <a:gd name="T61" fmla="*/ 960 h 5760"/>
              <a:gd name="T62" fmla="*/ 228 w 5289"/>
              <a:gd name="T63" fmla="*/ 4133 h 5760"/>
              <a:gd name="T64" fmla="*/ 612 w 5289"/>
              <a:gd name="T65" fmla="*/ 4341 h 5760"/>
              <a:gd name="T66" fmla="*/ 511 w 5289"/>
              <a:gd name="T67" fmla="*/ 4008 h 5760"/>
              <a:gd name="T68" fmla="*/ 155 w 5289"/>
              <a:gd name="T69" fmla="*/ 960 h 5760"/>
              <a:gd name="T70" fmla="*/ 267 w 5289"/>
              <a:gd name="T71" fmla="*/ 312 h 5760"/>
              <a:gd name="T72" fmla="*/ 4348 w 5289"/>
              <a:gd name="T73" fmla="*/ 805 h 5760"/>
              <a:gd name="T74" fmla="*/ 4191 w 5289"/>
              <a:gd name="T75" fmla="*/ 267 h 5760"/>
              <a:gd name="T76" fmla="*/ 612 w 5289"/>
              <a:gd name="T77" fmla="*/ 0 h 5760"/>
              <a:gd name="T78" fmla="*/ 4298 w 5289"/>
              <a:gd name="T79" fmla="*/ 155 h 5760"/>
              <a:gd name="T80" fmla="*/ 4504 w 5289"/>
              <a:gd name="T81" fmla="*/ 613 h 5760"/>
              <a:gd name="T82" fmla="*/ 5002 w 5289"/>
              <a:gd name="T83" fmla="*/ 2939 h 5760"/>
              <a:gd name="T84" fmla="*/ 5283 w 5289"/>
              <a:gd name="T85" fmla="*/ 3564 h 5760"/>
              <a:gd name="T86" fmla="*/ 5105 w 5289"/>
              <a:gd name="T87" fmla="*/ 4271 h 5760"/>
              <a:gd name="T88" fmla="*/ 4532 w 5289"/>
              <a:gd name="T89" fmla="*/ 4697 h 5760"/>
              <a:gd name="T90" fmla="*/ 3836 w 5289"/>
              <a:gd name="T91" fmla="*/ 4678 h 5760"/>
              <a:gd name="T92" fmla="*/ 3405 w 5289"/>
              <a:gd name="T93" fmla="*/ 4596 h 5760"/>
              <a:gd name="T94" fmla="*/ 3410 w 5289"/>
              <a:gd name="T95" fmla="*/ 4849 h 5760"/>
              <a:gd name="T96" fmla="*/ 2370 w 5289"/>
              <a:gd name="T97" fmla="*/ 5757 h 5760"/>
              <a:gd name="T98" fmla="*/ 2144 w 5289"/>
              <a:gd name="T99" fmla="*/ 5528 h 5760"/>
              <a:gd name="T100" fmla="*/ 3026 w 5289"/>
              <a:gd name="T101" fmla="*/ 4509 h 5760"/>
              <a:gd name="T102" fmla="*/ 324 w 5289"/>
              <a:gd name="T103" fmla="*/ 4425 h 5760"/>
              <a:gd name="T104" fmla="*/ 19 w 5289"/>
              <a:gd name="T105" fmla="*/ 4035 h 5760"/>
              <a:gd name="T106" fmla="*/ 72 w 5289"/>
              <a:gd name="T107" fmla="*/ 325 h 5760"/>
              <a:gd name="T108" fmla="*/ 460 w 5289"/>
              <a:gd name="T109" fmla="*/ 19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289" h="5760">
                <a:moveTo>
                  <a:pt x="3173" y="4608"/>
                </a:moveTo>
                <a:lnTo>
                  <a:pt x="3157" y="4610"/>
                </a:lnTo>
                <a:lnTo>
                  <a:pt x="3141" y="4615"/>
                </a:lnTo>
                <a:lnTo>
                  <a:pt x="3129" y="4625"/>
                </a:lnTo>
                <a:lnTo>
                  <a:pt x="2315" y="5441"/>
                </a:lnTo>
                <a:lnTo>
                  <a:pt x="2302" y="5458"/>
                </a:lnTo>
                <a:lnTo>
                  <a:pt x="2297" y="5475"/>
                </a:lnTo>
                <a:lnTo>
                  <a:pt x="2297" y="5495"/>
                </a:lnTo>
                <a:lnTo>
                  <a:pt x="2302" y="5514"/>
                </a:lnTo>
                <a:lnTo>
                  <a:pt x="2315" y="5530"/>
                </a:lnTo>
                <a:lnTo>
                  <a:pt x="2369" y="5585"/>
                </a:lnTo>
                <a:lnTo>
                  <a:pt x="2386" y="5598"/>
                </a:lnTo>
                <a:lnTo>
                  <a:pt x="2404" y="5603"/>
                </a:lnTo>
                <a:lnTo>
                  <a:pt x="2424" y="5603"/>
                </a:lnTo>
                <a:lnTo>
                  <a:pt x="2442" y="5598"/>
                </a:lnTo>
                <a:lnTo>
                  <a:pt x="2459" y="5585"/>
                </a:lnTo>
                <a:lnTo>
                  <a:pt x="3274" y="4770"/>
                </a:lnTo>
                <a:lnTo>
                  <a:pt x="3286" y="4755"/>
                </a:lnTo>
                <a:lnTo>
                  <a:pt x="3291" y="4735"/>
                </a:lnTo>
                <a:lnTo>
                  <a:pt x="3291" y="4716"/>
                </a:lnTo>
                <a:lnTo>
                  <a:pt x="3286" y="4697"/>
                </a:lnTo>
                <a:lnTo>
                  <a:pt x="3274" y="4681"/>
                </a:lnTo>
                <a:lnTo>
                  <a:pt x="3218" y="4625"/>
                </a:lnTo>
                <a:lnTo>
                  <a:pt x="3206" y="4615"/>
                </a:lnTo>
                <a:lnTo>
                  <a:pt x="3190" y="4610"/>
                </a:lnTo>
                <a:lnTo>
                  <a:pt x="3173" y="4608"/>
                </a:lnTo>
                <a:close/>
                <a:moveTo>
                  <a:pt x="2890" y="3248"/>
                </a:moveTo>
                <a:lnTo>
                  <a:pt x="2890" y="3856"/>
                </a:lnTo>
                <a:lnTo>
                  <a:pt x="3154" y="3856"/>
                </a:lnTo>
                <a:lnTo>
                  <a:pt x="3141" y="3763"/>
                </a:lnTo>
                <a:lnTo>
                  <a:pt x="3136" y="3669"/>
                </a:lnTo>
                <a:lnTo>
                  <a:pt x="3140" y="3580"/>
                </a:lnTo>
                <a:lnTo>
                  <a:pt x="3152" y="3494"/>
                </a:lnTo>
                <a:lnTo>
                  <a:pt x="3169" y="3409"/>
                </a:lnTo>
                <a:lnTo>
                  <a:pt x="3192" y="3329"/>
                </a:lnTo>
                <a:lnTo>
                  <a:pt x="3222" y="3248"/>
                </a:lnTo>
                <a:lnTo>
                  <a:pt x="2890" y="3248"/>
                </a:lnTo>
                <a:close/>
                <a:moveTo>
                  <a:pt x="1744" y="3248"/>
                </a:moveTo>
                <a:lnTo>
                  <a:pt x="1744" y="3856"/>
                </a:lnTo>
                <a:lnTo>
                  <a:pt x="2735" y="3856"/>
                </a:lnTo>
                <a:lnTo>
                  <a:pt x="2735" y="3248"/>
                </a:lnTo>
                <a:lnTo>
                  <a:pt x="1744" y="3248"/>
                </a:lnTo>
                <a:close/>
                <a:moveTo>
                  <a:pt x="597" y="3248"/>
                </a:moveTo>
                <a:lnTo>
                  <a:pt x="597" y="3856"/>
                </a:lnTo>
                <a:lnTo>
                  <a:pt x="1587" y="3856"/>
                </a:lnTo>
                <a:lnTo>
                  <a:pt x="1587" y="3248"/>
                </a:lnTo>
                <a:lnTo>
                  <a:pt x="597" y="3248"/>
                </a:lnTo>
                <a:close/>
                <a:moveTo>
                  <a:pt x="4746" y="3240"/>
                </a:moveTo>
                <a:lnTo>
                  <a:pt x="3968" y="4020"/>
                </a:lnTo>
                <a:lnTo>
                  <a:pt x="3949" y="4032"/>
                </a:lnTo>
                <a:lnTo>
                  <a:pt x="3928" y="4037"/>
                </a:lnTo>
                <a:lnTo>
                  <a:pt x="3905" y="4032"/>
                </a:lnTo>
                <a:lnTo>
                  <a:pt x="3886" y="4020"/>
                </a:lnTo>
                <a:lnTo>
                  <a:pt x="3663" y="3796"/>
                </a:lnTo>
                <a:lnTo>
                  <a:pt x="3581" y="3880"/>
                </a:lnTo>
                <a:lnTo>
                  <a:pt x="3928" y="4226"/>
                </a:lnTo>
                <a:lnTo>
                  <a:pt x="4830" y="3323"/>
                </a:lnTo>
                <a:lnTo>
                  <a:pt x="4746" y="3240"/>
                </a:lnTo>
                <a:close/>
                <a:moveTo>
                  <a:pt x="4748" y="3124"/>
                </a:moveTo>
                <a:lnTo>
                  <a:pt x="4776" y="3128"/>
                </a:lnTo>
                <a:lnTo>
                  <a:pt x="4804" y="3138"/>
                </a:lnTo>
                <a:lnTo>
                  <a:pt x="4828" y="3158"/>
                </a:lnTo>
                <a:lnTo>
                  <a:pt x="4912" y="3241"/>
                </a:lnTo>
                <a:lnTo>
                  <a:pt x="4931" y="3266"/>
                </a:lnTo>
                <a:lnTo>
                  <a:pt x="4943" y="3294"/>
                </a:lnTo>
                <a:lnTo>
                  <a:pt x="4947" y="3323"/>
                </a:lnTo>
                <a:lnTo>
                  <a:pt x="4943" y="3353"/>
                </a:lnTo>
                <a:lnTo>
                  <a:pt x="4931" y="3381"/>
                </a:lnTo>
                <a:lnTo>
                  <a:pt x="4912" y="3405"/>
                </a:lnTo>
                <a:lnTo>
                  <a:pt x="4010" y="4308"/>
                </a:lnTo>
                <a:lnTo>
                  <a:pt x="3991" y="4323"/>
                </a:lnTo>
                <a:lnTo>
                  <a:pt x="3972" y="4334"/>
                </a:lnTo>
                <a:lnTo>
                  <a:pt x="3949" y="4341"/>
                </a:lnTo>
                <a:lnTo>
                  <a:pt x="3926" y="4343"/>
                </a:lnTo>
                <a:lnTo>
                  <a:pt x="3897" y="4339"/>
                </a:lnTo>
                <a:lnTo>
                  <a:pt x="3870" y="4327"/>
                </a:lnTo>
                <a:lnTo>
                  <a:pt x="3846" y="4310"/>
                </a:lnTo>
                <a:lnTo>
                  <a:pt x="3499" y="3962"/>
                </a:lnTo>
                <a:lnTo>
                  <a:pt x="3480" y="3938"/>
                </a:lnTo>
                <a:lnTo>
                  <a:pt x="3469" y="3910"/>
                </a:lnTo>
                <a:lnTo>
                  <a:pt x="3464" y="3880"/>
                </a:lnTo>
                <a:lnTo>
                  <a:pt x="3469" y="3850"/>
                </a:lnTo>
                <a:lnTo>
                  <a:pt x="3480" y="3823"/>
                </a:lnTo>
                <a:lnTo>
                  <a:pt x="3499" y="3798"/>
                </a:lnTo>
                <a:lnTo>
                  <a:pt x="3583" y="3714"/>
                </a:lnTo>
                <a:lnTo>
                  <a:pt x="3607" y="3695"/>
                </a:lnTo>
                <a:lnTo>
                  <a:pt x="3635" y="3685"/>
                </a:lnTo>
                <a:lnTo>
                  <a:pt x="3665" y="3681"/>
                </a:lnTo>
                <a:lnTo>
                  <a:pt x="3693" y="3685"/>
                </a:lnTo>
                <a:lnTo>
                  <a:pt x="3720" y="3695"/>
                </a:lnTo>
                <a:lnTo>
                  <a:pt x="3745" y="3714"/>
                </a:lnTo>
                <a:lnTo>
                  <a:pt x="3928" y="3896"/>
                </a:lnTo>
                <a:lnTo>
                  <a:pt x="4666" y="3158"/>
                </a:lnTo>
                <a:lnTo>
                  <a:pt x="4690" y="3138"/>
                </a:lnTo>
                <a:lnTo>
                  <a:pt x="4718" y="3128"/>
                </a:lnTo>
                <a:lnTo>
                  <a:pt x="4748" y="3124"/>
                </a:lnTo>
                <a:close/>
                <a:moveTo>
                  <a:pt x="4212" y="2749"/>
                </a:moveTo>
                <a:lnTo>
                  <a:pt x="4113" y="2754"/>
                </a:lnTo>
                <a:lnTo>
                  <a:pt x="4015" y="2770"/>
                </a:lnTo>
                <a:lnTo>
                  <a:pt x="3923" y="2796"/>
                </a:lnTo>
                <a:lnTo>
                  <a:pt x="3834" y="2831"/>
                </a:lnTo>
                <a:lnTo>
                  <a:pt x="3748" y="2875"/>
                </a:lnTo>
                <a:lnTo>
                  <a:pt x="3670" y="2927"/>
                </a:lnTo>
                <a:lnTo>
                  <a:pt x="3597" y="2986"/>
                </a:lnTo>
                <a:lnTo>
                  <a:pt x="3530" y="3053"/>
                </a:lnTo>
                <a:lnTo>
                  <a:pt x="3471" y="3126"/>
                </a:lnTo>
                <a:lnTo>
                  <a:pt x="3419" y="3205"/>
                </a:lnTo>
                <a:lnTo>
                  <a:pt x="3375" y="3288"/>
                </a:lnTo>
                <a:lnTo>
                  <a:pt x="3340" y="3379"/>
                </a:lnTo>
                <a:lnTo>
                  <a:pt x="3314" y="3472"/>
                </a:lnTo>
                <a:lnTo>
                  <a:pt x="3298" y="3569"/>
                </a:lnTo>
                <a:lnTo>
                  <a:pt x="3293" y="3669"/>
                </a:lnTo>
                <a:lnTo>
                  <a:pt x="3298" y="3770"/>
                </a:lnTo>
                <a:lnTo>
                  <a:pt x="3314" y="3866"/>
                </a:lnTo>
                <a:lnTo>
                  <a:pt x="3340" y="3960"/>
                </a:lnTo>
                <a:lnTo>
                  <a:pt x="3375" y="4049"/>
                </a:lnTo>
                <a:lnTo>
                  <a:pt x="3419" y="4133"/>
                </a:lnTo>
                <a:lnTo>
                  <a:pt x="3471" y="4214"/>
                </a:lnTo>
                <a:lnTo>
                  <a:pt x="3530" y="4285"/>
                </a:lnTo>
                <a:lnTo>
                  <a:pt x="3597" y="4353"/>
                </a:lnTo>
                <a:lnTo>
                  <a:pt x="3670" y="4413"/>
                </a:lnTo>
                <a:lnTo>
                  <a:pt x="3748" y="4465"/>
                </a:lnTo>
                <a:lnTo>
                  <a:pt x="3834" y="4509"/>
                </a:lnTo>
                <a:lnTo>
                  <a:pt x="3923" y="4543"/>
                </a:lnTo>
                <a:lnTo>
                  <a:pt x="4015" y="4570"/>
                </a:lnTo>
                <a:lnTo>
                  <a:pt x="4113" y="4585"/>
                </a:lnTo>
                <a:lnTo>
                  <a:pt x="4212" y="4591"/>
                </a:lnTo>
                <a:lnTo>
                  <a:pt x="4313" y="4585"/>
                </a:lnTo>
                <a:lnTo>
                  <a:pt x="4409" y="4570"/>
                </a:lnTo>
                <a:lnTo>
                  <a:pt x="4504" y="4543"/>
                </a:lnTo>
                <a:lnTo>
                  <a:pt x="4593" y="4509"/>
                </a:lnTo>
                <a:lnTo>
                  <a:pt x="4676" y="4465"/>
                </a:lnTo>
                <a:lnTo>
                  <a:pt x="4757" y="4413"/>
                </a:lnTo>
                <a:lnTo>
                  <a:pt x="4830" y="4353"/>
                </a:lnTo>
                <a:lnTo>
                  <a:pt x="4896" y="4285"/>
                </a:lnTo>
                <a:lnTo>
                  <a:pt x="4955" y="4214"/>
                </a:lnTo>
                <a:lnTo>
                  <a:pt x="5008" y="4133"/>
                </a:lnTo>
                <a:lnTo>
                  <a:pt x="5051" y="4049"/>
                </a:lnTo>
                <a:lnTo>
                  <a:pt x="5086" y="3960"/>
                </a:lnTo>
                <a:lnTo>
                  <a:pt x="5112" y="3866"/>
                </a:lnTo>
                <a:lnTo>
                  <a:pt x="5128" y="3770"/>
                </a:lnTo>
                <a:lnTo>
                  <a:pt x="5133" y="3669"/>
                </a:lnTo>
                <a:lnTo>
                  <a:pt x="5128" y="3569"/>
                </a:lnTo>
                <a:lnTo>
                  <a:pt x="5112" y="3472"/>
                </a:lnTo>
                <a:lnTo>
                  <a:pt x="5086" y="3379"/>
                </a:lnTo>
                <a:lnTo>
                  <a:pt x="5051" y="3288"/>
                </a:lnTo>
                <a:lnTo>
                  <a:pt x="5008" y="3205"/>
                </a:lnTo>
                <a:lnTo>
                  <a:pt x="4955" y="3126"/>
                </a:lnTo>
                <a:lnTo>
                  <a:pt x="4896" y="3053"/>
                </a:lnTo>
                <a:lnTo>
                  <a:pt x="4830" y="2986"/>
                </a:lnTo>
                <a:lnTo>
                  <a:pt x="4757" y="2927"/>
                </a:lnTo>
                <a:lnTo>
                  <a:pt x="4676" y="2875"/>
                </a:lnTo>
                <a:lnTo>
                  <a:pt x="4593" y="2831"/>
                </a:lnTo>
                <a:lnTo>
                  <a:pt x="4504" y="2796"/>
                </a:lnTo>
                <a:lnTo>
                  <a:pt x="4409" y="2770"/>
                </a:lnTo>
                <a:lnTo>
                  <a:pt x="4313" y="2754"/>
                </a:lnTo>
                <a:lnTo>
                  <a:pt x="4212" y="2749"/>
                </a:lnTo>
                <a:close/>
                <a:moveTo>
                  <a:pt x="2890" y="2486"/>
                </a:moveTo>
                <a:lnTo>
                  <a:pt x="2890" y="3093"/>
                </a:lnTo>
                <a:lnTo>
                  <a:pt x="3305" y="3093"/>
                </a:lnTo>
                <a:lnTo>
                  <a:pt x="3359" y="3016"/>
                </a:lnTo>
                <a:lnTo>
                  <a:pt x="3419" y="2946"/>
                </a:lnTo>
                <a:lnTo>
                  <a:pt x="3483" y="2878"/>
                </a:lnTo>
                <a:lnTo>
                  <a:pt x="3553" y="2819"/>
                </a:lnTo>
                <a:lnTo>
                  <a:pt x="3630" y="2767"/>
                </a:lnTo>
                <a:lnTo>
                  <a:pt x="3710" y="2718"/>
                </a:lnTo>
                <a:lnTo>
                  <a:pt x="3794" y="2678"/>
                </a:lnTo>
                <a:lnTo>
                  <a:pt x="3883" y="2644"/>
                </a:lnTo>
                <a:lnTo>
                  <a:pt x="3883" y="2486"/>
                </a:lnTo>
                <a:lnTo>
                  <a:pt x="2890" y="2486"/>
                </a:lnTo>
                <a:close/>
                <a:moveTo>
                  <a:pt x="1744" y="2486"/>
                </a:moveTo>
                <a:lnTo>
                  <a:pt x="1744" y="3093"/>
                </a:lnTo>
                <a:lnTo>
                  <a:pt x="2735" y="3093"/>
                </a:lnTo>
                <a:lnTo>
                  <a:pt x="2735" y="2486"/>
                </a:lnTo>
                <a:lnTo>
                  <a:pt x="1744" y="2486"/>
                </a:lnTo>
                <a:close/>
                <a:moveTo>
                  <a:pt x="597" y="2486"/>
                </a:moveTo>
                <a:lnTo>
                  <a:pt x="597" y="3093"/>
                </a:lnTo>
                <a:lnTo>
                  <a:pt x="1587" y="3093"/>
                </a:lnTo>
                <a:lnTo>
                  <a:pt x="1587" y="2486"/>
                </a:lnTo>
                <a:lnTo>
                  <a:pt x="597" y="2486"/>
                </a:lnTo>
                <a:close/>
                <a:moveTo>
                  <a:pt x="2890" y="1723"/>
                </a:moveTo>
                <a:lnTo>
                  <a:pt x="2890" y="2330"/>
                </a:lnTo>
                <a:lnTo>
                  <a:pt x="3883" y="2330"/>
                </a:lnTo>
                <a:lnTo>
                  <a:pt x="3883" y="1723"/>
                </a:lnTo>
                <a:lnTo>
                  <a:pt x="2890" y="1723"/>
                </a:lnTo>
                <a:close/>
                <a:moveTo>
                  <a:pt x="1744" y="1723"/>
                </a:moveTo>
                <a:lnTo>
                  <a:pt x="1744" y="2330"/>
                </a:lnTo>
                <a:lnTo>
                  <a:pt x="2735" y="2330"/>
                </a:lnTo>
                <a:lnTo>
                  <a:pt x="2735" y="1723"/>
                </a:lnTo>
                <a:lnTo>
                  <a:pt x="1744" y="1723"/>
                </a:lnTo>
                <a:close/>
                <a:moveTo>
                  <a:pt x="597" y="1723"/>
                </a:moveTo>
                <a:lnTo>
                  <a:pt x="597" y="2330"/>
                </a:lnTo>
                <a:lnTo>
                  <a:pt x="1587" y="2330"/>
                </a:lnTo>
                <a:lnTo>
                  <a:pt x="1587" y="1723"/>
                </a:lnTo>
                <a:lnTo>
                  <a:pt x="597" y="1723"/>
                </a:lnTo>
                <a:close/>
                <a:moveTo>
                  <a:pt x="4038" y="960"/>
                </a:moveTo>
                <a:lnTo>
                  <a:pt x="4038" y="2608"/>
                </a:lnTo>
                <a:lnTo>
                  <a:pt x="4125" y="2597"/>
                </a:lnTo>
                <a:lnTo>
                  <a:pt x="4212" y="2592"/>
                </a:lnTo>
                <a:lnTo>
                  <a:pt x="4280" y="2595"/>
                </a:lnTo>
                <a:lnTo>
                  <a:pt x="4348" y="2602"/>
                </a:lnTo>
                <a:lnTo>
                  <a:pt x="4348" y="960"/>
                </a:lnTo>
                <a:lnTo>
                  <a:pt x="4038" y="960"/>
                </a:lnTo>
                <a:close/>
                <a:moveTo>
                  <a:pt x="2890" y="960"/>
                </a:moveTo>
                <a:lnTo>
                  <a:pt x="2890" y="1567"/>
                </a:lnTo>
                <a:lnTo>
                  <a:pt x="3883" y="1567"/>
                </a:lnTo>
                <a:lnTo>
                  <a:pt x="3883" y="960"/>
                </a:lnTo>
                <a:lnTo>
                  <a:pt x="2890" y="960"/>
                </a:lnTo>
                <a:close/>
                <a:moveTo>
                  <a:pt x="1744" y="960"/>
                </a:moveTo>
                <a:lnTo>
                  <a:pt x="1744" y="1567"/>
                </a:lnTo>
                <a:lnTo>
                  <a:pt x="2735" y="1567"/>
                </a:lnTo>
                <a:lnTo>
                  <a:pt x="2735" y="960"/>
                </a:lnTo>
                <a:lnTo>
                  <a:pt x="1744" y="960"/>
                </a:lnTo>
                <a:close/>
                <a:moveTo>
                  <a:pt x="597" y="960"/>
                </a:moveTo>
                <a:lnTo>
                  <a:pt x="597" y="1567"/>
                </a:lnTo>
                <a:lnTo>
                  <a:pt x="1587" y="1567"/>
                </a:lnTo>
                <a:lnTo>
                  <a:pt x="1587" y="960"/>
                </a:lnTo>
                <a:lnTo>
                  <a:pt x="597" y="960"/>
                </a:lnTo>
                <a:close/>
                <a:moveTo>
                  <a:pt x="155" y="960"/>
                </a:moveTo>
                <a:lnTo>
                  <a:pt x="155" y="3884"/>
                </a:lnTo>
                <a:lnTo>
                  <a:pt x="160" y="3952"/>
                </a:lnTo>
                <a:lnTo>
                  <a:pt x="174" y="4016"/>
                </a:lnTo>
                <a:lnTo>
                  <a:pt x="199" y="4077"/>
                </a:lnTo>
                <a:lnTo>
                  <a:pt x="228" y="4133"/>
                </a:lnTo>
                <a:lnTo>
                  <a:pt x="267" y="4184"/>
                </a:lnTo>
                <a:lnTo>
                  <a:pt x="312" y="4229"/>
                </a:lnTo>
                <a:lnTo>
                  <a:pt x="363" y="4268"/>
                </a:lnTo>
                <a:lnTo>
                  <a:pt x="420" y="4299"/>
                </a:lnTo>
                <a:lnTo>
                  <a:pt x="480" y="4322"/>
                </a:lnTo>
                <a:lnTo>
                  <a:pt x="544" y="4336"/>
                </a:lnTo>
                <a:lnTo>
                  <a:pt x="612" y="4341"/>
                </a:lnTo>
                <a:lnTo>
                  <a:pt x="3373" y="4341"/>
                </a:lnTo>
                <a:lnTo>
                  <a:pt x="3318" y="4266"/>
                </a:lnTo>
                <a:lnTo>
                  <a:pt x="3269" y="4186"/>
                </a:lnTo>
                <a:lnTo>
                  <a:pt x="3229" y="4100"/>
                </a:lnTo>
                <a:lnTo>
                  <a:pt x="3194" y="4011"/>
                </a:lnTo>
                <a:lnTo>
                  <a:pt x="532" y="4011"/>
                </a:lnTo>
                <a:lnTo>
                  <a:pt x="511" y="4008"/>
                </a:lnTo>
                <a:lnTo>
                  <a:pt x="492" y="3999"/>
                </a:lnTo>
                <a:lnTo>
                  <a:pt x="471" y="3988"/>
                </a:lnTo>
                <a:lnTo>
                  <a:pt x="455" y="3971"/>
                </a:lnTo>
                <a:lnTo>
                  <a:pt x="445" y="3950"/>
                </a:lnTo>
                <a:lnTo>
                  <a:pt x="441" y="3927"/>
                </a:lnTo>
                <a:lnTo>
                  <a:pt x="441" y="960"/>
                </a:lnTo>
                <a:lnTo>
                  <a:pt x="155" y="960"/>
                </a:lnTo>
                <a:close/>
                <a:moveTo>
                  <a:pt x="612" y="155"/>
                </a:moveTo>
                <a:lnTo>
                  <a:pt x="544" y="161"/>
                </a:lnTo>
                <a:lnTo>
                  <a:pt x="480" y="175"/>
                </a:lnTo>
                <a:lnTo>
                  <a:pt x="420" y="199"/>
                </a:lnTo>
                <a:lnTo>
                  <a:pt x="363" y="229"/>
                </a:lnTo>
                <a:lnTo>
                  <a:pt x="312" y="267"/>
                </a:lnTo>
                <a:lnTo>
                  <a:pt x="267" y="312"/>
                </a:lnTo>
                <a:lnTo>
                  <a:pt x="228" y="363"/>
                </a:lnTo>
                <a:lnTo>
                  <a:pt x="199" y="421"/>
                </a:lnTo>
                <a:lnTo>
                  <a:pt x="174" y="480"/>
                </a:lnTo>
                <a:lnTo>
                  <a:pt x="160" y="545"/>
                </a:lnTo>
                <a:lnTo>
                  <a:pt x="155" y="613"/>
                </a:lnTo>
                <a:lnTo>
                  <a:pt x="155" y="805"/>
                </a:lnTo>
                <a:lnTo>
                  <a:pt x="4348" y="805"/>
                </a:lnTo>
                <a:lnTo>
                  <a:pt x="4348" y="613"/>
                </a:lnTo>
                <a:lnTo>
                  <a:pt x="4343" y="545"/>
                </a:lnTo>
                <a:lnTo>
                  <a:pt x="4327" y="480"/>
                </a:lnTo>
                <a:lnTo>
                  <a:pt x="4305" y="421"/>
                </a:lnTo>
                <a:lnTo>
                  <a:pt x="4273" y="363"/>
                </a:lnTo>
                <a:lnTo>
                  <a:pt x="4235" y="312"/>
                </a:lnTo>
                <a:lnTo>
                  <a:pt x="4191" y="267"/>
                </a:lnTo>
                <a:lnTo>
                  <a:pt x="4139" y="229"/>
                </a:lnTo>
                <a:lnTo>
                  <a:pt x="4083" y="199"/>
                </a:lnTo>
                <a:lnTo>
                  <a:pt x="4024" y="175"/>
                </a:lnTo>
                <a:lnTo>
                  <a:pt x="3959" y="161"/>
                </a:lnTo>
                <a:lnTo>
                  <a:pt x="3891" y="155"/>
                </a:lnTo>
                <a:lnTo>
                  <a:pt x="612" y="155"/>
                </a:lnTo>
                <a:close/>
                <a:moveTo>
                  <a:pt x="612" y="0"/>
                </a:moveTo>
                <a:lnTo>
                  <a:pt x="3891" y="0"/>
                </a:lnTo>
                <a:lnTo>
                  <a:pt x="3968" y="5"/>
                </a:lnTo>
                <a:lnTo>
                  <a:pt x="4041" y="19"/>
                </a:lnTo>
                <a:lnTo>
                  <a:pt x="4113" y="42"/>
                </a:lnTo>
                <a:lnTo>
                  <a:pt x="4179" y="72"/>
                </a:lnTo>
                <a:lnTo>
                  <a:pt x="4240" y="110"/>
                </a:lnTo>
                <a:lnTo>
                  <a:pt x="4298" y="155"/>
                </a:lnTo>
                <a:lnTo>
                  <a:pt x="4348" y="206"/>
                </a:lnTo>
                <a:lnTo>
                  <a:pt x="4394" y="262"/>
                </a:lnTo>
                <a:lnTo>
                  <a:pt x="4432" y="325"/>
                </a:lnTo>
                <a:lnTo>
                  <a:pt x="4462" y="391"/>
                </a:lnTo>
                <a:lnTo>
                  <a:pt x="4484" y="461"/>
                </a:lnTo>
                <a:lnTo>
                  <a:pt x="4498" y="536"/>
                </a:lnTo>
                <a:lnTo>
                  <a:pt x="4504" y="613"/>
                </a:lnTo>
                <a:lnTo>
                  <a:pt x="4504" y="2634"/>
                </a:lnTo>
                <a:lnTo>
                  <a:pt x="4598" y="2665"/>
                </a:lnTo>
                <a:lnTo>
                  <a:pt x="4688" y="2705"/>
                </a:lnTo>
                <a:lnTo>
                  <a:pt x="4776" y="2753"/>
                </a:lnTo>
                <a:lnTo>
                  <a:pt x="4856" y="2808"/>
                </a:lnTo>
                <a:lnTo>
                  <a:pt x="4933" y="2871"/>
                </a:lnTo>
                <a:lnTo>
                  <a:pt x="5002" y="2939"/>
                </a:lnTo>
                <a:lnTo>
                  <a:pt x="5065" y="3014"/>
                </a:lnTo>
                <a:lnTo>
                  <a:pt x="5123" y="3095"/>
                </a:lnTo>
                <a:lnTo>
                  <a:pt x="5172" y="3180"/>
                </a:lnTo>
                <a:lnTo>
                  <a:pt x="5212" y="3271"/>
                </a:lnTo>
                <a:lnTo>
                  <a:pt x="5245" y="3365"/>
                </a:lnTo>
                <a:lnTo>
                  <a:pt x="5269" y="3463"/>
                </a:lnTo>
                <a:lnTo>
                  <a:pt x="5283" y="3564"/>
                </a:lnTo>
                <a:lnTo>
                  <a:pt x="5289" y="3669"/>
                </a:lnTo>
                <a:lnTo>
                  <a:pt x="5283" y="3779"/>
                </a:lnTo>
                <a:lnTo>
                  <a:pt x="5268" y="3885"/>
                </a:lnTo>
                <a:lnTo>
                  <a:pt x="5240" y="3988"/>
                </a:lnTo>
                <a:lnTo>
                  <a:pt x="5205" y="4088"/>
                </a:lnTo>
                <a:lnTo>
                  <a:pt x="5159" y="4182"/>
                </a:lnTo>
                <a:lnTo>
                  <a:pt x="5105" y="4271"/>
                </a:lnTo>
                <a:lnTo>
                  <a:pt x="5043" y="4353"/>
                </a:lnTo>
                <a:lnTo>
                  <a:pt x="4973" y="4430"/>
                </a:lnTo>
                <a:lnTo>
                  <a:pt x="4896" y="4500"/>
                </a:lnTo>
                <a:lnTo>
                  <a:pt x="4814" y="4561"/>
                </a:lnTo>
                <a:lnTo>
                  <a:pt x="4725" y="4615"/>
                </a:lnTo>
                <a:lnTo>
                  <a:pt x="4631" y="4660"/>
                </a:lnTo>
                <a:lnTo>
                  <a:pt x="4532" y="4697"/>
                </a:lnTo>
                <a:lnTo>
                  <a:pt x="4429" y="4723"/>
                </a:lnTo>
                <a:lnTo>
                  <a:pt x="4322" y="4741"/>
                </a:lnTo>
                <a:lnTo>
                  <a:pt x="4212" y="4746"/>
                </a:lnTo>
                <a:lnTo>
                  <a:pt x="4115" y="4741"/>
                </a:lnTo>
                <a:lnTo>
                  <a:pt x="4019" y="4728"/>
                </a:lnTo>
                <a:lnTo>
                  <a:pt x="3925" y="4707"/>
                </a:lnTo>
                <a:lnTo>
                  <a:pt x="3836" y="4678"/>
                </a:lnTo>
                <a:lnTo>
                  <a:pt x="3750" y="4641"/>
                </a:lnTo>
                <a:lnTo>
                  <a:pt x="3668" y="4596"/>
                </a:lnTo>
                <a:lnTo>
                  <a:pt x="3590" y="4545"/>
                </a:lnTo>
                <a:lnTo>
                  <a:pt x="3516" y="4489"/>
                </a:lnTo>
                <a:lnTo>
                  <a:pt x="3513" y="4491"/>
                </a:lnTo>
                <a:lnTo>
                  <a:pt x="3508" y="4491"/>
                </a:lnTo>
                <a:lnTo>
                  <a:pt x="3405" y="4596"/>
                </a:lnTo>
                <a:lnTo>
                  <a:pt x="3424" y="4629"/>
                </a:lnTo>
                <a:lnTo>
                  <a:pt x="3438" y="4666"/>
                </a:lnTo>
                <a:lnTo>
                  <a:pt x="3447" y="4704"/>
                </a:lnTo>
                <a:lnTo>
                  <a:pt x="3447" y="4741"/>
                </a:lnTo>
                <a:lnTo>
                  <a:pt x="3441" y="4779"/>
                </a:lnTo>
                <a:lnTo>
                  <a:pt x="3429" y="4816"/>
                </a:lnTo>
                <a:lnTo>
                  <a:pt x="3410" y="4849"/>
                </a:lnTo>
                <a:lnTo>
                  <a:pt x="3384" y="4880"/>
                </a:lnTo>
                <a:lnTo>
                  <a:pt x="2569" y="5695"/>
                </a:lnTo>
                <a:lnTo>
                  <a:pt x="2536" y="5723"/>
                </a:lnTo>
                <a:lnTo>
                  <a:pt x="2498" y="5744"/>
                </a:lnTo>
                <a:lnTo>
                  <a:pt x="2458" y="5757"/>
                </a:lnTo>
                <a:lnTo>
                  <a:pt x="2414" y="5760"/>
                </a:lnTo>
                <a:lnTo>
                  <a:pt x="2370" y="5757"/>
                </a:lnTo>
                <a:lnTo>
                  <a:pt x="2330" y="5744"/>
                </a:lnTo>
                <a:lnTo>
                  <a:pt x="2292" y="5723"/>
                </a:lnTo>
                <a:lnTo>
                  <a:pt x="2259" y="5695"/>
                </a:lnTo>
                <a:lnTo>
                  <a:pt x="2205" y="5641"/>
                </a:lnTo>
                <a:lnTo>
                  <a:pt x="2177" y="5606"/>
                </a:lnTo>
                <a:lnTo>
                  <a:pt x="2156" y="5568"/>
                </a:lnTo>
                <a:lnTo>
                  <a:pt x="2144" y="5528"/>
                </a:lnTo>
                <a:lnTo>
                  <a:pt x="2140" y="5486"/>
                </a:lnTo>
                <a:lnTo>
                  <a:pt x="2144" y="5444"/>
                </a:lnTo>
                <a:lnTo>
                  <a:pt x="2156" y="5404"/>
                </a:lnTo>
                <a:lnTo>
                  <a:pt x="2175" y="5366"/>
                </a:lnTo>
                <a:lnTo>
                  <a:pt x="2205" y="5331"/>
                </a:lnTo>
                <a:lnTo>
                  <a:pt x="3019" y="4515"/>
                </a:lnTo>
                <a:lnTo>
                  <a:pt x="3026" y="4509"/>
                </a:lnTo>
                <a:lnTo>
                  <a:pt x="3033" y="4503"/>
                </a:lnTo>
                <a:lnTo>
                  <a:pt x="3042" y="4496"/>
                </a:lnTo>
                <a:lnTo>
                  <a:pt x="612" y="4496"/>
                </a:lnTo>
                <a:lnTo>
                  <a:pt x="535" y="4491"/>
                </a:lnTo>
                <a:lnTo>
                  <a:pt x="460" y="4477"/>
                </a:lnTo>
                <a:lnTo>
                  <a:pt x="391" y="4456"/>
                </a:lnTo>
                <a:lnTo>
                  <a:pt x="324" y="4425"/>
                </a:lnTo>
                <a:lnTo>
                  <a:pt x="262" y="4386"/>
                </a:lnTo>
                <a:lnTo>
                  <a:pt x="206" y="4343"/>
                </a:lnTo>
                <a:lnTo>
                  <a:pt x="155" y="4290"/>
                </a:lnTo>
                <a:lnTo>
                  <a:pt x="110" y="4234"/>
                </a:lnTo>
                <a:lnTo>
                  <a:pt x="72" y="4172"/>
                </a:lnTo>
                <a:lnTo>
                  <a:pt x="42" y="4105"/>
                </a:lnTo>
                <a:lnTo>
                  <a:pt x="19" y="4035"/>
                </a:lnTo>
                <a:lnTo>
                  <a:pt x="5" y="3960"/>
                </a:lnTo>
                <a:lnTo>
                  <a:pt x="0" y="3884"/>
                </a:lnTo>
                <a:lnTo>
                  <a:pt x="0" y="613"/>
                </a:lnTo>
                <a:lnTo>
                  <a:pt x="5" y="536"/>
                </a:lnTo>
                <a:lnTo>
                  <a:pt x="19" y="461"/>
                </a:lnTo>
                <a:lnTo>
                  <a:pt x="42" y="391"/>
                </a:lnTo>
                <a:lnTo>
                  <a:pt x="72" y="325"/>
                </a:lnTo>
                <a:lnTo>
                  <a:pt x="110" y="262"/>
                </a:lnTo>
                <a:lnTo>
                  <a:pt x="155" y="206"/>
                </a:lnTo>
                <a:lnTo>
                  <a:pt x="206" y="155"/>
                </a:lnTo>
                <a:lnTo>
                  <a:pt x="262" y="110"/>
                </a:lnTo>
                <a:lnTo>
                  <a:pt x="324" y="72"/>
                </a:lnTo>
                <a:lnTo>
                  <a:pt x="391" y="42"/>
                </a:lnTo>
                <a:lnTo>
                  <a:pt x="460" y="19"/>
                </a:lnTo>
                <a:lnTo>
                  <a:pt x="535" y="5"/>
                </a:lnTo>
                <a:lnTo>
                  <a:pt x="61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7" name="Picture 16" descr="A screenshot of a cell phone&#10;&#10;Description automatically generated">
            <a:extLst>
              <a:ext uri="{FF2B5EF4-FFF2-40B4-BE49-F238E27FC236}">
                <a16:creationId xmlns:a16="http://schemas.microsoft.com/office/drawing/2014/main" id="{0CCCF041-6EF8-4456-9754-C0C4D401695A}"/>
              </a:ext>
            </a:extLst>
          </p:cNvPr>
          <p:cNvPicPr>
            <a:picLocks noChangeAspect="1"/>
          </p:cNvPicPr>
          <p:nvPr/>
        </p:nvPicPr>
        <p:blipFill rotWithShape="1">
          <a:blip r:embed="rId6">
            <a:extLst>
              <a:ext uri="{28A0092B-C50C-407E-A947-70E740481C1C}">
                <a14:useLocalDpi xmlns:a14="http://schemas.microsoft.com/office/drawing/2010/main" val="0"/>
              </a:ext>
            </a:extLst>
          </a:blip>
          <a:srcRect b="9625"/>
          <a:stretch/>
        </p:blipFill>
        <p:spPr>
          <a:xfrm>
            <a:off x="250033" y="4237873"/>
            <a:ext cx="5088681" cy="1787287"/>
          </a:xfrm>
          <a:prstGeom prst="rect">
            <a:avLst/>
          </a:prstGeom>
        </p:spPr>
      </p:pic>
      <p:grpSp>
        <p:nvGrpSpPr>
          <p:cNvPr id="18" name="Group 21">
            <a:extLst>
              <a:ext uri="{FF2B5EF4-FFF2-40B4-BE49-F238E27FC236}">
                <a16:creationId xmlns:a16="http://schemas.microsoft.com/office/drawing/2014/main" id="{FFE18667-CC70-4174-B97F-1F830B1C40D7}"/>
              </a:ext>
            </a:extLst>
          </p:cNvPr>
          <p:cNvGrpSpPr>
            <a:grpSpLocks/>
          </p:cNvGrpSpPr>
          <p:nvPr/>
        </p:nvGrpSpPr>
        <p:grpSpPr bwMode="auto">
          <a:xfrm>
            <a:off x="5295304" y="4831806"/>
            <a:ext cx="6867698" cy="442270"/>
            <a:chOff x="216132" y="1861373"/>
            <a:chExt cx="20832602" cy="2394751"/>
          </a:xfrm>
        </p:grpSpPr>
        <p:sp>
          <p:nvSpPr>
            <p:cNvPr id="19" name="Text Placeholder 3">
              <a:extLst>
                <a:ext uri="{FF2B5EF4-FFF2-40B4-BE49-F238E27FC236}">
                  <a16:creationId xmlns:a16="http://schemas.microsoft.com/office/drawing/2014/main" id="{DC63782D-35E7-40D2-A6D8-3EB2E6A54B2D}"/>
                </a:ext>
              </a:extLst>
            </p:cNvPr>
            <p:cNvSpPr txBox="1">
              <a:spLocks/>
            </p:cNvSpPr>
            <p:nvPr/>
          </p:nvSpPr>
          <p:spPr bwMode="auto">
            <a:xfrm>
              <a:off x="566173" y="1861373"/>
              <a:ext cx="20482561" cy="731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2193925">
                <a:lnSpc>
                  <a:spcPct val="90000"/>
                </a:lnSpc>
                <a:spcBef>
                  <a:spcPts val="2300"/>
                </a:spcBef>
                <a:buFont typeface="Arial" panose="020B0604020202020204" pitchFamily="34" charset="0"/>
                <a:buChar char="•"/>
                <a:defRPr sz="6400">
                  <a:solidFill>
                    <a:schemeClr val="tx1"/>
                  </a:solidFill>
                  <a:latin typeface="Calibri" panose="020F0502020204030204" pitchFamily="34" charset="0"/>
                </a:defRPr>
              </a:lvl1pPr>
              <a:lvl2pPr marL="1644650" indent="-547688" defTabSz="2193925">
                <a:lnSpc>
                  <a:spcPct val="90000"/>
                </a:lnSpc>
                <a:spcBef>
                  <a:spcPts val="1150"/>
                </a:spcBef>
                <a:buFont typeface="Arial" panose="020B0604020202020204" pitchFamily="34" charset="0"/>
                <a:buChar char="•"/>
                <a:defRPr sz="5500">
                  <a:solidFill>
                    <a:schemeClr val="tx1"/>
                  </a:solidFill>
                  <a:latin typeface="Calibri" panose="020F0502020204030204" pitchFamily="34" charset="0"/>
                </a:defRPr>
              </a:lvl2pPr>
              <a:lvl3pPr marL="2743200" indent="-547688" defTabSz="2193925">
                <a:lnSpc>
                  <a:spcPct val="90000"/>
                </a:lnSpc>
                <a:spcBef>
                  <a:spcPts val="1150"/>
                </a:spcBef>
                <a:buFont typeface="Arial" panose="020B0604020202020204" pitchFamily="34" charset="0"/>
                <a:buChar char="•"/>
                <a:defRPr sz="4600">
                  <a:solidFill>
                    <a:schemeClr val="tx1"/>
                  </a:solidFill>
                  <a:latin typeface="Calibri" panose="020F0502020204030204" pitchFamily="34" charset="0"/>
                </a:defRPr>
              </a:lvl3pPr>
              <a:lvl4pPr marL="3840163" indent="-547688" defTabSz="2193925">
                <a:lnSpc>
                  <a:spcPct val="90000"/>
                </a:lnSpc>
                <a:spcBef>
                  <a:spcPts val="1150"/>
                </a:spcBef>
                <a:buFont typeface="Arial" panose="020B0604020202020204" pitchFamily="34" charset="0"/>
                <a:buChar char="•"/>
                <a:defRPr sz="4100">
                  <a:solidFill>
                    <a:schemeClr val="tx1"/>
                  </a:solidFill>
                  <a:latin typeface="Calibri" panose="020F0502020204030204" pitchFamily="34" charset="0"/>
                </a:defRPr>
              </a:lvl4pPr>
              <a:lvl5pPr marL="4937125" indent="-547688" defTabSz="2193925">
                <a:lnSpc>
                  <a:spcPct val="90000"/>
                </a:lnSpc>
                <a:spcBef>
                  <a:spcPts val="1150"/>
                </a:spcBef>
                <a:buFont typeface="Arial" panose="020B0604020202020204" pitchFamily="34" charset="0"/>
                <a:buChar char="•"/>
                <a:defRPr sz="4100">
                  <a:solidFill>
                    <a:schemeClr val="tx1"/>
                  </a:solidFill>
                  <a:latin typeface="Calibri" panose="020F0502020204030204" pitchFamily="34" charset="0"/>
                </a:defRPr>
              </a:lvl5pPr>
              <a:lvl6pPr marL="5394325" indent="-547688" defTabSz="2193925" fontAlgn="base">
                <a:lnSpc>
                  <a:spcPct val="90000"/>
                </a:lnSpc>
                <a:spcBef>
                  <a:spcPts val="1150"/>
                </a:spcBef>
                <a:spcAft>
                  <a:spcPct val="0"/>
                </a:spcAft>
                <a:buFont typeface="Arial" panose="020B0604020202020204" pitchFamily="34" charset="0"/>
                <a:buChar char="•"/>
                <a:defRPr sz="4100">
                  <a:solidFill>
                    <a:schemeClr val="tx1"/>
                  </a:solidFill>
                  <a:latin typeface="Calibri" panose="020F0502020204030204" pitchFamily="34" charset="0"/>
                </a:defRPr>
              </a:lvl6pPr>
              <a:lvl7pPr marL="5851525" indent="-547688" defTabSz="2193925" fontAlgn="base">
                <a:lnSpc>
                  <a:spcPct val="90000"/>
                </a:lnSpc>
                <a:spcBef>
                  <a:spcPts val="1150"/>
                </a:spcBef>
                <a:spcAft>
                  <a:spcPct val="0"/>
                </a:spcAft>
                <a:buFont typeface="Arial" panose="020B0604020202020204" pitchFamily="34" charset="0"/>
                <a:buChar char="•"/>
                <a:defRPr sz="4100">
                  <a:solidFill>
                    <a:schemeClr val="tx1"/>
                  </a:solidFill>
                  <a:latin typeface="Calibri" panose="020F0502020204030204" pitchFamily="34" charset="0"/>
                </a:defRPr>
              </a:lvl7pPr>
              <a:lvl8pPr marL="6308725" indent="-547688" defTabSz="2193925" fontAlgn="base">
                <a:lnSpc>
                  <a:spcPct val="90000"/>
                </a:lnSpc>
                <a:spcBef>
                  <a:spcPts val="1150"/>
                </a:spcBef>
                <a:spcAft>
                  <a:spcPct val="0"/>
                </a:spcAft>
                <a:buFont typeface="Arial" panose="020B0604020202020204" pitchFamily="34" charset="0"/>
                <a:buChar char="•"/>
                <a:defRPr sz="4100">
                  <a:solidFill>
                    <a:schemeClr val="tx1"/>
                  </a:solidFill>
                  <a:latin typeface="Calibri" panose="020F0502020204030204" pitchFamily="34" charset="0"/>
                </a:defRPr>
              </a:lvl8pPr>
              <a:lvl9pPr marL="6765925" indent="-547688" defTabSz="2193925" fontAlgn="base">
                <a:lnSpc>
                  <a:spcPct val="90000"/>
                </a:lnSpc>
                <a:spcBef>
                  <a:spcPts val="1150"/>
                </a:spcBef>
                <a:spcAft>
                  <a:spcPct val="0"/>
                </a:spcAft>
                <a:buFont typeface="Arial" panose="020B0604020202020204" pitchFamily="34" charset="0"/>
                <a:buChar char="•"/>
                <a:defRPr sz="4100">
                  <a:solidFill>
                    <a:schemeClr val="tx1"/>
                  </a:solidFill>
                  <a:latin typeface="Calibri" panose="020F0502020204030204" pitchFamily="34" charset="0"/>
                </a:defRPr>
              </a:lvl9pPr>
            </a:lstStyle>
            <a:p>
              <a:pPr eaLnBrk="1" hangingPunct="1">
                <a:spcBef>
                  <a:spcPts val="1667"/>
                </a:spcBef>
                <a:buNone/>
              </a:pPr>
              <a:r>
                <a:rPr lang="en-US" altLang="en-US" sz="1800" b="1" dirty="0">
                  <a:latin typeface="AvenirNextforSAS" panose="020B0503020202020204" pitchFamily="34" charset="0"/>
                </a:rPr>
                <a:t>Contact Information</a:t>
              </a:r>
            </a:p>
          </p:txBody>
        </p:sp>
        <p:sp>
          <p:nvSpPr>
            <p:cNvPr id="20" name="Text Placeholder 3">
              <a:extLst>
                <a:ext uri="{FF2B5EF4-FFF2-40B4-BE49-F238E27FC236}">
                  <a16:creationId xmlns:a16="http://schemas.microsoft.com/office/drawing/2014/main" id="{D256F16E-1741-4618-BFF9-F2413E8BFBCB}"/>
                </a:ext>
              </a:extLst>
            </p:cNvPr>
            <p:cNvSpPr txBox="1">
              <a:spLocks/>
            </p:cNvSpPr>
            <p:nvPr/>
          </p:nvSpPr>
          <p:spPr>
            <a:xfrm>
              <a:off x="216132" y="2449694"/>
              <a:ext cx="20482152" cy="1806430"/>
            </a:xfrm>
            <a:prstGeom prst="rect">
              <a:avLst/>
            </a:prstGeom>
          </p:spPr>
          <p:txBody>
            <a:bodyPr>
              <a:spAutoFit/>
            </a:bodyPr>
            <a:lstStyle>
              <a:lvl1pPr marL="0" indent="0" algn="r" defTabSz="365760" rtl="0" eaLnBrk="1" latinLnBrk="0" hangingPunct="1">
                <a:lnSpc>
                  <a:spcPct val="120000"/>
                </a:lnSpc>
                <a:spcBef>
                  <a:spcPts val="0"/>
                </a:spcBef>
                <a:buClr>
                  <a:schemeClr val="accent2"/>
                </a:buClr>
                <a:buSzPct val="80000"/>
                <a:buFont typeface="Arial" pitchFamily="34" charset="0"/>
                <a:buNone/>
                <a:defRPr sz="1800" b="1" kern="1200" cap="none" baseline="0">
                  <a:solidFill>
                    <a:schemeClr val="bg1"/>
                  </a:solidFill>
                  <a:effectLst/>
                  <a:latin typeface="+mn-lt"/>
                  <a:ea typeface="+mn-ea"/>
                  <a:cs typeface="+mn-cs"/>
                </a:defRPr>
              </a:lvl1pPr>
              <a:lvl2pPr marL="365760" indent="-182880" algn="l" defTabSz="365760" rtl="0" eaLnBrk="1" latinLnBrk="0" hangingPunct="1">
                <a:lnSpc>
                  <a:spcPct val="120000"/>
                </a:lnSpc>
                <a:spcBef>
                  <a:spcPts val="0"/>
                </a:spcBef>
                <a:buClr>
                  <a:schemeClr val="accent2"/>
                </a:buClr>
                <a:buSzPct val="80000"/>
                <a:buFont typeface="Arial" pitchFamily="34" charset="0"/>
                <a:buChar char="•"/>
                <a:tabLst/>
                <a:defRPr sz="1600" kern="1200" baseline="0">
                  <a:solidFill>
                    <a:schemeClr val="tx2">
                      <a:lumMod val="50000"/>
                    </a:schemeClr>
                  </a:solidFill>
                  <a:latin typeface="+mn-lt"/>
                  <a:ea typeface="+mn-ea"/>
                  <a:cs typeface="+mn-cs"/>
                </a:defRPr>
              </a:lvl2pPr>
              <a:lvl3pPr marL="548640" indent="-182880" algn="l" defTabSz="365760" rtl="0" eaLnBrk="1" latinLnBrk="0" hangingPunct="1">
                <a:lnSpc>
                  <a:spcPct val="120000"/>
                </a:lnSpc>
                <a:spcBef>
                  <a:spcPts val="0"/>
                </a:spcBef>
                <a:buClr>
                  <a:schemeClr val="accent2"/>
                </a:buClr>
                <a:buSzPct val="80000"/>
                <a:buFont typeface="Arial" pitchFamily="34" charset="0"/>
                <a:buChar char="•"/>
                <a:defRPr sz="1400" kern="1200" baseline="0">
                  <a:solidFill>
                    <a:schemeClr val="tx2">
                      <a:lumMod val="50000"/>
                    </a:schemeClr>
                  </a:solidFill>
                  <a:latin typeface="+mn-lt"/>
                  <a:ea typeface="+mn-ea"/>
                  <a:cs typeface="+mn-cs"/>
                </a:defRPr>
              </a:lvl3pPr>
              <a:lvl4pPr marL="731520" indent="-182880" algn="l" defTabSz="365760" rtl="0" eaLnBrk="1" latinLnBrk="0" hangingPunct="1">
                <a:lnSpc>
                  <a:spcPct val="120000"/>
                </a:lnSpc>
                <a:spcBef>
                  <a:spcPts val="0"/>
                </a:spcBef>
                <a:buClr>
                  <a:schemeClr val="accent2"/>
                </a:buClr>
                <a:buSzPct val="80000"/>
                <a:buFont typeface="Arial" pitchFamily="34" charset="0"/>
                <a:buChar char="•"/>
                <a:defRPr sz="1200" kern="1200" baseline="0">
                  <a:solidFill>
                    <a:schemeClr val="tx2">
                      <a:lumMod val="50000"/>
                    </a:schemeClr>
                  </a:solidFill>
                  <a:latin typeface="+mn-lt"/>
                  <a:ea typeface="+mn-ea"/>
                  <a:cs typeface="+mn-cs"/>
                </a:defRPr>
              </a:lvl4pPr>
              <a:lvl5pPr marL="902970" indent="-171450" algn="l" defTabSz="365760" rtl="0" eaLnBrk="1" latinLnBrk="0" hangingPunct="1">
                <a:lnSpc>
                  <a:spcPct val="120000"/>
                </a:lnSpc>
                <a:spcBef>
                  <a:spcPts val="0"/>
                </a:spcBef>
                <a:buClr>
                  <a:schemeClr val="accent2"/>
                </a:buClr>
                <a:buSzPct val="80000"/>
                <a:buFont typeface="Arial" pitchFamily="34" charset="0"/>
                <a:buChar char="•"/>
                <a:defRPr sz="1000" kern="1200" baseline="0">
                  <a:solidFill>
                    <a:schemeClr val="tx2">
                      <a:lumMod val="50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457200" lvl="1" indent="0" defTabSz="457200">
                <a:buNone/>
                <a:defRPr/>
              </a:pPr>
              <a:endParaRPr lang="en-US" sz="1400" dirty="0">
                <a:solidFill>
                  <a:schemeClr val="tx1"/>
                </a:solidFill>
                <a:cs typeface="Arial" panose="020B0604020202020204" pitchFamily="34" charset="0"/>
              </a:endParaRPr>
            </a:p>
          </p:txBody>
        </p:sp>
      </p:grpSp>
      <p:sp>
        <p:nvSpPr>
          <p:cNvPr id="21" name="Rectangle 20">
            <a:extLst>
              <a:ext uri="{FF2B5EF4-FFF2-40B4-BE49-F238E27FC236}">
                <a16:creationId xmlns:a16="http://schemas.microsoft.com/office/drawing/2014/main" id="{7439D77A-FC9C-4282-AE40-A996FD0EC9E1}"/>
              </a:ext>
            </a:extLst>
          </p:cNvPr>
          <p:cNvSpPr/>
          <p:nvPr/>
        </p:nvSpPr>
        <p:spPr>
          <a:xfrm>
            <a:off x="5410699" y="5039550"/>
            <a:ext cx="7820025" cy="1092607"/>
          </a:xfrm>
          <a:prstGeom prst="rect">
            <a:avLst/>
          </a:prstGeom>
        </p:spPr>
        <p:txBody>
          <a:bodyPr wrap="square">
            <a:spAutoFit/>
          </a:bodyPr>
          <a:lstStyle/>
          <a:p>
            <a:pPr marL="171450" lvl="1" indent="-171450">
              <a:buFont typeface="Arial" panose="020B0604020202020204" pitchFamily="34" charset="0"/>
              <a:buChar char="•"/>
              <a:defRPr/>
            </a:pPr>
            <a:r>
              <a:rPr lang="en-US" sz="1300" dirty="0">
                <a:latin typeface="AvenirNextforSAS" panose="020B0503020202020204" pitchFamily="34" charset="0"/>
              </a:rPr>
              <a:t>SAS email: </a:t>
            </a:r>
            <a:r>
              <a:rPr lang="en-US" sz="1300" dirty="0">
                <a:latin typeface="AvenirNextforSAS" panose="020B0503020202020204" pitchFamily="34" charset="0"/>
                <a:hlinkClick r:id="rId7">
                  <a:extLst>
                    <a:ext uri="{A12FA001-AC4F-418D-AE19-62706E023703}">
                      <ahyp:hlinkClr xmlns:ahyp="http://schemas.microsoft.com/office/drawing/2018/hyperlinkcolor" val="tx"/>
                    </a:ext>
                  </a:extLst>
                </a:hlinkClick>
              </a:rPr>
              <a:t>laura.federline@sas.com</a:t>
            </a:r>
            <a:endParaRPr lang="en-US" sz="1300" dirty="0">
              <a:latin typeface="AvenirNextforSAS" panose="020B0503020202020204" pitchFamily="34" charset="0"/>
            </a:endParaRPr>
          </a:p>
          <a:p>
            <a:pPr marL="171450" lvl="1" indent="-171450">
              <a:buFont typeface="Arial" panose="020B0604020202020204" pitchFamily="34" charset="0"/>
              <a:buChar char="•"/>
              <a:defRPr/>
            </a:pPr>
            <a:r>
              <a:rPr lang="en-US" sz="1300" dirty="0">
                <a:latin typeface="AvenirNextforSAS" panose="020B0503020202020204" pitchFamily="34" charset="0"/>
              </a:rPr>
              <a:t>College email: </a:t>
            </a:r>
            <a:r>
              <a:rPr lang="en-US" sz="1300" dirty="0">
                <a:latin typeface="AvenirNextforSAS" panose="020B0503020202020204" pitchFamily="34" charset="0"/>
                <a:hlinkClick r:id="rId8">
                  <a:extLst>
                    <a:ext uri="{A12FA001-AC4F-418D-AE19-62706E023703}">
                      <ahyp:hlinkClr xmlns:ahyp="http://schemas.microsoft.com/office/drawing/2018/hyperlinkcolor" val="tx"/>
                    </a:ext>
                  </a:extLst>
                </a:hlinkClick>
              </a:rPr>
              <a:t>lefederl@ncsu.edu</a:t>
            </a:r>
            <a:endParaRPr lang="en-US" sz="1300" dirty="0">
              <a:latin typeface="AvenirNextforSAS" panose="020B0503020202020204" pitchFamily="34" charset="0"/>
            </a:endParaRPr>
          </a:p>
          <a:p>
            <a:pPr marL="171450" lvl="1" indent="-171450">
              <a:buFont typeface="Arial" panose="020B0604020202020204" pitchFamily="34" charset="0"/>
              <a:buChar char="•"/>
              <a:defRPr/>
            </a:pPr>
            <a:r>
              <a:rPr lang="en-US" sz="1300" dirty="0">
                <a:latin typeface="AvenirNextforSAS" panose="020B0503020202020204" pitchFamily="34" charset="0"/>
                <a:hlinkClick r:id="rId9">
                  <a:extLst>
                    <a:ext uri="{A12FA001-AC4F-418D-AE19-62706E023703}">
                      <ahyp:hlinkClr xmlns:ahyp="http://schemas.microsoft.com/office/drawing/2018/hyperlinkcolor" val="tx"/>
                    </a:ext>
                  </a:extLst>
                </a:hlinkClick>
              </a:rPr>
              <a:t>https://www.linkedin.com/in/laura-federline/</a:t>
            </a:r>
            <a:endParaRPr lang="en-US" sz="1300" dirty="0">
              <a:latin typeface="AvenirNextforSAS" panose="020B0503020202020204" pitchFamily="34" charset="0"/>
            </a:endParaRPr>
          </a:p>
          <a:p>
            <a:pPr marL="171450" lvl="1" indent="-171450">
              <a:buFont typeface="Arial" panose="020B0604020202020204" pitchFamily="34" charset="0"/>
              <a:buChar char="•"/>
              <a:defRPr/>
            </a:pPr>
            <a:endParaRPr lang="en-US" sz="1300" dirty="0">
              <a:latin typeface="AvenirNextforSAS" panose="020B0503020202020204" pitchFamily="34" charset="0"/>
            </a:endParaRPr>
          </a:p>
          <a:p>
            <a:pPr marL="171450" indent="-171450">
              <a:buFont typeface="Arial" panose="020B0604020202020204" pitchFamily="34" charset="0"/>
              <a:buChar char="•"/>
              <a:defRPr/>
            </a:pPr>
            <a:endParaRPr lang="en-US" sz="1300" dirty="0">
              <a:latin typeface="+mj-lt"/>
              <a:cs typeface="Arial" panose="020B0604020202020204" pitchFamily="34" charset="0"/>
            </a:endParaRPr>
          </a:p>
        </p:txBody>
      </p:sp>
      <p:sp>
        <p:nvSpPr>
          <p:cNvPr id="22" name="TextBox 21">
            <a:extLst>
              <a:ext uri="{FF2B5EF4-FFF2-40B4-BE49-F238E27FC236}">
                <a16:creationId xmlns:a16="http://schemas.microsoft.com/office/drawing/2014/main" id="{509ED249-FF8D-465E-9985-A221C4E4BBBC}"/>
              </a:ext>
            </a:extLst>
          </p:cNvPr>
          <p:cNvSpPr txBox="1"/>
          <p:nvPr/>
        </p:nvSpPr>
        <p:spPr>
          <a:xfrm>
            <a:off x="4276141" y="1553951"/>
            <a:ext cx="4597587" cy="2308324"/>
          </a:xfrm>
          <a:prstGeom prst="rect">
            <a:avLst/>
          </a:prstGeom>
          <a:noFill/>
        </p:spPr>
        <p:txBody>
          <a:bodyPr wrap="square" rtlCol="0">
            <a:spAutoFit/>
          </a:bodyPr>
          <a:lstStyle/>
          <a:p>
            <a:r>
              <a:rPr lang="en-US" b="1" dirty="0">
                <a:latin typeface="AvenirNextforSAS" panose="020B0503020202020204" pitchFamily="34" charset="0"/>
              </a:rPr>
              <a:t>Use of this Project</a:t>
            </a:r>
          </a:p>
          <a:p>
            <a:pPr marL="285750" indent="-285750">
              <a:buFont typeface="Arial" panose="020B0604020202020204" pitchFamily="34" charset="0"/>
              <a:buChar char="•"/>
            </a:pPr>
            <a:r>
              <a:rPr lang="en-US" dirty="0">
                <a:latin typeface="AvenirNextforSAS" panose="020B0503020202020204" pitchFamily="34" charset="0"/>
              </a:rPr>
              <a:t>Know content without having to read</a:t>
            </a:r>
          </a:p>
          <a:p>
            <a:pPr marL="742950" lvl="1" indent="-285750">
              <a:buFont typeface="Arial" panose="020B0604020202020204" pitchFamily="34" charset="0"/>
              <a:buChar char="•"/>
            </a:pPr>
            <a:r>
              <a:rPr lang="en-US" dirty="0">
                <a:latin typeface="AvenirNextforSAS" panose="020B0503020202020204" pitchFamily="34" charset="0"/>
              </a:rPr>
              <a:t>Ex. ‘Advice and Recommendations’ do not change after report 42</a:t>
            </a:r>
          </a:p>
          <a:p>
            <a:pPr marL="287338" lvl="1" indent="-287338">
              <a:buFont typeface="Arial" panose="020B0604020202020204" pitchFamily="34" charset="0"/>
              <a:buChar char="•"/>
            </a:pPr>
            <a:r>
              <a:rPr lang="en-US" dirty="0">
                <a:latin typeface="AvenirNextforSAS" panose="020B0503020202020204" pitchFamily="34" charset="0"/>
              </a:rPr>
              <a:t>Identify advisory themes</a:t>
            </a:r>
          </a:p>
          <a:p>
            <a:pPr marL="287338" lvl="1" indent="-287338">
              <a:buFont typeface="Arial" panose="020B0604020202020204" pitchFamily="34" charset="0"/>
              <a:buChar char="•"/>
            </a:pPr>
            <a:r>
              <a:rPr lang="en-US" dirty="0">
                <a:latin typeface="AvenirNextforSAS" panose="020B0503020202020204" pitchFamily="34" charset="0"/>
              </a:rPr>
              <a:t>Identify patterns in content change and COVID trends</a:t>
            </a:r>
          </a:p>
          <a:p>
            <a:pPr marL="287338" lvl="1" indent="-287338">
              <a:buFont typeface="Arial" panose="020B0604020202020204" pitchFamily="34" charset="0"/>
              <a:buChar char="•"/>
            </a:pPr>
            <a:endParaRPr lang="en-US" dirty="0">
              <a:latin typeface="AvenirNextforSAS" panose="020B0503020202020204" pitchFamily="34" charset="0"/>
            </a:endParaRPr>
          </a:p>
        </p:txBody>
      </p:sp>
    </p:spTree>
    <p:extLst>
      <p:ext uri="{BB962C8B-B14F-4D97-AF65-F5344CB8AC3E}">
        <p14:creationId xmlns:p14="http://schemas.microsoft.com/office/powerpoint/2010/main" val="36168143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705E2F55056A4DB3824DF1DBA5B9AC" ma:contentTypeVersion="13" ma:contentTypeDescription="Create a new document." ma:contentTypeScope="" ma:versionID="1338c621edf941a00a5e1e37a726fe61">
  <xsd:schema xmlns:xsd="http://www.w3.org/2001/XMLSchema" xmlns:xs="http://www.w3.org/2001/XMLSchema" xmlns:p="http://schemas.microsoft.com/office/2006/metadata/properties" xmlns:ns3="ab94eb7c-3405-4d2e-86af-8e1c0896b94f" xmlns:ns4="c5fcdc2e-a883-40e1-84ca-5c7454d45a86" targetNamespace="http://schemas.microsoft.com/office/2006/metadata/properties" ma:root="true" ma:fieldsID="c45e4bf86798b4331afe06e544e660ea" ns3:_="" ns4:_="">
    <xsd:import namespace="ab94eb7c-3405-4d2e-86af-8e1c0896b94f"/>
    <xsd:import namespace="c5fcdc2e-a883-40e1-84ca-5c7454d45a8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94eb7c-3405-4d2e-86af-8e1c0896b94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5fcdc2e-a883-40e1-84ca-5c7454d45a8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9BE941-7522-4F2C-A757-535AFC55AA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b94eb7c-3405-4d2e-86af-8e1c0896b94f"/>
    <ds:schemaRef ds:uri="c5fcdc2e-a883-40e1-84ca-5c7454d45a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B775E6-F94C-46FD-8B6A-4E164F522504}">
  <ds:schemaRefs>
    <ds:schemaRef ds:uri="http://purl.org/dc/elements/1.1/"/>
    <ds:schemaRef ds:uri="http://schemas.microsoft.com/office/2006/metadata/properties"/>
    <ds:schemaRef ds:uri="http://schemas.microsoft.com/office/2006/documentManagement/types"/>
    <ds:schemaRef ds:uri="c5fcdc2e-a883-40e1-84ca-5c7454d45a86"/>
    <ds:schemaRef ds:uri="http://purl.org/dc/terms/"/>
    <ds:schemaRef ds:uri="http://schemas.openxmlformats.org/package/2006/metadata/core-properties"/>
    <ds:schemaRef ds:uri="http://purl.org/dc/dcmitype/"/>
    <ds:schemaRef ds:uri="http://schemas.microsoft.com/office/infopath/2007/PartnerControls"/>
    <ds:schemaRef ds:uri="ab94eb7c-3405-4d2e-86af-8e1c0896b94f"/>
    <ds:schemaRef ds:uri="http://www.w3.org/XML/1998/namespace"/>
  </ds:schemaRefs>
</ds:datastoreItem>
</file>

<file path=customXml/itemProps3.xml><?xml version="1.0" encoding="utf-8"?>
<ds:datastoreItem xmlns:ds="http://schemas.openxmlformats.org/officeDocument/2006/customXml" ds:itemID="{8D8AE791-C29B-40C5-9F10-2ABBC373378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15083</TotalTime>
  <Words>1554</Words>
  <Application>Microsoft Office PowerPoint</Application>
  <PresentationFormat>On-screen Show (4:3)</PresentationFormat>
  <Paragraphs>157</Paragraphs>
  <Slides>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AvenirNextforSAS</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Kayla Woitkowski</dc:creator>
  <cp:lastModifiedBy>Laura Federline</cp:lastModifiedBy>
  <cp:revision>133</cp:revision>
  <dcterms:created xsi:type="dcterms:W3CDTF">2020-07-15T19:41:46Z</dcterms:created>
  <dcterms:modified xsi:type="dcterms:W3CDTF">2020-08-06T19:26:55Z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0x010100CA705E2F55056A4DB3824DF1DBA5B9AC</vt:lpwstr>
  </property>
</Properties>
</file>