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63" r:id="rId3"/>
    <p:sldId id="257" r:id="rId4"/>
    <p:sldId id="267" r:id="rId5"/>
    <p:sldId id="266" r:id="rId6"/>
    <p:sldId id="264" r:id="rId7"/>
    <p:sldId id="265" r:id="rId8"/>
    <p:sldId id="258" r:id="rId9"/>
    <p:sldId id="268" r:id="rId10"/>
    <p:sldId id="269" r:id="rId11"/>
    <p:sldId id="259" r:id="rId12"/>
    <p:sldId id="270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87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31BA835-12AC-4E8F-955A-EA3F4DE2791F}" type="datetime1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514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775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277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3151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221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91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42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247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819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80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499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91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97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504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814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043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689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93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Concepto ondulado de colores">
            <a:extLst>
              <a:ext uri="{FF2B5EF4-FFF2-40B4-BE49-F238E27FC236}">
                <a16:creationId xmlns:a16="http://schemas.microsoft.com/office/drawing/2014/main" id="{774DD621-8984-D089-C60B-826BBD78FBC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rcRect t="1672" b="14034"/>
          <a:stretch>
            <a:fillRect/>
          </a:stretch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7E52CCF-9715-E4AC-A60C-DA5790A01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MACHINE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1F0AAB-F76D-87E2-79F6-1BD415C2C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LAURA GARCÍA GONZÁLEZ Y LUCIA MARTÍNEZ MIRAMONTES</a:t>
            </a:r>
          </a:p>
        </p:txBody>
      </p:sp>
    </p:spTree>
    <p:extLst>
      <p:ext uri="{BB962C8B-B14F-4D97-AF65-F5344CB8AC3E}">
        <p14:creationId xmlns:p14="http://schemas.microsoft.com/office/powerpoint/2010/main" val="379096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C657B7-F41E-3243-AB38-EC00C1794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84AE54-58C1-A45E-1C98-3C028110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s-ES" sz="3200">
                <a:solidFill>
                  <a:srgbClr val="FFFFFF"/>
                </a:solidFill>
              </a:rPr>
              <a:t>HIERARCHICAL CLUSTERING</a:t>
            </a:r>
            <a:br>
              <a:rPr lang="es-ES" sz="3200">
                <a:solidFill>
                  <a:srgbClr val="FFFFFF"/>
                </a:solidFill>
              </a:rPr>
            </a:br>
            <a:endParaRPr lang="es-ES" sz="32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23887B-CD4B-C283-9149-0E3CF3F68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endParaRPr lang="es-ES" sz="1400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C2374864-F475-7030-5655-A649AC77C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774681"/>
            <a:ext cx="6844045" cy="53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337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5" name="Rectangle 106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5A2E1F-18F8-ED00-0ED8-4B626C8D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s-ES" sz="3200">
                <a:solidFill>
                  <a:srgbClr val="FFFFFF"/>
                </a:solidFill>
              </a:rPr>
              <a:t>PARTITIONAL CLUSTERING</a:t>
            </a:r>
            <a:br>
              <a:rPr lang="es-ES" sz="3200">
                <a:solidFill>
                  <a:srgbClr val="FFFFFF"/>
                </a:solidFill>
              </a:rPr>
            </a:br>
            <a:endParaRPr lang="es-ES" sz="3200">
              <a:solidFill>
                <a:srgbClr val="FFFFFF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27A2589-0FD0-7C88-97C2-C46B9522F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4620" y="2249487"/>
            <a:ext cx="2862444" cy="39573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 separación se basó principalmente en variables </a:t>
            </a:r>
            <a:r>
              <a:rPr kumimoji="0" lang="es-ES" altLang="es-ES" sz="13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numéricas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3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Cluster</a:t>
            </a:r>
            <a:r>
              <a:rPr kumimoji="0" lang="es-ES" altLang="es-ES" sz="13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0: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alta educación y muchas horas trabajadas, sin ganancias.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3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Cluster</a:t>
            </a:r>
            <a:r>
              <a:rPr kumimoji="0" lang="es-ES" altLang="es-ES" sz="13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1: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individuos con ganancias.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3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Cluster</a:t>
            </a:r>
            <a:r>
              <a:rPr kumimoji="0" lang="es-ES" altLang="es-ES" sz="13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2: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menor educación, menos horas trabajadas y mayor edad.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Las </a:t>
            </a:r>
            <a:r>
              <a:rPr kumimoji="0" lang="es-ES" altLang="es-ES" sz="13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variables categóricas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(género, estado civil, relación) tuvieron poca influencia; la distribución dentro de los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clusters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es similar a la del </a:t>
            </a:r>
            <a:r>
              <a:rPr kumimoji="0" lang="es-ES" altLang="es-ES" sz="13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s-ES" altLang="es-ES" sz="13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original.</a:t>
            </a:r>
          </a:p>
        </p:txBody>
      </p:sp>
      <p:grpSp>
        <p:nvGrpSpPr>
          <p:cNvPr id="188" name="Group 114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0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9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0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1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6DB0435B-BB94-EE14-3004-07CC90734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41046" y="2794139"/>
            <a:ext cx="199190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s-ES" altLang="es-E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s-ES" altLang="es-E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5" name="Tabla 54">
            <a:extLst>
              <a:ext uri="{FF2B5EF4-FFF2-40B4-BE49-F238E27FC236}">
                <a16:creationId xmlns:a16="http://schemas.microsoft.com/office/drawing/2014/main" id="{85EDCB1B-8E35-A0A5-8830-8BF09B4B5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63870"/>
              </p:ext>
            </p:extLst>
          </p:nvPr>
        </p:nvGraphicFramePr>
        <p:xfrm>
          <a:off x="5857875" y="4423488"/>
          <a:ext cx="6096000" cy="768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64223368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302145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5571043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104102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437713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981690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113598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1251225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650" u="none" strike="noStrike">
                          <a:effectLst/>
                        </a:rPr>
                        <a:t>MaritalStatus</a:t>
                      </a:r>
                      <a:endParaRPr lang="es-ES" sz="6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" sz="650" u="none" strike="noStrike">
                          <a:effectLst/>
                        </a:rPr>
                        <a:t>Divorced</a:t>
                      </a:r>
                      <a:endParaRPr lang="es-ES" sz="6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650" u="none" strike="noStrike">
                          <a:effectLst/>
                        </a:rPr>
                        <a:t>Married-AF-spou</a:t>
                      </a:r>
                      <a:endParaRPr lang="es-ES" sz="6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" sz="650" u="none" strike="noStrike">
                          <a:effectLst/>
                        </a:rPr>
                        <a:t>Married-civ-spouse</a:t>
                      </a:r>
                      <a:endParaRPr lang="es-ES" sz="6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" sz="650" u="none" strike="noStrike">
                          <a:effectLst/>
                        </a:rPr>
                        <a:t>Married-spouse-absent</a:t>
                      </a:r>
                      <a:endParaRPr lang="es-ES" sz="6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6350" marT="6350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" sz="650" u="none" strike="noStrike">
                          <a:effectLst/>
                        </a:rPr>
                        <a:t>Never-married</a:t>
                      </a:r>
                      <a:endParaRPr lang="es-ES" sz="6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650" u="none" strike="noStrike">
                          <a:effectLst/>
                        </a:rPr>
                        <a:t>Separated</a:t>
                      </a:r>
                      <a:endParaRPr lang="es-ES" sz="6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650" u="none" strike="noStrike">
                          <a:effectLst/>
                        </a:rPr>
                        <a:t>Widowed</a:t>
                      </a:r>
                      <a:endParaRPr lang="es-ES" sz="65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21465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>
                          <a:effectLst/>
                        </a:rPr>
                        <a:t>0</a:t>
                      </a:r>
                      <a:endParaRPr lang="es-E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>
                          <a:effectLst/>
                        </a:rPr>
                        <a:t>0.18</a:t>
                      </a:r>
                      <a:endParaRPr lang="es-E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>
                          <a:effectLst/>
                        </a:rPr>
                        <a:t>0.0</a:t>
                      </a:r>
                      <a:endParaRPr lang="es-E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>
                          <a:effectLst/>
                        </a:rPr>
                        <a:t>0.41</a:t>
                      </a:r>
                      <a:endParaRPr lang="es-E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>
                          <a:effectLst/>
                        </a:rPr>
                        <a:t>0.02</a:t>
                      </a:r>
                      <a:endParaRPr lang="es-E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>
                          <a:effectLst/>
                        </a:rPr>
                        <a:t>0.31</a:t>
                      </a:r>
                      <a:endParaRPr lang="es-E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>
                          <a:effectLst/>
                        </a:rPr>
                        <a:t>0.04</a:t>
                      </a:r>
                      <a:endParaRPr lang="es-E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>
                          <a:effectLst/>
                        </a:rPr>
                        <a:t>0.04</a:t>
                      </a:r>
                      <a:endParaRPr lang="es-E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extLst>
                  <a:ext uri="{0D108BD9-81ED-4DB2-BD59-A6C34878D82A}">
                    <a16:rowId xmlns:a16="http://schemas.microsoft.com/office/drawing/2014/main" val="39092612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>
                          <a:effectLst/>
                        </a:rPr>
                        <a:t>1</a:t>
                      </a:r>
                      <a:endParaRPr lang="es-E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>
                          <a:effectLst/>
                        </a:rPr>
                        <a:t>0.11</a:t>
                      </a:r>
                      <a:endParaRPr lang="es-E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>
                          <a:effectLst/>
                        </a:rPr>
                        <a:t>0.0</a:t>
                      </a:r>
                      <a:endParaRPr lang="es-E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>
                          <a:effectLst/>
                        </a:rPr>
                        <a:t>0.69</a:t>
                      </a:r>
                      <a:endParaRPr lang="es-E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>
                          <a:effectLst/>
                        </a:rPr>
                        <a:t>0.01</a:t>
                      </a:r>
                      <a:endParaRPr lang="es-E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>
                          <a:effectLst/>
                        </a:rPr>
                        <a:t>0.13</a:t>
                      </a:r>
                      <a:endParaRPr lang="es-E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 dirty="0">
                          <a:effectLst/>
                        </a:rPr>
                        <a:t>0.01</a:t>
                      </a:r>
                      <a:endParaRPr lang="es-ES" sz="9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>
                          <a:effectLst/>
                        </a:rPr>
                        <a:t>0.03</a:t>
                      </a:r>
                      <a:endParaRPr lang="es-E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extLst>
                  <a:ext uri="{0D108BD9-81ED-4DB2-BD59-A6C34878D82A}">
                    <a16:rowId xmlns:a16="http://schemas.microsoft.com/office/drawing/2014/main" val="18470716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>
                          <a:effectLst/>
                        </a:rPr>
                        <a:t>2</a:t>
                      </a:r>
                      <a:endParaRPr lang="es-E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>
                          <a:effectLst/>
                        </a:rPr>
                        <a:t>0.10</a:t>
                      </a:r>
                      <a:endParaRPr lang="es-E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>
                          <a:effectLst/>
                        </a:rPr>
                        <a:t>0.0</a:t>
                      </a:r>
                      <a:endParaRPr lang="es-E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>
                          <a:effectLst/>
                        </a:rPr>
                        <a:t>0.59</a:t>
                      </a:r>
                      <a:endParaRPr lang="es-E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>
                          <a:effectLst/>
                        </a:rPr>
                        <a:t>0.01</a:t>
                      </a:r>
                      <a:endParaRPr lang="es-E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>
                          <a:effectLst/>
                        </a:rPr>
                        <a:t>0.09</a:t>
                      </a:r>
                      <a:endParaRPr lang="es-E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>
                          <a:effectLst/>
                        </a:rPr>
                        <a:t>0.04</a:t>
                      </a:r>
                      <a:endParaRPr lang="es-ES" sz="9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950" u="none" strike="noStrike" dirty="0">
                          <a:effectLst/>
                        </a:rPr>
                        <a:t>0.18 </a:t>
                      </a:r>
                      <a:endParaRPr lang="es-ES" sz="95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extLst>
                  <a:ext uri="{0D108BD9-81ED-4DB2-BD59-A6C34878D82A}">
                    <a16:rowId xmlns:a16="http://schemas.microsoft.com/office/drawing/2014/main" val="163347544"/>
                  </a:ext>
                </a:extLst>
              </a:tr>
            </a:tbl>
          </a:graphicData>
        </a:graphic>
      </p:graphicFrame>
      <p:graphicFrame>
        <p:nvGraphicFramePr>
          <p:cNvPr id="57" name="Tabla 56">
            <a:extLst>
              <a:ext uri="{FF2B5EF4-FFF2-40B4-BE49-F238E27FC236}">
                <a16:creationId xmlns:a16="http://schemas.microsoft.com/office/drawing/2014/main" id="{12FE145A-78EE-AD51-2F08-043445029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462650"/>
              </p:ext>
            </p:extLst>
          </p:nvPr>
        </p:nvGraphicFramePr>
        <p:xfrm>
          <a:off x="4475929" y="2303401"/>
          <a:ext cx="6573070" cy="1832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9010">
                  <a:extLst>
                    <a:ext uri="{9D8B030D-6E8A-4147-A177-3AD203B41FA5}">
                      <a16:colId xmlns:a16="http://schemas.microsoft.com/office/drawing/2014/main" val="2766908761"/>
                    </a:ext>
                  </a:extLst>
                </a:gridCol>
                <a:gridCol w="939010">
                  <a:extLst>
                    <a:ext uri="{9D8B030D-6E8A-4147-A177-3AD203B41FA5}">
                      <a16:colId xmlns:a16="http://schemas.microsoft.com/office/drawing/2014/main" val="3747803200"/>
                    </a:ext>
                  </a:extLst>
                </a:gridCol>
                <a:gridCol w="939010">
                  <a:extLst>
                    <a:ext uri="{9D8B030D-6E8A-4147-A177-3AD203B41FA5}">
                      <a16:colId xmlns:a16="http://schemas.microsoft.com/office/drawing/2014/main" val="2004776681"/>
                    </a:ext>
                  </a:extLst>
                </a:gridCol>
                <a:gridCol w="939010">
                  <a:extLst>
                    <a:ext uri="{9D8B030D-6E8A-4147-A177-3AD203B41FA5}">
                      <a16:colId xmlns:a16="http://schemas.microsoft.com/office/drawing/2014/main" val="1875420670"/>
                    </a:ext>
                  </a:extLst>
                </a:gridCol>
                <a:gridCol w="939010">
                  <a:extLst>
                    <a:ext uri="{9D8B030D-6E8A-4147-A177-3AD203B41FA5}">
                      <a16:colId xmlns:a16="http://schemas.microsoft.com/office/drawing/2014/main" val="30785373"/>
                    </a:ext>
                  </a:extLst>
                </a:gridCol>
                <a:gridCol w="939010">
                  <a:extLst>
                    <a:ext uri="{9D8B030D-6E8A-4147-A177-3AD203B41FA5}">
                      <a16:colId xmlns:a16="http://schemas.microsoft.com/office/drawing/2014/main" val="3595511000"/>
                    </a:ext>
                  </a:extLst>
                </a:gridCol>
                <a:gridCol w="939010">
                  <a:extLst>
                    <a:ext uri="{9D8B030D-6E8A-4147-A177-3AD203B41FA5}">
                      <a16:colId xmlns:a16="http://schemas.microsoft.com/office/drawing/2014/main" val="3838689652"/>
                    </a:ext>
                  </a:extLst>
                </a:gridCol>
              </a:tblGrid>
              <a:tr h="45481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800" u="none" strike="noStrike">
                          <a:effectLst/>
                        </a:rPr>
                        <a:t>Relationship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800" u="none" strike="noStrike">
                          <a:effectLst/>
                        </a:rPr>
                        <a:t>Husband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800" u="none" strike="noStrike">
                          <a:effectLst/>
                        </a:rPr>
                        <a:t>Not-in-family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800" u="none" strike="noStrike">
                          <a:effectLst/>
                        </a:rPr>
                        <a:t>Other-relative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800" u="none" strike="noStrike">
                          <a:effectLst/>
                        </a:rPr>
                        <a:t>Own-child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800" u="none" strike="noStrike">
                          <a:effectLst/>
                        </a:rPr>
                        <a:t>Unmarried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800" u="none" strike="noStrike">
                          <a:effectLst/>
                        </a:rPr>
                        <a:t>Wife</a:t>
                      </a:r>
                      <a:endParaRPr lang="es-ES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46414936"/>
                  </a:ext>
                </a:extLst>
              </a:tr>
              <a:tr h="530901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0.33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 dirty="0">
                          <a:effectLst/>
                        </a:rPr>
                        <a:t>0.29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 dirty="0">
                          <a:effectLst/>
                        </a:rPr>
                        <a:t>0.03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0.14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 dirty="0">
                          <a:effectLst/>
                        </a:rPr>
                        <a:t>0.13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0.08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extLst>
                  <a:ext uri="{0D108BD9-81ED-4DB2-BD59-A6C34878D82A}">
                    <a16:rowId xmlns:a16="http://schemas.microsoft.com/office/drawing/2014/main" val="2071796378"/>
                  </a:ext>
                </a:extLst>
              </a:tr>
              <a:tr h="454814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0.61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0.19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0.02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0.03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0.07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0.08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extLst>
                  <a:ext uri="{0D108BD9-81ED-4DB2-BD59-A6C34878D82A}">
                    <a16:rowId xmlns:a16="http://schemas.microsoft.com/office/drawing/2014/main" val="2965955070"/>
                  </a:ext>
                </a:extLst>
              </a:tr>
              <a:tr h="392081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0.53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0.28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0.03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0.02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0.09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 dirty="0">
                          <a:effectLst/>
                        </a:rPr>
                        <a:t>0.05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extLst>
                  <a:ext uri="{0D108BD9-81ED-4DB2-BD59-A6C34878D82A}">
                    <a16:rowId xmlns:a16="http://schemas.microsoft.com/office/drawing/2014/main" val="3233763649"/>
                  </a:ext>
                </a:extLst>
              </a:tr>
            </a:tbl>
          </a:graphicData>
        </a:graphic>
      </p:graphicFrame>
      <p:graphicFrame>
        <p:nvGraphicFramePr>
          <p:cNvPr id="59" name="Tabla 58">
            <a:extLst>
              <a:ext uri="{FF2B5EF4-FFF2-40B4-BE49-F238E27FC236}">
                <a16:creationId xmlns:a16="http://schemas.microsoft.com/office/drawing/2014/main" id="{60068BC4-CC4A-E905-BEB2-E3272C4AE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67652"/>
              </p:ext>
            </p:extLst>
          </p:nvPr>
        </p:nvGraphicFramePr>
        <p:xfrm>
          <a:off x="4833085" y="5431925"/>
          <a:ext cx="2525829" cy="9318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943">
                  <a:extLst>
                    <a:ext uri="{9D8B030D-6E8A-4147-A177-3AD203B41FA5}">
                      <a16:colId xmlns:a16="http://schemas.microsoft.com/office/drawing/2014/main" val="199544264"/>
                    </a:ext>
                  </a:extLst>
                </a:gridCol>
                <a:gridCol w="841943">
                  <a:extLst>
                    <a:ext uri="{9D8B030D-6E8A-4147-A177-3AD203B41FA5}">
                      <a16:colId xmlns:a16="http://schemas.microsoft.com/office/drawing/2014/main" val="2163336068"/>
                    </a:ext>
                  </a:extLst>
                </a:gridCol>
                <a:gridCol w="841943">
                  <a:extLst>
                    <a:ext uri="{9D8B030D-6E8A-4147-A177-3AD203B41FA5}">
                      <a16:colId xmlns:a16="http://schemas.microsoft.com/office/drawing/2014/main" val="2093726257"/>
                    </a:ext>
                  </a:extLst>
                </a:gridCol>
              </a:tblGrid>
              <a:tr h="2329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Gender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Female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Male</a:t>
                      </a:r>
                      <a:endParaRPr lang="es-ES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0224525"/>
                  </a:ext>
                </a:extLst>
              </a:tr>
              <a:tr h="232966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0.39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0.61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extLst>
                  <a:ext uri="{0D108BD9-81ED-4DB2-BD59-A6C34878D82A}">
                    <a16:rowId xmlns:a16="http://schemas.microsoft.com/office/drawing/2014/main" val="2448944443"/>
                  </a:ext>
                </a:extLst>
              </a:tr>
              <a:tr h="232966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0.24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 dirty="0">
                          <a:effectLst/>
                        </a:rPr>
                        <a:t>0.76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extLst>
                  <a:ext uri="{0D108BD9-81ED-4DB2-BD59-A6C34878D82A}">
                    <a16:rowId xmlns:a16="http://schemas.microsoft.com/office/drawing/2014/main" val="820353583"/>
                  </a:ext>
                </a:extLst>
              </a:tr>
              <a:tr h="232966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>
                          <a:effectLst/>
                        </a:rPr>
                        <a:t>0.31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1000" u="none" strike="noStrike" dirty="0">
                          <a:effectLst/>
                        </a:rPr>
                        <a:t>0.69 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extLst>
                  <a:ext uri="{0D108BD9-81ED-4DB2-BD59-A6C34878D82A}">
                    <a16:rowId xmlns:a16="http://schemas.microsoft.com/office/drawing/2014/main" val="321893398"/>
                  </a:ext>
                </a:extLst>
              </a:tr>
            </a:tbl>
          </a:graphicData>
        </a:graphic>
      </p:graphicFrame>
      <p:graphicFrame>
        <p:nvGraphicFramePr>
          <p:cNvPr id="104" name="Tabla 103">
            <a:extLst>
              <a:ext uri="{FF2B5EF4-FFF2-40B4-BE49-F238E27FC236}">
                <a16:creationId xmlns:a16="http://schemas.microsoft.com/office/drawing/2014/main" id="{26B6074F-0AA6-E3DE-F6C2-B10B79139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06844"/>
              </p:ext>
            </p:extLst>
          </p:nvPr>
        </p:nvGraphicFramePr>
        <p:xfrm>
          <a:off x="6344123" y="407352"/>
          <a:ext cx="5427575" cy="1715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515">
                  <a:extLst>
                    <a:ext uri="{9D8B030D-6E8A-4147-A177-3AD203B41FA5}">
                      <a16:colId xmlns:a16="http://schemas.microsoft.com/office/drawing/2014/main" val="526895738"/>
                    </a:ext>
                  </a:extLst>
                </a:gridCol>
                <a:gridCol w="1085515">
                  <a:extLst>
                    <a:ext uri="{9D8B030D-6E8A-4147-A177-3AD203B41FA5}">
                      <a16:colId xmlns:a16="http://schemas.microsoft.com/office/drawing/2014/main" val="3338622838"/>
                    </a:ext>
                  </a:extLst>
                </a:gridCol>
                <a:gridCol w="1085515">
                  <a:extLst>
                    <a:ext uri="{9D8B030D-6E8A-4147-A177-3AD203B41FA5}">
                      <a16:colId xmlns:a16="http://schemas.microsoft.com/office/drawing/2014/main" val="2147129285"/>
                    </a:ext>
                  </a:extLst>
                </a:gridCol>
                <a:gridCol w="1085515">
                  <a:extLst>
                    <a:ext uri="{9D8B030D-6E8A-4147-A177-3AD203B41FA5}">
                      <a16:colId xmlns:a16="http://schemas.microsoft.com/office/drawing/2014/main" val="4264246562"/>
                    </a:ext>
                  </a:extLst>
                </a:gridCol>
                <a:gridCol w="1085515">
                  <a:extLst>
                    <a:ext uri="{9D8B030D-6E8A-4147-A177-3AD203B41FA5}">
                      <a16:colId xmlns:a16="http://schemas.microsoft.com/office/drawing/2014/main" val="2963209682"/>
                    </a:ext>
                  </a:extLst>
                </a:gridCol>
              </a:tblGrid>
              <a:tr h="33381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700" u="none" strike="noStrike">
                          <a:effectLst/>
                        </a:rPr>
                        <a:t>cluster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700" u="none" strike="noStrike">
                          <a:effectLst/>
                        </a:rPr>
                        <a:t>Age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700" u="none" strike="noStrike">
                          <a:effectLst/>
                        </a:rPr>
                        <a:t>EducationNum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700" u="none" strike="noStrike">
                          <a:effectLst/>
                        </a:rPr>
                        <a:t>HoursPerWeek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700" u="none" strike="noStrike">
                          <a:effectLst/>
                        </a:rPr>
                        <a:t>CapitalGainLog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726659"/>
                  </a:ext>
                </a:extLst>
              </a:tr>
              <a:tr h="460439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800" u="none" strike="noStrike">
                          <a:effectLst/>
                        </a:rPr>
                        <a:t>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800" u="none" strike="noStrike">
                          <a:effectLst/>
                        </a:rPr>
                        <a:t>40.36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800" u="none" strike="noStrike">
                          <a:effectLst/>
                        </a:rPr>
                        <a:t>11.0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800" u="none" strike="noStrike" dirty="0">
                          <a:effectLst/>
                        </a:rPr>
                        <a:t>42.27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800" u="none" strike="noStrike">
                          <a:effectLst/>
                        </a:rPr>
                        <a:t>0.00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extLst>
                  <a:ext uri="{0D108BD9-81ED-4DB2-BD59-A6C34878D82A}">
                    <a16:rowId xmlns:a16="http://schemas.microsoft.com/office/drawing/2014/main" val="2425443701"/>
                  </a:ext>
                </a:extLst>
              </a:tr>
              <a:tr h="460439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800" u="none" strike="noStrike">
                          <a:effectLst/>
                        </a:rPr>
                        <a:t>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800" u="none" strike="noStrike">
                          <a:effectLst/>
                        </a:rPr>
                        <a:t>48.17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800" u="none" strike="noStrike">
                          <a:effectLst/>
                        </a:rPr>
                        <a:t>11.42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800" u="none" strike="noStrike">
                          <a:effectLst/>
                        </a:rPr>
                        <a:t>43.34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800" u="none" strike="noStrike">
                          <a:effectLst/>
                        </a:rPr>
                        <a:t>8.91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extLst>
                  <a:ext uri="{0D108BD9-81ED-4DB2-BD59-A6C34878D82A}">
                    <a16:rowId xmlns:a16="http://schemas.microsoft.com/office/drawing/2014/main" val="801153982"/>
                  </a:ext>
                </a:extLst>
              </a:tr>
              <a:tr h="460439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800" u="none" strike="noStrike">
                          <a:effectLst/>
                        </a:rPr>
                        <a:t>2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800" u="none" strike="noStrike">
                          <a:effectLst/>
                        </a:rPr>
                        <a:t>57.53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800" u="none" strike="noStrike">
                          <a:effectLst/>
                        </a:rPr>
                        <a:t>7.05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800" u="none" strike="noStrike" dirty="0">
                          <a:effectLst/>
                        </a:rPr>
                        <a:t>28.30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800" u="none" strike="noStrike" dirty="0">
                          <a:effectLst/>
                        </a:rPr>
                        <a:t>0.00 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457200" marT="6350" marB="0" anchor="ctr"/>
                </a:tc>
                <a:extLst>
                  <a:ext uri="{0D108BD9-81ED-4DB2-BD59-A6C34878D82A}">
                    <a16:rowId xmlns:a16="http://schemas.microsoft.com/office/drawing/2014/main" val="20206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3754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62C6A8-82C8-BFC4-185A-8E854AE12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0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FD7BC5E-5A0F-A495-02F7-B2474C28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ES" sz="3400"/>
              <a:t>PARTITIONAL CLUSTERING - Conclusión</a:t>
            </a:r>
            <a:br>
              <a:rPr lang="es-ES" sz="3400"/>
            </a:br>
            <a:endParaRPr lang="es-ES" sz="340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2CFF914B-EAF3-FCEA-8307-F720DE189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41046" y="2794139"/>
            <a:ext cx="199190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s-ES" altLang="es-E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s-ES" altLang="es-E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45B6994-D148-B877-E70D-43CF1500E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45101" y="1464142"/>
            <a:ext cx="595788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CapitalGain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domina la formación de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separando claramente a quienes tienen ganancias.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Edad, educación, horas trabajadas y género generan subgrupos que se fusionan al reducir 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jerárquico es significativo; las fusiones no son arbitrarias.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 = 4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podría capturar mejor subgrupos importantes, como mujeres jóvenes, no casadas y con alta educación.</a:t>
            </a:r>
          </a:p>
        </p:txBody>
      </p:sp>
    </p:spTree>
    <p:extLst>
      <p:ext uri="{BB962C8B-B14F-4D97-AF65-F5344CB8AC3E}">
        <p14:creationId xmlns:p14="http://schemas.microsoft.com/office/powerpoint/2010/main" val="4081754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9CBC1-C4C4-4338-E5BA-3D25C491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DBSCAN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3115DB-4BED-04C3-DED5-E64D7430D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60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CAA5B-FEED-D532-0159-05543A1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GAUSSIAN MIXTURE MODELS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F4D103-CBFD-ABD3-3703-74BA6D8DB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08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D10ED-A818-66BC-A8BA-1B4555CC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199" y="2689715"/>
            <a:ext cx="4816327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Thank you for your attention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163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74953-0A14-9A72-3222-BB08ED5FB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12" y="698298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CDDFC-F9C2-9D87-2433-9EAF2640E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461" y="2224939"/>
            <a:ext cx="9905999" cy="354171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s-ES" dirty="0"/>
              <a:t>PREPROCESAMIENTO</a:t>
            </a:r>
          </a:p>
          <a:p>
            <a:pPr marL="457200" indent="-457200">
              <a:buAutoNum type="arabicPeriod"/>
            </a:pPr>
            <a:r>
              <a:rPr lang="es-ES" dirty="0"/>
              <a:t>HIERARCHICAL CLUSTERING</a:t>
            </a:r>
          </a:p>
          <a:p>
            <a:pPr marL="457200" indent="-457200">
              <a:buAutoNum type="arabicPeriod"/>
            </a:pPr>
            <a:r>
              <a:rPr lang="es-ES" dirty="0"/>
              <a:t>PARTITIONAL CLUSTERING</a:t>
            </a:r>
          </a:p>
          <a:p>
            <a:pPr marL="457200" indent="-457200">
              <a:buAutoNum type="arabicPeriod"/>
            </a:pPr>
            <a:r>
              <a:rPr lang="es-ES" dirty="0"/>
              <a:t>DBSCAN</a:t>
            </a:r>
          </a:p>
          <a:p>
            <a:pPr marL="457200" indent="-457200">
              <a:buAutoNum type="arabicPeriod"/>
            </a:pPr>
            <a:r>
              <a:rPr lang="es-ES" dirty="0"/>
              <a:t>GAUSSIAN MIXTURE MODELS</a:t>
            </a:r>
          </a:p>
        </p:txBody>
      </p:sp>
    </p:spTree>
    <p:extLst>
      <p:ext uri="{BB962C8B-B14F-4D97-AF65-F5344CB8AC3E}">
        <p14:creationId xmlns:p14="http://schemas.microsoft.com/office/powerpoint/2010/main" val="144830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56773-6632-2070-F8C6-1B675631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PREPROCESAMIENTO</a:t>
            </a:r>
            <a:br>
              <a:rPr lang="es-ES" dirty="0"/>
            </a:b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D46668-3039-784A-84C7-5276552710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50460" y="1767006"/>
            <a:ext cx="863569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Consistencia del formato: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Datos estandarizados, sin inconsistencias de mayúsculas o espacios.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s-ES" altLang="es-ES" sz="1800" dirty="0">
                <a:latin typeface="Arial" panose="020B0604020202020204" pitchFamily="34" charset="0"/>
              </a:rPr>
              <a:t>-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Revisados los valores numéricos, sin valores fuera de rango.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Valores faltantes: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Ninguna columna o fila tiene datos nulos → no se requirió imputación.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Duplicados: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Filas duplicadas eliminadas para evitar redundancia y optimizar el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6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A5BE1F-B3BF-5325-CAB1-5662C5A15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C4A45E3-9CEF-723C-D260-D422926B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outliers</a:t>
            </a:r>
            <a:br>
              <a:rPr lang="es-ES" sz="2800" dirty="0">
                <a:solidFill>
                  <a:srgbClr val="FFFFFF"/>
                </a:solidFill>
              </a:rPr>
            </a:br>
            <a:endParaRPr lang="es-ES" sz="2800" dirty="0">
              <a:solidFill>
                <a:srgbClr val="FFFFFF"/>
              </a:solidFill>
            </a:endParaRPr>
          </a:p>
        </p:txBody>
      </p:sp>
      <p:sp useBgFill="1">
        <p:nvSpPr>
          <p:cNvPr id="5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46558D-248A-F9F5-8178-B43867983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91881"/>
            <a:ext cx="6112382" cy="346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97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49B0FE-BF96-0BF6-7B8A-F03919787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3F954E-8EC4-CF6B-A744-C7991192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ES" sz="3200" dirty="0"/>
              <a:t>CAPITAL GAIN</a:t>
            </a:r>
            <a:br>
              <a:rPr lang="es-ES" sz="3200" dirty="0"/>
            </a:br>
            <a:endParaRPr lang="es-ES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761C23-5478-CD86-EFA9-E74B000E2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09324"/>
            <a:ext cx="5456279" cy="241440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D2D18835-1EC1-15D7-FFBF-FB052906B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1725" y="1912288"/>
            <a:ext cx="471357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Distribución muy sesgada: muchos ceros y valores extremos.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aplicó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transformación logarítmica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el efecto de los valores extremos.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Maneja ceros de forma segura.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Hace la variable más homogénea.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Aunque sigue siendo asimétrica, el rango se reduce, logrando una distribución más adecuada para el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476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495F05-139E-296C-04F9-A3A5CE38A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DC34D-F092-7148-AF2E-FF4541D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Autofit/>
          </a:bodyPr>
          <a:lstStyle/>
          <a:p>
            <a:pPr algn="ctr"/>
            <a:br>
              <a:rPr lang="es-ES" sz="2400" dirty="0"/>
            </a:br>
            <a:r>
              <a:rPr lang="es-ES" sz="2400" b="1" dirty="0"/>
              <a:t>Variables redundantes y escalado</a:t>
            </a:r>
            <a:br>
              <a:rPr lang="es-ES" sz="2400" b="1" dirty="0"/>
            </a:br>
            <a:endParaRPr lang="es-ES" sz="2400" dirty="0"/>
          </a:p>
        </p:txBody>
      </p:sp>
      <p:sp>
        <p:nvSpPr>
          <p:cNvPr id="12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9FF870-769E-FD53-A61B-96DD6B71E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89" y="1147146"/>
            <a:ext cx="4403180" cy="22015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C18F59-4D07-5481-EDE4-3982A13BE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188" y="3513327"/>
            <a:ext cx="4403182" cy="220159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877880-71A8-4FAD-C7AD-0C285F21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/>
              <a:t>Correlación </a:t>
            </a:r>
            <a:r>
              <a:rPr lang="es-ES" b="1" dirty="0" err="1"/>
              <a:t>Education</a:t>
            </a:r>
            <a:r>
              <a:rPr lang="es-ES" b="1" dirty="0"/>
              <a:t> vs </a:t>
            </a:r>
            <a:r>
              <a:rPr lang="es-ES" b="1" dirty="0" err="1"/>
              <a:t>EducationNum</a:t>
            </a:r>
            <a:r>
              <a:rPr lang="es-ES" b="1" dirty="0"/>
              <a:t>:</a:t>
            </a:r>
            <a:endParaRPr lang="es-ES" dirty="0"/>
          </a:p>
          <a:p>
            <a:pPr lvl="1"/>
            <a:r>
              <a:rPr lang="es-ES" dirty="0"/>
              <a:t>Codificación inicial sin orden → correlación débil (0.383).</a:t>
            </a:r>
          </a:p>
          <a:p>
            <a:pPr lvl="1"/>
            <a:r>
              <a:rPr lang="es-ES" dirty="0"/>
              <a:t>Orden correcto aplicado → correlación muy alta (0.995).</a:t>
            </a:r>
          </a:p>
          <a:p>
            <a:pPr lvl="1"/>
            <a:r>
              <a:rPr lang="es-ES" dirty="0"/>
              <a:t>Conclusión: </a:t>
            </a:r>
            <a:r>
              <a:rPr lang="es-ES" b="1" dirty="0" err="1"/>
              <a:t>Education</a:t>
            </a:r>
            <a:r>
              <a:rPr lang="es-ES" b="1" dirty="0"/>
              <a:t> es redundante</a:t>
            </a:r>
            <a:r>
              <a:rPr lang="es-ES" dirty="0"/>
              <a:t> respecto a </a:t>
            </a:r>
            <a:r>
              <a:rPr lang="es-ES" dirty="0" err="1"/>
              <a:t>EducationNum</a:t>
            </a:r>
            <a:r>
              <a:rPr lang="es-ES" dirty="0"/>
              <a:t>.</a:t>
            </a:r>
          </a:p>
          <a:p>
            <a:r>
              <a:rPr lang="es-ES" b="1" dirty="0"/>
              <a:t>Escalado de variables numéricas:</a:t>
            </a:r>
            <a:endParaRPr lang="es-ES" dirty="0"/>
          </a:p>
          <a:p>
            <a:pPr lvl="1"/>
            <a:r>
              <a:rPr lang="es-ES" dirty="0"/>
              <a:t>Se evaluó para evitar que variables con rangos mayores dominen el </a:t>
            </a:r>
            <a:r>
              <a:rPr lang="es-ES" dirty="0" err="1"/>
              <a:t>clustering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Métodos probados: </a:t>
            </a:r>
            <a:r>
              <a:rPr lang="es-ES" b="1" dirty="0" err="1"/>
              <a:t>StandardScaler</a:t>
            </a:r>
            <a:r>
              <a:rPr lang="es-ES" dirty="0"/>
              <a:t> y </a:t>
            </a:r>
            <a:r>
              <a:rPr lang="es-ES" b="1" dirty="0" err="1"/>
              <a:t>RobustScaler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43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696939-6D63-BF13-51C1-620DE9A0C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017A45-D295-B944-132F-98B2C193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ES" sz="3400"/>
              <a:t>Variables categóricas</a:t>
            </a:r>
            <a:br>
              <a:rPr lang="es-ES" sz="3400"/>
            </a:br>
            <a:endParaRPr lang="es-ES" sz="340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C399AE8C-BEB6-E318-64D9-4293DA2D6E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97763" y="1082673"/>
            <a:ext cx="5751237" cy="47085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s-ES" altLang="es-ES" sz="1100" b="1">
                <a:latin typeface="Arial" panose="020B0604020202020204" pitchFamily="34" charset="0"/>
              </a:rPr>
              <a:t>CapitalGain:</a:t>
            </a:r>
            <a:r>
              <a:rPr lang="es-ES" altLang="es-ES" sz="1100">
                <a:latin typeface="Arial" panose="020B0604020202020204" pitchFamily="34" charset="0"/>
              </a:rPr>
              <a:t> Variable con muchos ceros (86.5%) y valores extremos → transformada en:</a:t>
            </a: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s-ES" altLang="es-ES" sz="1100" b="1">
                <a:latin typeface="Arial" panose="020B0604020202020204" pitchFamily="34" charset="0"/>
              </a:rPr>
              <a:t>Binaria:</a:t>
            </a:r>
            <a:r>
              <a:rPr lang="es-ES" altLang="es-ES" sz="1100">
                <a:latin typeface="Arial" panose="020B0604020202020204" pitchFamily="34" charset="0"/>
              </a:rPr>
              <a:t> indica si hay ganancias o no.</a:t>
            </a: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s-ES" altLang="es-ES" sz="1100" b="1">
                <a:latin typeface="Arial" panose="020B0604020202020204" pitchFamily="34" charset="0"/>
              </a:rPr>
              <a:t>Logarítmica:</a:t>
            </a:r>
            <a:r>
              <a:rPr lang="es-ES" altLang="es-ES" sz="1100">
                <a:latin typeface="Arial" panose="020B0604020202020204" pitchFamily="34" charset="0"/>
              </a:rPr>
              <a:t> valores de ganancias para reducir asimetría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1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1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Columnas categóricas: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Gender, MaritalStatus, Relationship (Education eliminada por redundancia).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1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1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Codificación:</a:t>
            </a:r>
            <a:endParaRPr kumimoji="0" lang="es-ES" altLang="es-ES" sz="11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 descartó OrdinalEncoder (variables nominales, sin orden natural).</a:t>
            </a: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s-ES" altLang="es-ES" sz="11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Gender: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One-Hot Encoding, eliminando una columna por redundancia.</a:t>
            </a: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s-ES" altLang="es-ES" sz="11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MaritalStatus y Relationship:</a:t>
            </a:r>
            <a:r>
              <a:rPr kumimoji="0" lang="es-ES" altLang="es-ES" sz="1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One-Hot Encoding, cada categoría como columna binaria.</a:t>
            </a: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endParaRPr kumimoji="0" lang="es-ES" altLang="es-ES" sz="11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1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Consideraciones:</a:t>
            </a:r>
            <a:endParaRPr kumimoji="0" lang="es-ES" altLang="es-ES" sz="11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Aumenta dimensionalidad, pero se minimiza eliminando columnas redundantes.</a:t>
            </a: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s-ES" altLang="es-ES" sz="1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Permite aplicar clustering correctamente y obtener resultados comparables.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8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9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0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84705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pic>
        <p:nvPicPr>
          <p:cNvPr id="10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22FF2C-0E3E-0E37-20E4-F114F48A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s-ES" sz="2400">
                <a:solidFill>
                  <a:srgbClr val="FFFFFF"/>
                </a:solidFill>
              </a:rPr>
              <a:t>HIERARCHICAL CLUSTERING - EUCLIDEA</a:t>
            </a:r>
            <a:br>
              <a:rPr lang="es-ES" sz="2400">
                <a:solidFill>
                  <a:srgbClr val="FFFFFF"/>
                </a:solidFill>
              </a:rPr>
            </a:br>
            <a:endParaRPr lang="es-ES" sz="2400">
              <a:solidFill>
                <a:srgbClr val="FFFFFF"/>
              </a:solidFill>
            </a:endParaRPr>
          </a:p>
        </p:txBody>
      </p:sp>
      <p:sp useBgFill="1">
        <p:nvSpPr>
          <p:cNvPr id="10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3F3C88-154F-F11F-E4B1-D1125BD19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393902"/>
            <a:ext cx="6112382" cy="406473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A505F01-016A-2E8E-F9DE-5AC621CBAE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36041" y="2249487"/>
            <a:ext cx="3281004" cy="35417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Se utilizó el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dendrograma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Ward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como referencia para K-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Se observó un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gran salto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en la distancia al fusionar tres grandes grupos, indicando agrupamientos naturales.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Conclusión: número de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clusters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óptimo entre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3 y 4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34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AA0D0D-476F-5D17-0EBD-43B8B8A3B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pic>
        <p:nvPicPr>
          <p:cNvPr id="10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A51988-FF4A-C187-87CE-0B4D21D08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s-ES" sz="2400">
                <a:solidFill>
                  <a:srgbClr val="FFFFFF"/>
                </a:solidFill>
              </a:rPr>
              <a:t>HIERARCHICAL CLUSTERING - MANHATTAN</a:t>
            </a:r>
            <a:br>
              <a:rPr lang="es-ES" sz="2400">
                <a:solidFill>
                  <a:srgbClr val="FFFFFF"/>
                </a:solidFill>
              </a:rPr>
            </a:br>
            <a:endParaRPr lang="es-ES" sz="2400">
              <a:solidFill>
                <a:srgbClr val="FFFFFF"/>
              </a:solidFill>
            </a:endParaRPr>
          </a:p>
        </p:txBody>
      </p:sp>
      <p:sp useBgFill="1">
        <p:nvSpPr>
          <p:cNvPr id="10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215E46-3F7A-A67C-615D-6AFB73CF2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393902"/>
            <a:ext cx="6112382" cy="406473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0781407-A13B-9941-71F2-74617A427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36041" y="2249487"/>
            <a:ext cx="3281004" cy="35417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Euclídea → saltos claros en el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dendrograma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permitiendo identificar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clusters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naturales.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Manhattan →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dendrograma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poco informativo, sin agrupaciones intermedias claras.</a:t>
            </a:r>
          </a:p>
        </p:txBody>
      </p:sp>
    </p:spTree>
    <p:extLst>
      <p:ext uri="{BB962C8B-B14F-4D97-AF65-F5344CB8AC3E}">
        <p14:creationId xmlns:p14="http://schemas.microsoft.com/office/powerpoint/2010/main" val="4172008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637</Words>
  <Application>Microsoft Office PowerPoint</Application>
  <PresentationFormat>Panorámica</PresentationFormat>
  <Paragraphs>173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Circuito</vt:lpstr>
      <vt:lpstr>MACHINE LEARNING</vt:lpstr>
      <vt:lpstr>ÍNDICE</vt:lpstr>
      <vt:lpstr>PREPROCESAMIENTO </vt:lpstr>
      <vt:lpstr>outliers </vt:lpstr>
      <vt:lpstr>CAPITAL GAIN </vt:lpstr>
      <vt:lpstr> Variables redundantes y escalado </vt:lpstr>
      <vt:lpstr>Variables categóricas </vt:lpstr>
      <vt:lpstr>HIERARCHICAL CLUSTERING - EUCLIDEA </vt:lpstr>
      <vt:lpstr>HIERARCHICAL CLUSTERING - MANHATTAN </vt:lpstr>
      <vt:lpstr>HIERARCHICAL CLUSTERING </vt:lpstr>
      <vt:lpstr>PARTITIONAL CLUSTERING </vt:lpstr>
      <vt:lpstr>PARTITIONAL CLUSTERING - Conclusión </vt:lpstr>
      <vt:lpstr>DBSCAN </vt:lpstr>
      <vt:lpstr>GAUSSIAN MIXTURE MODELS </vt:lpstr>
      <vt:lpstr>Thank you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gago</dc:creator>
  <cp:lastModifiedBy>laura gago</cp:lastModifiedBy>
  <cp:revision>1</cp:revision>
  <dcterms:created xsi:type="dcterms:W3CDTF">2025-10-19T16:58:52Z</dcterms:created>
  <dcterms:modified xsi:type="dcterms:W3CDTF">2025-10-19T20:51:54Z</dcterms:modified>
</cp:coreProperties>
</file>