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3" r:id="rId3"/>
    <p:sldId id="257" r:id="rId4"/>
    <p:sldId id="267" r:id="rId5"/>
    <p:sldId id="266" r:id="rId6"/>
    <p:sldId id="264" r:id="rId7"/>
    <p:sldId id="265" r:id="rId8"/>
    <p:sldId id="258" r:id="rId9"/>
    <p:sldId id="268" r:id="rId10"/>
    <p:sldId id="269" r:id="rId11"/>
    <p:sldId id="271" r:id="rId12"/>
    <p:sldId id="270" r:id="rId13"/>
    <p:sldId id="260" r:id="rId14"/>
    <p:sldId id="273" r:id="rId15"/>
    <p:sldId id="274" r:id="rId16"/>
    <p:sldId id="272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58"/>
  </p:normalViewPr>
  <p:slideViewPr>
    <p:cSldViewPr snapToGrid="0">
      <p:cViewPr varScale="1">
        <p:scale>
          <a:sx n="93" d="100"/>
          <a:sy n="93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14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77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77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3151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21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91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2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24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19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0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99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91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97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04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814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4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68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Concepto ondulado de colores">
            <a:extLst>
              <a:ext uri="{FF2B5EF4-FFF2-40B4-BE49-F238E27FC236}">
                <a16:creationId xmlns:a16="http://schemas.microsoft.com/office/drawing/2014/main" id="{774DD621-8984-D089-C60B-826BBD78FBC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t="1672" b="14034"/>
          <a:stretch>
            <a:fillRect/>
          </a:stretch>
        </p:blipFill>
        <p:spPr>
          <a:xfrm>
            <a:off x="-1" y="298451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7E52CCF-9715-E4AC-A60C-DA5790A01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1F0AAB-F76D-87E2-79F6-1BD415C2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LAURA GARCÍA GONZÁLEZ Y </a:t>
            </a:r>
            <a:r>
              <a:rPr lang="es-ES" dirty="0" err="1"/>
              <a:t>LUCíA</a:t>
            </a:r>
            <a:r>
              <a:rPr lang="es-ES" dirty="0"/>
              <a:t> MARTÍNEZ MIRAMONTES</a:t>
            </a:r>
          </a:p>
        </p:txBody>
      </p:sp>
    </p:spTree>
    <p:extLst>
      <p:ext uri="{BB962C8B-B14F-4D97-AF65-F5344CB8AC3E}">
        <p14:creationId xmlns:p14="http://schemas.microsoft.com/office/powerpoint/2010/main" val="37909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657B7-F41E-3243-AB38-EC00C1794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84AE54-58C1-A45E-1C98-3C028110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61050"/>
            <a:ext cx="2983087" cy="1478570"/>
          </a:xfrm>
        </p:spPr>
        <p:txBody>
          <a:bodyPr>
            <a:normAutofit fontScale="90000"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HIERARCHICAL CLUSTERING - </a:t>
            </a:r>
            <a:r>
              <a:rPr lang="es-ES" sz="3200" dirty="0" err="1">
                <a:solidFill>
                  <a:srgbClr val="FFFFFF"/>
                </a:solidFill>
              </a:rPr>
              <a:t>Silhoutte</a:t>
            </a:r>
            <a:r>
              <a:rPr lang="es-ES" sz="3200" dirty="0">
                <a:solidFill>
                  <a:srgbClr val="FFFFFF"/>
                </a:solidFill>
              </a:rPr>
              <a:t> score</a:t>
            </a:r>
            <a:br>
              <a:rPr lang="es-ES" sz="3200" dirty="0">
                <a:solidFill>
                  <a:srgbClr val="FFFFFF"/>
                </a:solidFill>
              </a:rPr>
            </a:br>
            <a:endParaRPr lang="es-ES" sz="32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graph with a line&#10;&#10;AI-generated content may be incorrect.">
            <a:extLst>
              <a:ext uri="{FF2B5EF4-FFF2-40B4-BE49-F238E27FC236}">
                <a16:creationId xmlns:a16="http://schemas.microsoft.com/office/drawing/2014/main" id="{8DE56F88-9636-6CE2-D2BA-1B2861BBC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96" y="565655"/>
            <a:ext cx="7046520" cy="5655758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CD963777-15FC-9F71-DBE2-9828EB6F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14" y="1814588"/>
            <a:ext cx="3281004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Pico claro en K = 2, los datos tienen una separación natural en dos perfiles.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endParaRPr lang="es-ES" altLang="es-ES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Estructura jerárquica débil, los coeficientes indican alto solapamiento de los </a:t>
            </a:r>
            <a:r>
              <a:rPr lang="es-ES" altLang="es-ES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clusters</a:t>
            </a: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 en general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endParaRPr lang="es-ES" altLang="es-ES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Hay una jerarquía poco sólida, no es el método de </a:t>
            </a:r>
            <a:r>
              <a:rPr lang="es-ES" altLang="es-ES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clustering</a:t>
            </a: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 óptimo para el contexto de los datos.</a:t>
            </a:r>
          </a:p>
        </p:txBody>
      </p:sp>
    </p:spTree>
    <p:extLst>
      <p:ext uri="{BB962C8B-B14F-4D97-AF65-F5344CB8AC3E}">
        <p14:creationId xmlns:p14="http://schemas.microsoft.com/office/powerpoint/2010/main" val="330833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7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2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7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8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1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3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6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7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9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50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51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52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53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0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1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2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3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4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5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B266C5-2D81-7B4D-E4A3-780FB89B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HIERARCHICAL CLUSTERING - Clusterings</a:t>
            </a:r>
          </a:p>
        </p:txBody>
      </p:sp>
      <p:sp>
        <p:nvSpPr>
          <p:cNvPr id="155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E0767F-EDA4-5953-7E01-4D83D9F7F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4" y="1137622"/>
            <a:ext cx="3043244" cy="2206352"/>
          </a:xfrm>
          <a:prstGeom prst="rect">
            <a:avLst/>
          </a:prstGeom>
        </p:spPr>
      </p:pic>
      <p:pic>
        <p:nvPicPr>
          <p:cNvPr id="10" name="Content Placeholder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1327791-0F52-9EAB-AF64-2E80024D9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6" y="3610471"/>
            <a:ext cx="3178638" cy="2002541"/>
          </a:xfrm>
          <a:prstGeom prst="rect">
            <a:avLst/>
          </a:prstGeom>
        </p:spPr>
      </p:pic>
      <p:sp>
        <p:nvSpPr>
          <p:cNvPr id="107" name="Content Placeholder 20">
            <a:extLst>
              <a:ext uri="{FF2B5EF4-FFF2-40B4-BE49-F238E27FC236}">
                <a16:creationId xmlns:a16="http://schemas.microsoft.com/office/drawing/2014/main" id="{ABC8C867-028E-37A8-D2AE-2C9ABDCBC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8643" y="2249487"/>
            <a:ext cx="618840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Para K = 2 y K = 3: variable </a:t>
            </a:r>
            <a:r>
              <a:rPr lang="en-US" dirty="0" err="1"/>
              <a:t>determinante</a:t>
            </a:r>
            <a:r>
              <a:rPr lang="en-US" dirty="0"/>
              <a:t> es </a:t>
            </a:r>
            <a:r>
              <a:rPr lang="en-US" dirty="0" err="1"/>
              <a:t>CapitalGainLog</a:t>
            </a:r>
            <a:r>
              <a:rPr lang="en-US" dirty="0"/>
              <a:t> -&gt; </a:t>
            </a:r>
            <a:r>
              <a:rPr lang="en-US" dirty="0" err="1"/>
              <a:t>explica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division </a:t>
            </a:r>
            <a:r>
              <a:rPr lang="en-US" dirty="0" err="1"/>
              <a:t>en</a:t>
            </a:r>
            <a:r>
              <a:rPr lang="en-US" dirty="0"/>
              <a:t> dos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Variables </a:t>
            </a:r>
            <a:r>
              <a:rPr lang="en-US" dirty="0" err="1"/>
              <a:t>cuantitativas</a:t>
            </a:r>
            <a:r>
              <a:rPr lang="en-US" dirty="0"/>
              <a:t> a </a:t>
            </a:r>
            <a:r>
              <a:rPr lang="en-US" dirty="0" err="1"/>
              <a:t>penas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peso (se </a:t>
            </a:r>
            <a:r>
              <a:rPr lang="en-US" dirty="0" err="1"/>
              <a:t>mantienen</a:t>
            </a:r>
            <a:r>
              <a:rPr lang="en-US" dirty="0"/>
              <a:t> </a:t>
            </a:r>
            <a:r>
              <a:rPr lang="en-US" dirty="0" err="1"/>
              <a:t>constantes</a:t>
            </a:r>
            <a:r>
              <a:rPr lang="en-US" dirty="0"/>
              <a:t> a lo largo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clusterings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60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62C6A8-82C8-BFC4-185A-8E854AE12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FD7BC5E-5A0F-A495-02F7-B2474C28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3400" dirty="0" err="1"/>
              <a:t>Hierarchical</a:t>
            </a:r>
            <a:r>
              <a:rPr lang="es-ES" sz="3400" dirty="0"/>
              <a:t> </a:t>
            </a:r>
            <a:r>
              <a:rPr lang="es-ES" sz="3400" dirty="0" err="1"/>
              <a:t>clustering</a:t>
            </a:r>
            <a:r>
              <a:rPr lang="es-ES" sz="3400" dirty="0"/>
              <a:t>- Conclusión</a:t>
            </a:r>
            <a:br>
              <a:rPr lang="es-ES" sz="3400" dirty="0"/>
            </a:br>
            <a:endParaRPr lang="es-ES" sz="3400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2CFF914B-EAF3-FCEA-8307-F720DE189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41046" y="2794139"/>
            <a:ext cx="199190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5B6994-D148-B877-E70D-43CF1500E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5101" y="1156366"/>
            <a:ext cx="59578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CapitalGain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 la formación de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separando claramente a quienes tienen ganancias de los que 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Edad, educación, horas trabajadas y género generan subgrupos que se fusionan al reducir 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jerárquico no es significativo; las fusiones no son arbitrarias pero las agrupaciones son mixtas y solapadas.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 = 4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podría capturar mejor subgrupos importantes, como mujeres jóvenes, no casadas y con alta educación.</a:t>
            </a:r>
          </a:p>
        </p:txBody>
      </p:sp>
    </p:spTree>
    <p:extLst>
      <p:ext uri="{BB962C8B-B14F-4D97-AF65-F5344CB8AC3E}">
        <p14:creationId xmlns:p14="http://schemas.microsoft.com/office/powerpoint/2010/main" val="408175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9CBC1-C4C4-4338-E5BA-3D25C491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err="1"/>
              <a:t>Partitional</a:t>
            </a:r>
            <a:r>
              <a:rPr lang="es-ES" dirty="0"/>
              <a:t> </a:t>
            </a:r>
            <a:r>
              <a:rPr lang="es-ES" dirty="0" err="1"/>
              <a:t>clustering</a:t>
            </a:r>
            <a:r>
              <a:rPr lang="es-ES" dirty="0"/>
              <a:t> – Reducción de dimensionalidad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115DB-4BED-04C3-DED5-E64D7430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Reducción de dimensionalidad, reducir dominancia de las variables categóricas por cantidad excesiva de </a:t>
            </a:r>
            <a:r>
              <a:rPr lang="es-ES" dirty="0" err="1"/>
              <a:t>dummies</a:t>
            </a:r>
            <a:r>
              <a:rPr lang="es-ES" dirty="0"/>
              <a:t> y </a:t>
            </a:r>
            <a:r>
              <a:rPr lang="es-ES" dirty="0" err="1"/>
              <a:t>CapitalGain</a:t>
            </a:r>
            <a:r>
              <a:rPr lang="es-ES" dirty="0"/>
              <a:t> en el estudio de distancias</a:t>
            </a:r>
          </a:p>
          <a:p>
            <a:pPr lvl="1"/>
            <a:r>
              <a:rPr lang="es-ES" dirty="0"/>
              <a:t>PCA - valores numéricos escalados (</a:t>
            </a:r>
            <a:r>
              <a:rPr lang="es-ES" dirty="0" err="1"/>
              <a:t>n_components</a:t>
            </a:r>
            <a:r>
              <a:rPr lang="es-ES" dirty="0"/>
              <a:t> = 3)</a:t>
            </a:r>
          </a:p>
          <a:p>
            <a:pPr lvl="1"/>
            <a:r>
              <a:rPr lang="es-ES" dirty="0"/>
              <a:t>MCA – variables categóricas (</a:t>
            </a:r>
            <a:r>
              <a:rPr lang="es-ES" dirty="0" err="1"/>
              <a:t>n_components</a:t>
            </a:r>
            <a:r>
              <a:rPr lang="es-ES" dirty="0"/>
              <a:t> = 3)</a:t>
            </a:r>
          </a:p>
          <a:p>
            <a:pPr marL="457200" lvl="1" indent="0">
              <a:buNone/>
            </a:pPr>
            <a:r>
              <a:rPr lang="es-ES" dirty="0"/>
              <a:t>Posibles correspondencias entre categóricas </a:t>
            </a:r>
            <a:r>
              <a:rPr lang="en-ES" altLang="en-ES" dirty="0">
                <a:latin typeface="Times New Roman" panose="02020603050405020304" pitchFamily="18" charset="0"/>
              </a:rPr>
              <a:t>(Male-Husband, Female-Wife, “Husband-Married”, etc.)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660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872C-E0BA-329A-AA5F-F8C58DFC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PARTITIONAL CLUSTERING - KMEANS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5D506-C98F-757C-A29D-25414A70F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8424" y="1807942"/>
            <a:ext cx="4649783" cy="823912"/>
          </a:xfrm>
        </p:spPr>
        <p:txBody>
          <a:bodyPr/>
          <a:lstStyle/>
          <a:p>
            <a:r>
              <a:rPr lang="en-ES" dirty="0"/>
              <a:t>Inercia (método de codo)</a:t>
            </a:r>
          </a:p>
        </p:txBody>
      </p:sp>
      <p:pic>
        <p:nvPicPr>
          <p:cNvPr id="13" name="Content Placeholder 12" descr="A graph with a line&#10;&#10;AI-generated content may be incorrect.">
            <a:extLst>
              <a:ext uri="{FF2B5EF4-FFF2-40B4-BE49-F238E27FC236}">
                <a16:creationId xmlns:a16="http://schemas.microsoft.com/office/drawing/2014/main" id="{F6491BED-F08D-93C8-AD65-69CDA9583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8" y="2829387"/>
            <a:ext cx="4895203" cy="32058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86434-E767-E1DE-CCC5-F36C9985D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9" y="1807942"/>
            <a:ext cx="4646602" cy="823912"/>
          </a:xfrm>
        </p:spPr>
        <p:txBody>
          <a:bodyPr/>
          <a:lstStyle/>
          <a:p>
            <a:r>
              <a:rPr lang="en-ES" dirty="0"/>
              <a:t>COEFICIENTES SILHOUTTE</a:t>
            </a:r>
          </a:p>
        </p:txBody>
      </p:sp>
      <p:pic>
        <p:nvPicPr>
          <p:cNvPr id="15" name="Content Placeholder 14" descr="A graph with red lines&#10;&#10;AI-generated content may be incorrect.">
            <a:extLst>
              <a:ext uri="{FF2B5EF4-FFF2-40B4-BE49-F238E27FC236}">
                <a16:creationId xmlns:a16="http://schemas.microsoft.com/office/drawing/2014/main" id="{D3E92887-D07F-4057-6CB7-4AA61C5F79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829387"/>
            <a:ext cx="4834592" cy="3205826"/>
          </a:xfrm>
        </p:spPr>
      </p:pic>
    </p:spTree>
    <p:extLst>
      <p:ext uri="{BB962C8B-B14F-4D97-AF65-F5344CB8AC3E}">
        <p14:creationId xmlns:p14="http://schemas.microsoft.com/office/powerpoint/2010/main" val="227526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4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4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4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9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9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9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9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9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9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9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9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2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05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07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0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3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4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6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7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8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9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0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2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3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4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5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6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7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8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9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0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2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3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4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5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6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7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8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9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0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1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2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3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4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5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6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7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8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9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50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51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52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53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54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55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</p:grpSp>
      <p:pic>
        <p:nvPicPr>
          <p:cNvPr id="257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EE7BE-A11B-49EF-2122-BC5B211A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306" y="5036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Partitional clustering – silhoutte scores</a:t>
            </a:r>
          </a:p>
        </p:txBody>
      </p:sp>
      <p:sp useBgFill="1">
        <p:nvSpPr>
          <p:cNvPr id="259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A graph of a graph&#10;&#10;AI-generated content may be incorrect.">
            <a:extLst>
              <a:ext uri="{FF2B5EF4-FFF2-40B4-BE49-F238E27FC236}">
                <a16:creationId xmlns:a16="http://schemas.microsoft.com/office/drawing/2014/main" id="{3E80CDBF-0ABD-280E-81AD-CE17AC509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0" y="1141368"/>
            <a:ext cx="4476416" cy="456777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E5AFC27-1A6F-9D6F-8B94-D89A882C2F7A}"/>
              </a:ext>
            </a:extLst>
          </p:cNvPr>
          <p:cNvSpPr txBox="1"/>
          <p:nvPr/>
        </p:nvSpPr>
        <p:spPr>
          <a:xfrm>
            <a:off x="6386945" y="2900363"/>
            <a:ext cx="50696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400" dirty="0">
                <a:solidFill>
                  <a:schemeClr val="bg1"/>
                </a:solidFill>
              </a:rPr>
              <a:t>Valores positivos en casi su totalidad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sz="2400" dirty="0">
                <a:solidFill>
                  <a:schemeClr val="bg1"/>
                </a:solidFill>
              </a:rPr>
              <a:t>Bandas relativamente anchas y compactas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El Segundo cluster </a:t>
            </a:r>
            <a:r>
              <a:rPr lang="en-GB" sz="2400" dirty="0" err="1">
                <a:solidFill>
                  <a:schemeClr val="bg1"/>
                </a:solidFill>
              </a:rPr>
              <a:t>recoge</a:t>
            </a:r>
            <a:r>
              <a:rPr lang="en-GB" sz="2400" dirty="0">
                <a:solidFill>
                  <a:schemeClr val="bg1"/>
                </a:solidFill>
              </a:rPr>
              <a:t> la </a:t>
            </a:r>
            <a:r>
              <a:rPr lang="en-GB" sz="2400" dirty="0" err="1">
                <a:solidFill>
                  <a:schemeClr val="bg1"/>
                </a:solidFill>
              </a:rPr>
              <a:t>mayoría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los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datos</a:t>
            </a: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</a:rPr>
              <a:t>Coeficientes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bajos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pero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positivos</a:t>
            </a:r>
            <a:r>
              <a:rPr lang="en-GB" sz="2400" dirty="0">
                <a:solidFill>
                  <a:schemeClr val="bg1"/>
                </a:solidFill>
              </a:rPr>
              <a:t>, </a:t>
            </a:r>
            <a:r>
              <a:rPr lang="en-GB" sz="2400" dirty="0" err="1">
                <a:solidFill>
                  <a:schemeClr val="bg1"/>
                </a:solidFill>
              </a:rPr>
              <a:t>propios</a:t>
            </a:r>
            <a:r>
              <a:rPr lang="en-GB" sz="2400" dirty="0">
                <a:solidFill>
                  <a:schemeClr val="bg1"/>
                </a:solidFill>
              </a:rPr>
              <a:t> de </a:t>
            </a:r>
            <a:r>
              <a:rPr lang="en-GB" sz="2400" dirty="0" err="1">
                <a:solidFill>
                  <a:schemeClr val="bg1"/>
                </a:solidFill>
              </a:rPr>
              <a:t>datos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Socioeconómicos</a:t>
            </a: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</a:rPr>
              <a:t>Refuerzan</a:t>
            </a:r>
            <a:r>
              <a:rPr lang="en-GB" sz="2400" dirty="0">
                <a:solidFill>
                  <a:schemeClr val="bg1"/>
                </a:solidFill>
              </a:rPr>
              <a:t> la </a:t>
            </a:r>
            <a:r>
              <a:rPr lang="en-GB" sz="2400" dirty="0" err="1">
                <a:solidFill>
                  <a:schemeClr val="bg1"/>
                </a:solidFill>
              </a:rPr>
              <a:t>elección</a:t>
            </a:r>
            <a:r>
              <a:rPr lang="en-GB" sz="2400" dirty="0">
                <a:solidFill>
                  <a:schemeClr val="bg1"/>
                </a:solidFill>
              </a:rPr>
              <a:t> de k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59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7B4F1-2F96-8DD3-1F64-45391DCCD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28BB8-642B-637D-C60E-046BBADA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DBSCAN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DAC65-8759-392E-DD3C-9C4FB643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05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AA5B-FEED-D532-0159-05543A1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GAUSSIAN MIXTURE MODELS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4D103-CBFD-ABD3-3703-74BA6D8D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08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D10ED-A818-66BC-A8BA-1B4555CC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199" y="2689715"/>
            <a:ext cx="4816327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Thank you for your attention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16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4953-0A14-9A72-3222-BB08ED5F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12" y="698298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CDDFC-F9C2-9D87-2433-9EAF2640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61" y="2224939"/>
            <a:ext cx="9905999" cy="354171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s-ES" dirty="0"/>
              <a:t>PREPROCESAMIENTO</a:t>
            </a:r>
          </a:p>
          <a:p>
            <a:pPr marL="457200" indent="-457200">
              <a:buAutoNum type="arabicPeriod"/>
            </a:pPr>
            <a:r>
              <a:rPr lang="es-ES" dirty="0"/>
              <a:t>HIERARCHICAL CLUSTERING</a:t>
            </a:r>
          </a:p>
          <a:p>
            <a:pPr marL="457200" indent="-457200">
              <a:buAutoNum type="arabicPeriod"/>
            </a:pPr>
            <a:r>
              <a:rPr lang="es-ES" dirty="0"/>
              <a:t>PARTITIONAL CLUSTERING</a:t>
            </a:r>
          </a:p>
          <a:p>
            <a:pPr marL="457200" indent="-457200">
              <a:buAutoNum type="arabicPeriod"/>
            </a:pPr>
            <a:r>
              <a:rPr lang="es-ES" dirty="0"/>
              <a:t>DBSCAN</a:t>
            </a:r>
          </a:p>
          <a:p>
            <a:pPr marL="457200" indent="-457200">
              <a:buAutoNum type="arabicPeriod"/>
            </a:pPr>
            <a:r>
              <a:rPr lang="es-ES" dirty="0"/>
              <a:t>GAUSSIAN MIXTURE MODELS</a:t>
            </a:r>
          </a:p>
        </p:txBody>
      </p:sp>
    </p:spTree>
    <p:extLst>
      <p:ext uri="{BB962C8B-B14F-4D97-AF65-F5344CB8AC3E}">
        <p14:creationId xmlns:p14="http://schemas.microsoft.com/office/powerpoint/2010/main" val="144830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56773-6632-2070-F8C6-1B675631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PREPROCESAMIENTO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D46668-3039-784A-84C7-527655271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0460" y="1767006"/>
            <a:ext cx="863569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Consistencia del formato: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Datos estandarizados, sin inconsistencias de mayúsculas o espacios.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s-ES" sz="1800" dirty="0">
                <a:latin typeface="Arial" panose="020B0604020202020204" pitchFamily="34" charset="0"/>
              </a:rPr>
              <a:t>-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Revisados los valores numéricos, sin valores fuera de rango.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 faltantes: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Ninguna columna o fila tiene datos nulos → no se requirió imputación.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Duplicados: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Filas duplicadas eliminadas para evitar redundancia y optimizar 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6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A5BE1F-B3BF-5325-CAB1-5662C5A1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4A45E3-9CEF-723C-D260-D422926B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outliers</a:t>
            </a:r>
            <a:br>
              <a:rPr lang="es-ES" sz="2800" dirty="0">
                <a:solidFill>
                  <a:srgbClr val="FFFFFF"/>
                </a:solidFill>
              </a:rPr>
            </a:br>
            <a:endParaRPr lang="es-ES" sz="2800" dirty="0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46558D-248A-F9F5-8178-B4386798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91881"/>
            <a:ext cx="6112382" cy="34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9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9B0FE-BF96-0BF6-7B8A-F03919787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3F954E-8EC4-CF6B-A744-C7991192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 dirty="0"/>
              <a:t>CAPITAL GAIN</a:t>
            </a:r>
            <a:br>
              <a:rPr lang="es-ES" sz="3200" dirty="0"/>
            </a:br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761C23-5478-CD86-EFA9-E74B000E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9324"/>
            <a:ext cx="5456279" cy="24144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D2D18835-1EC1-15D7-FFBF-FB052906B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1725" y="1912288"/>
            <a:ext cx="47135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Distribución muy sesgada: muchos ceros y valores extremos.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aplicó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transformación logarítmica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el efecto de los valores extremos.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 ceros de forma segura.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Hace la variable más homogénea.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Aunque sigue siendo asimétrica, el rango se reduce, logrando una distribución más adecuada para 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76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495F05-139E-296C-04F9-A3A5CE38A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DC34D-F092-7148-AF2E-FF4541D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Autofit/>
          </a:bodyPr>
          <a:lstStyle/>
          <a:p>
            <a:pPr algn="ctr"/>
            <a:br>
              <a:rPr lang="es-ES" sz="2400" dirty="0"/>
            </a:br>
            <a:r>
              <a:rPr lang="es-ES" sz="2400" b="1" dirty="0"/>
              <a:t>Variables redundantes y escalado</a:t>
            </a:r>
            <a:br>
              <a:rPr lang="es-ES" sz="2400" b="1" dirty="0"/>
            </a:br>
            <a:endParaRPr lang="es-ES" sz="2400" dirty="0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9FF870-769E-FD53-A61B-96DD6B71E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89" y="1147146"/>
            <a:ext cx="4403180" cy="22015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C18F59-4D07-5481-EDE4-3982A13BE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88" y="3513327"/>
            <a:ext cx="4403182" cy="220159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77880-71A8-4FAD-C7AD-0C285F21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Correlación </a:t>
            </a:r>
            <a:r>
              <a:rPr lang="es-ES" b="1" dirty="0" err="1"/>
              <a:t>Education</a:t>
            </a:r>
            <a:r>
              <a:rPr lang="es-ES" b="1" dirty="0"/>
              <a:t> vs </a:t>
            </a:r>
            <a:r>
              <a:rPr lang="es-ES" b="1" dirty="0" err="1"/>
              <a:t>EducationNum</a:t>
            </a:r>
            <a:r>
              <a:rPr lang="es-ES" b="1" dirty="0"/>
              <a:t>:</a:t>
            </a:r>
            <a:endParaRPr lang="es-ES" dirty="0"/>
          </a:p>
          <a:p>
            <a:pPr lvl="1"/>
            <a:r>
              <a:rPr lang="es-ES" dirty="0"/>
              <a:t>Codificación inicial sin orden → correlación débil (0.383).</a:t>
            </a:r>
          </a:p>
          <a:p>
            <a:pPr lvl="1"/>
            <a:r>
              <a:rPr lang="es-ES" dirty="0"/>
              <a:t>Orden correcto aplicado → correlación muy alta (0.995).</a:t>
            </a:r>
          </a:p>
          <a:p>
            <a:pPr lvl="1"/>
            <a:r>
              <a:rPr lang="es-ES" dirty="0"/>
              <a:t>Conclusión: </a:t>
            </a:r>
            <a:r>
              <a:rPr lang="es-ES" b="1" dirty="0" err="1"/>
              <a:t>Education</a:t>
            </a:r>
            <a:r>
              <a:rPr lang="es-ES" b="1" dirty="0"/>
              <a:t> es redundante</a:t>
            </a:r>
            <a:r>
              <a:rPr lang="es-ES" dirty="0"/>
              <a:t> respecto a </a:t>
            </a:r>
            <a:r>
              <a:rPr lang="es-ES" dirty="0" err="1"/>
              <a:t>EducationNum</a:t>
            </a:r>
            <a:r>
              <a:rPr lang="es-ES" dirty="0"/>
              <a:t>.</a:t>
            </a:r>
          </a:p>
          <a:p>
            <a:r>
              <a:rPr lang="es-ES" b="1" dirty="0"/>
              <a:t>Escalado de variables numéricas:</a:t>
            </a:r>
            <a:endParaRPr lang="es-ES" dirty="0"/>
          </a:p>
          <a:p>
            <a:pPr lvl="1"/>
            <a:r>
              <a:rPr lang="es-ES" dirty="0"/>
              <a:t>Se evaluó para evitar que variables con rangos mayores dominen el </a:t>
            </a:r>
            <a:r>
              <a:rPr lang="es-ES" dirty="0" err="1"/>
              <a:t>clustering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Métodos probados: </a:t>
            </a:r>
            <a:r>
              <a:rPr lang="es-ES" b="1" dirty="0" err="1"/>
              <a:t>StandardScaler</a:t>
            </a:r>
            <a:r>
              <a:rPr lang="es-ES" dirty="0"/>
              <a:t> y </a:t>
            </a:r>
            <a:r>
              <a:rPr lang="es-ES" b="1" dirty="0" err="1"/>
              <a:t>RobustScaler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43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96939-6D63-BF13-51C1-620DE9A0C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017A45-D295-B944-132F-98B2C193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3400" dirty="0"/>
              <a:t>Variables categóricas</a:t>
            </a:r>
            <a:br>
              <a:rPr lang="es-ES" sz="3400" dirty="0"/>
            </a:br>
            <a:endParaRPr lang="es-ES" sz="3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399AE8C-BEB6-E318-64D9-4293DA2D6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7763" y="1082673"/>
            <a:ext cx="5751237" cy="47085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s-ES" sz="1100" b="1" dirty="0" err="1">
                <a:latin typeface="Arial" panose="020B0604020202020204" pitchFamily="34" charset="0"/>
              </a:rPr>
              <a:t>CapitalGain</a:t>
            </a:r>
            <a:r>
              <a:rPr lang="es-ES" altLang="es-ES" sz="1100" b="1" dirty="0">
                <a:latin typeface="Arial" panose="020B0604020202020204" pitchFamily="34" charset="0"/>
              </a:rPr>
              <a:t>:</a:t>
            </a:r>
            <a:r>
              <a:rPr lang="es-ES" altLang="es-ES" sz="1100" dirty="0">
                <a:latin typeface="Arial" panose="020B0604020202020204" pitchFamily="34" charset="0"/>
              </a:rPr>
              <a:t> Posible descomposición en dos componentes, variable con muchos ceros (86.5%) y valores </a:t>
            </a:r>
            <a:r>
              <a:rPr lang="es-ES" altLang="es-ES" sz="1100" dirty="0" err="1">
                <a:latin typeface="Arial" panose="020B0604020202020204" pitchFamily="34" charset="0"/>
              </a:rPr>
              <a:t>extremoss</a:t>
            </a:r>
            <a:r>
              <a:rPr lang="es-ES" altLang="es-ES" sz="11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s-ES" sz="1100" b="1" dirty="0">
                <a:latin typeface="Arial" panose="020B0604020202020204" pitchFamily="34" charset="0"/>
              </a:rPr>
              <a:t>Binaria:</a:t>
            </a:r>
            <a:r>
              <a:rPr lang="es-ES" altLang="es-ES" sz="1100" dirty="0">
                <a:latin typeface="Arial" panose="020B0604020202020204" pitchFamily="34" charset="0"/>
              </a:rPr>
              <a:t> indica si hay ganancias o no.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s-ES" sz="1100" b="1" dirty="0">
                <a:latin typeface="Arial" panose="020B0604020202020204" pitchFamily="34" charset="0"/>
              </a:rPr>
              <a:t>Logarítmica:</a:t>
            </a:r>
            <a:r>
              <a:rPr lang="es-ES" altLang="es-ES" sz="1100" dirty="0">
                <a:latin typeface="Arial" panose="020B0604020202020204" pitchFamily="34" charset="0"/>
              </a:rPr>
              <a:t> valores de ganancias para reducir asimetría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s-ES" sz="1100" dirty="0">
                <a:latin typeface="Arial" panose="020B0604020202020204" pitchFamily="34" charset="0"/>
              </a:rPr>
              <a:t>Idea descartada, correlación del 0.99 (coeficiente de Pearson)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Columnas categóricas: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Gender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MaritalStatus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Relationship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Education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eliminada por redundancia).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Codificación: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 descartó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OrdinalEncoder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(variables nominales, sin orden natural).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Gender</a:t>
            </a: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One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-Hot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Encoding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eliminando una columna por redundancia.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MaritalStatus</a:t>
            </a: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 </a:t>
            </a:r>
            <a:r>
              <a:rPr kumimoji="0" lang="es-ES" altLang="es-ES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Relationship</a:t>
            </a: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One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-Hot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Encoding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cada categoría como columna binaria.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Consideraciones: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Aumenta dimensionalidad.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Permite aplicar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clustering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correctamente y obtener resultados comparables.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84705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10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22FF2C-0E3E-0E37-20E4-F114F48A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ES" sz="2400">
                <a:solidFill>
                  <a:srgbClr val="FFFFFF"/>
                </a:solidFill>
              </a:rPr>
              <a:t>HIERARCHICAL CLUSTERING - EUCLIDEA</a:t>
            </a:r>
            <a:br>
              <a:rPr lang="es-ES" sz="2400">
                <a:solidFill>
                  <a:srgbClr val="FFFFFF"/>
                </a:solidFill>
              </a:rPr>
            </a:br>
            <a:endParaRPr lang="es-ES" sz="2400">
              <a:solidFill>
                <a:srgbClr val="FFFFFF"/>
              </a:solidFill>
            </a:endParaRPr>
          </a:p>
        </p:txBody>
      </p:sp>
      <p:sp useBgFill="1">
        <p:nvSpPr>
          <p:cNvPr id="10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A505F01-016A-2E8E-F9DE-5AC621CBA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6041" y="2249487"/>
            <a:ext cx="3281004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 </a:t>
            </a: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escogió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dendrograma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Ward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como el más adecuado.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Ward mostro un árbol más estable, saltos más </a:t>
            </a: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largos, y fusión gradual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indicando agrupamientos naturales.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Conclusión: número de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óptimo entre 2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y 4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 descr="A group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AC2DE058-76F6-3E1A-DC70-181BCFCA8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6" y="1382713"/>
            <a:ext cx="6284940" cy="41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A0D0D-476F-5D17-0EBD-43B8B8A3B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10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A51988-FF4A-C187-87CE-0B4D21D0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ES" sz="2400">
                <a:solidFill>
                  <a:srgbClr val="FFFFFF"/>
                </a:solidFill>
              </a:rPr>
              <a:t>HIERARCHICAL CLUSTERING - MANHATTAN</a:t>
            </a:r>
            <a:br>
              <a:rPr lang="es-ES" sz="2400">
                <a:solidFill>
                  <a:srgbClr val="FFFFFF"/>
                </a:solidFill>
              </a:rPr>
            </a:br>
            <a:endParaRPr lang="es-ES" sz="2400">
              <a:solidFill>
                <a:srgbClr val="FFFFFF"/>
              </a:solidFill>
            </a:endParaRPr>
          </a:p>
        </p:txBody>
      </p:sp>
      <p:sp useBgFill="1">
        <p:nvSpPr>
          <p:cNvPr id="10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0781407-A13B-9941-71F2-74617A427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6041" y="2249487"/>
            <a:ext cx="3281004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Euclídea → saltos claros en 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dendrograma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permitiendo identificar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naturales.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Manhattan →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dendrograma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poco informativo, sin agrupaciones intermedias claras.</a:t>
            </a:r>
          </a:p>
        </p:txBody>
      </p:sp>
      <p:pic>
        <p:nvPicPr>
          <p:cNvPr id="4" name="Picture 3" descr="A group of graphs showing different colors&#10;&#10;AI-generated content may be incorrect.">
            <a:extLst>
              <a:ext uri="{FF2B5EF4-FFF2-40B4-BE49-F238E27FC236}">
                <a16:creationId xmlns:a16="http://schemas.microsoft.com/office/drawing/2014/main" id="{19A09F97-B908-6F03-28CD-318CCA41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06" y="1539875"/>
            <a:ext cx="6062816" cy="39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8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707</Words>
  <Application>Microsoft Macintosh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Tw Cen MT</vt:lpstr>
      <vt:lpstr>Circuito</vt:lpstr>
      <vt:lpstr>MACHINE LEARNING</vt:lpstr>
      <vt:lpstr>ÍNDICE</vt:lpstr>
      <vt:lpstr>PREPROCESAMIENTO </vt:lpstr>
      <vt:lpstr>outliers </vt:lpstr>
      <vt:lpstr>CAPITAL GAIN </vt:lpstr>
      <vt:lpstr> Variables redundantes y escalado </vt:lpstr>
      <vt:lpstr>Variables categóricas </vt:lpstr>
      <vt:lpstr>HIERARCHICAL CLUSTERING - EUCLIDEA </vt:lpstr>
      <vt:lpstr>HIERARCHICAL CLUSTERING - MANHATTAN </vt:lpstr>
      <vt:lpstr>HIERARCHICAL CLUSTERING - Silhoutte score </vt:lpstr>
      <vt:lpstr>HIERARCHICAL CLUSTERING - Clusterings</vt:lpstr>
      <vt:lpstr>Hierarchical clustering- Conclusión </vt:lpstr>
      <vt:lpstr>Partitional clustering – Reducción de dimensionalidad </vt:lpstr>
      <vt:lpstr>PARTITIONAL CLUSTERING - KMEANS</vt:lpstr>
      <vt:lpstr>Partitional clustering – silhoutte scores</vt:lpstr>
      <vt:lpstr>DBSCAN </vt:lpstr>
      <vt:lpstr>GAUSSIAN MIXTURE MODELS </vt:lpstr>
      <vt:lpstr>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gago</dc:creator>
  <cp:lastModifiedBy>LUCIA MARTINEZ MIRAMONTES</cp:lastModifiedBy>
  <cp:revision>3</cp:revision>
  <dcterms:created xsi:type="dcterms:W3CDTF">2025-10-19T16:58:52Z</dcterms:created>
  <dcterms:modified xsi:type="dcterms:W3CDTF">2025-10-22T10:47:55Z</dcterms:modified>
</cp:coreProperties>
</file>