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sldIdLst>
    <p:sldId id="256" r:id="rId2"/>
    <p:sldId id="263" r:id="rId3"/>
    <p:sldId id="257" r:id="rId4"/>
    <p:sldId id="267" r:id="rId5"/>
    <p:sldId id="266" r:id="rId6"/>
    <p:sldId id="264" r:id="rId7"/>
    <p:sldId id="265" r:id="rId8"/>
    <p:sldId id="258" r:id="rId9"/>
    <p:sldId id="268" r:id="rId10"/>
    <p:sldId id="269" r:id="rId11"/>
    <p:sldId id="271" r:id="rId12"/>
    <p:sldId id="270" r:id="rId13"/>
    <p:sldId id="260" r:id="rId14"/>
    <p:sldId id="261" r:id="rId15"/>
    <p:sldId id="262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95" autoAdjust="0"/>
    <p:restoredTop sz="94658"/>
  </p:normalViewPr>
  <p:slideViewPr>
    <p:cSldViewPr snapToGrid="0">
      <p:cViewPr varScale="1">
        <p:scale>
          <a:sx n="93" d="100"/>
          <a:sy n="93" d="100"/>
        </p:scale>
        <p:origin x="216" y="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E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651431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277566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2774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9831518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822151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409162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236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02479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38193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180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44994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739184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81977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50406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78149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0043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897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1BA835-12AC-4E8F-955A-EA3F4DE2791F}" type="datetime1">
              <a:rPr lang="en-US" smtClean="0"/>
              <a:t>10/21/25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7937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D579530-1077-46B3-BD5C-81BB270A1D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12192003" cy="6858001"/>
            <a:chOff x="0" y="-1"/>
            <a:chExt cx="12192003" cy="6858001"/>
          </a:xfrm>
        </p:grpSpPr>
        <p:sp useBgFill="1">
          <p:nvSpPr>
            <p:cNvPr id="10" name="Rectangle 9">
              <a:extLst>
                <a:ext uri="{FF2B5EF4-FFF2-40B4-BE49-F238E27FC236}">
                  <a16:creationId xmlns:a16="http://schemas.microsoft.com/office/drawing/2014/main" id="{ACBB106A-B366-4349-B59F-E8FBDADD8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" y="-1"/>
              <a:ext cx="12192000" cy="6858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13FC03B-24E4-4A3F-9626-CC7F6356BC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 noChangeArrowheads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3">
              <a:alphaModFix amt="30000"/>
              <a:duotone>
                <a:prstClr val="black"/>
                <a:schemeClr val="tx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-1"/>
              <a:ext cx="12192003" cy="6858001"/>
            </a:xfrm>
            <a:prstGeom prst="rect">
              <a:avLst/>
            </a:prstGeom>
            <a:noFill/>
            <a:extLst>
              <a:ext uri="{909E8E84-426E-40dd-AFC4-6F175D3DCCD1}">
                <a14:hiddenFill xmlns:p14="http://schemas.microsoft.com/office/powerpoint/2010/main" xmlns:a14="http://schemas.microsoft.com/office/drawing/2010/main" xmlns:a16="http://schemas.microsoft.com/office/drawing/2014/main" xmlns="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4" name="Picture 3" descr="Concepto ondulado de colores">
            <a:extLst>
              <a:ext uri="{FF2B5EF4-FFF2-40B4-BE49-F238E27FC236}">
                <a16:creationId xmlns:a16="http://schemas.microsoft.com/office/drawing/2014/main" id="{774DD621-8984-D089-C60B-826BBD78FBC9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30000"/>
          </a:blip>
          <a:srcRect t="1672" b="14034"/>
          <a:stretch>
            <a:fillRect/>
          </a:stretch>
        </p:blipFill>
        <p:spPr>
          <a:xfrm>
            <a:off x="-1" y="298451"/>
            <a:ext cx="12188389" cy="6857990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83F79A5F-63B5-4802-B39B-BF0F89DDDA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05895" y="2235200"/>
            <a:ext cx="10982062" cy="2396067"/>
            <a:chOff x="605895" y="2235200"/>
            <a:chExt cx="10982062" cy="2396067"/>
          </a:xfrm>
        </p:grpSpPr>
        <p:sp>
          <p:nvSpPr>
            <p:cNvPr id="14" name="Round Diagonal Corner Rectangle 7">
              <a:extLst>
                <a:ext uri="{FF2B5EF4-FFF2-40B4-BE49-F238E27FC236}">
                  <a16:creationId xmlns:a16="http://schemas.microsoft.com/office/drawing/2014/main" id="{00D14BF7-A799-4EDA-8C19-CED0B8EC52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82333" y="2235200"/>
              <a:ext cx="7027334" cy="2396067"/>
            </a:xfrm>
            <a:prstGeom prst="round2DiagRect">
              <a:avLst>
                <a:gd name="adj1" fmla="val 9246"/>
                <a:gd name="adj2" fmla="val 0"/>
              </a:avLst>
            </a:prstGeom>
            <a:solidFill>
              <a:schemeClr val="bg1">
                <a:alpha val="80000"/>
              </a:schemeClr>
            </a:solidFill>
            <a:ln w="19050" cap="sq">
              <a:solidFill>
                <a:schemeClr val="tx2">
                  <a:alpha val="60000"/>
                </a:schemeClr>
              </a:solidFill>
              <a:miter lim="800000"/>
            </a:ln>
            <a:effectLst>
              <a:outerShdw blurRad="889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292344-73C8-4E53-85C0-8CDB23EB53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05895" y="2900097"/>
              <a:ext cx="10982062" cy="1211524"/>
              <a:chOff x="605895" y="2900097"/>
              <a:chExt cx="10982062" cy="1211524"/>
            </a:xfrm>
          </p:grpSpPr>
          <p:sp>
            <p:nvSpPr>
              <p:cNvPr id="16" name="Freeform 32">
                <a:extLst>
                  <a:ext uri="{FF2B5EF4-FFF2-40B4-BE49-F238E27FC236}">
                    <a16:creationId xmlns:a16="http://schemas.microsoft.com/office/drawing/2014/main" id="{4781E776-A0A7-4FB6-958B-8389BBA569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9653587" y="33797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3">
                <a:extLst>
                  <a:ext uri="{FF2B5EF4-FFF2-40B4-BE49-F238E27FC236}">
                    <a16:creationId xmlns:a16="http://schemas.microsoft.com/office/drawing/2014/main" id="{0F004D56-F177-45BC-8965-B72DB88A0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078244" y="33107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4">
                <a:extLst>
                  <a:ext uri="{FF2B5EF4-FFF2-40B4-BE49-F238E27FC236}">
                    <a16:creationId xmlns:a16="http://schemas.microsoft.com/office/drawing/2014/main" id="{5F2F1F83-817B-4678-B0AE-8FFDC49FC8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1146631" y="35742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7">
                <a:extLst>
                  <a:ext uri="{FF2B5EF4-FFF2-40B4-BE49-F238E27FC236}">
                    <a16:creationId xmlns:a16="http://schemas.microsoft.com/office/drawing/2014/main" id="{F908EB47-32F4-4E82-BF56-FD25BB0747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 flipV="1">
                <a:off x="10230644" y="30345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5">
                <a:extLst>
                  <a:ext uri="{FF2B5EF4-FFF2-40B4-BE49-F238E27FC236}">
                    <a16:creationId xmlns:a16="http://schemas.microsoft.com/office/drawing/2014/main" id="{0966000D-B975-4E8A-9BF2-EACF216405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034587" y="25627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6">
                <a:extLst>
                  <a:ext uri="{FF2B5EF4-FFF2-40B4-BE49-F238E27FC236}">
                    <a16:creationId xmlns:a16="http://schemas.microsoft.com/office/drawing/2014/main" id="{A9554499-6796-4AEE-B012-34A5B9A585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747375" y="32326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8">
                <a:extLst>
                  <a:ext uri="{FF2B5EF4-FFF2-40B4-BE49-F238E27FC236}">
                    <a16:creationId xmlns:a16="http://schemas.microsoft.com/office/drawing/2014/main" id="{9DD40864-34BD-491F-B591-180E7B32C1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1399044" y="30953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39">
                <a:extLst>
                  <a:ext uri="{FF2B5EF4-FFF2-40B4-BE49-F238E27FC236}">
                    <a16:creationId xmlns:a16="http://schemas.microsoft.com/office/drawing/2014/main" id="{2623F54C-4373-4D30-90DB-3129BDDF54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10353675" y="21531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Freeform 40">
                <a:extLst>
                  <a:ext uri="{FF2B5EF4-FFF2-40B4-BE49-F238E27FC236}">
                    <a16:creationId xmlns:a16="http://schemas.microsoft.com/office/drawing/2014/main" id="{1FF42884-D4B2-462F-9FA7-4FA8925322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848850" y="33088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Rectangle 41">
                <a:extLst>
                  <a:ext uri="{FF2B5EF4-FFF2-40B4-BE49-F238E27FC236}">
                    <a16:creationId xmlns:a16="http://schemas.microsoft.com/office/drawing/2014/main" id="{27F4D4BA-37F5-4D54-BDFF-733F621D5D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5400000">
                <a:off x="9721056" y="32842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32">
                <a:extLst>
                  <a:ext uri="{FF2B5EF4-FFF2-40B4-BE49-F238E27FC236}">
                    <a16:creationId xmlns:a16="http://schemas.microsoft.com/office/drawing/2014/main" id="{29E4A0E5-0441-4563-A947-12A5781105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2122751" y="3532184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33">
                <a:extLst>
                  <a:ext uri="{FF2B5EF4-FFF2-40B4-BE49-F238E27FC236}">
                    <a16:creationId xmlns:a16="http://schemas.microsoft.com/office/drawing/2014/main" id="{4A8D89B4-AD1B-410A-870B-1042E075A04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958445" y="3463128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34">
                <a:extLst>
                  <a:ext uri="{FF2B5EF4-FFF2-40B4-BE49-F238E27FC236}">
                    <a16:creationId xmlns:a16="http://schemas.microsoft.com/office/drawing/2014/main" id="{DFC54570-9F45-44E6-AC94-4B3192D44B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858308" y="3726653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37">
                <a:extLst>
                  <a:ext uri="{FF2B5EF4-FFF2-40B4-BE49-F238E27FC236}">
                    <a16:creationId xmlns:a16="http://schemas.microsoft.com/office/drawing/2014/main" id="{A976F76C-4BBB-4CD4-9270-5E4E8802BF7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 flipV="1">
                <a:off x="1658407" y="3186902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35">
                <a:extLst>
                  <a:ext uri="{FF2B5EF4-FFF2-40B4-BE49-F238E27FC236}">
                    <a16:creationId xmlns:a16="http://schemas.microsoft.com/office/drawing/2014/main" id="{06081E5F-35E2-4E9E-A0DA-9E2F769C4C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860814" y="271515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36">
                <a:extLst>
                  <a:ext uri="{FF2B5EF4-FFF2-40B4-BE49-F238E27FC236}">
                    <a16:creationId xmlns:a16="http://schemas.microsoft.com/office/drawing/2014/main" id="{7B7B4F78-1391-433D-AAE5-0FA8B8EE18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289314" y="3385079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38">
                <a:extLst>
                  <a:ext uri="{FF2B5EF4-FFF2-40B4-BE49-F238E27FC236}">
                    <a16:creationId xmlns:a16="http://schemas.microsoft.com/office/drawing/2014/main" id="{EF63F42B-29ED-4285-99D1-5FA657DA92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605895" y="3247760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39">
                <a:extLst>
                  <a:ext uri="{FF2B5EF4-FFF2-40B4-BE49-F238E27FC236}">
                    <a16:creationId xmlns:a16="http://schemas.microsoft.com/office/drawing/2014/main" id="{EB7A6053-A7CF-4785-B396-6F70D6EBE9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1532202" y="2305578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40">
                <a:extLst>
                  <a:ext uri="{FF2B5EF4-FFF2-40B4-BE49-F238E27FC236}">
                    <a16:creationId xmlns:a16="http://schemas.microsoft.com/office/drawing/2014/main" id="{E6337518-A10D-47A5-BD86-6D1F3FAF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154501" y="346127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Rectangle 41">
                <a:extLst>
                  <a:ext uri="{FF2B5EF4-FFF2-40B4-BE49-F238E27FC236}">
                    <a16:creationId xmlns:a16="http://schemas.microsoft.com/office/drawing/2014/main" id="{7591C37F-6498-4992-992D-D413A847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 rot="16200000" flipH="1">
                <a:off x="2448983" y="3436672"/>
                <a:ext cx="23813" cy="252413"/>
              </a:xfrm>
              <a:prstGeom prst="rect">
                <a:avLst/>
              </a:prstGeom>
              <a:solidFill>
                <a:schemeClr val="tx2">
                  <a:alpha val="60000"/>
                </a:schemeClr>
              </a:solidFill>
              <a:ln>
                <a:noFill/>
              </a:ln>
              <a:effectLst>
                <a:outerShdw blurRad="50800" dist="38100" dir="2700000" algn="tl" rotWithShape="0">
                  <a:srgbClr val="000000">
                    <a:alpha val="58000"/>
                  </a:srgbClr>
                </a:outerShdw>
              </a:effectLst>
            </p:spPr>
            <p:txBody>
              <a:bodyPr/>
              <a:lstStyle/>
              <a:p>
                <a:endParaRPr lang="es-ES"/>
              </a:p>
            </p:txBody>
          </p:sp>
        </p:grp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7E52CCF-9715-E4AC-A60C-DA5790A01C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MACHINE LEARNING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41F0AAB-F76D-87E2-79F6-1BD415C2C5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67001" y="3602038"/>
            <a:ext cx="6857999" cy="953029"/>
          </a:xfrm>
        </p:spPr>
        <p:txBody>
          <a:bodyPr>
            <a:normAutofit/>
          </a:bodyPr>
          <a:lstStyle/>
          <a:p>
            <a:pPr algn="ctr"/>
            <a:r>
              <a:rPr lang="es-ES" dirty="0"/>
              <a:t>LAURA GARCÍA GONZÁLEZ Y </a:t>
            </a:r>
            <a:r>
              <a:rPr lang="es-ES" dirty="0" err="1"/>
              <a:t>LUCíA</a:t>
            </a:r>
            <a:r>
              <a:rPr lang="es-ES" dirty="0"/>
              <a:t> MARTÍNEZ MIRAMONTES</a:t>
            </a:r>
          </a:p>
        </p:txBody>
      </p:sp>
    </p:spTree>
    <p:extLst>
      <p:ext uri="{BB962C8B-B14F-4D97-AF65-F5344CB8AC3E}">
        <p14:creationId xmlns:p14="http://schemas.microsoft.com/office/powerpoint/2010/main" val="3790966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C657B7-F41E-3243-AB38-EC00C17944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697F791-5FFA-4164-899F-EB52EA72B0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4E28A1A9-FB81-4816-AAEA-C3B430946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" y="-2"/>
            <a:ext cx="4061525" cy="685800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773AB25-A422-41AA-9737-5E04C1966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53"/>
            <a:ext cx="4055621" cy="6858000"/>
          </a:xfrm>
          <a:prstGeom prst="rect">
            <a:avLst/>
          </a:prstGeom>
          <a:ln>
            <a:noFill/>
          </a:ln>
          <a:effectLst>
            <a:outerShdw blurRad="76200" dist="38100" algn="l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>
            <a:extLst>
              <a:ext uri="{FF2B5EF4-FFF2-40B4-BE49-F238E27FC236}">
                <a16:creationId xmlns:a16="http://schemas.microsoft.com/office/drawing/2014/main" id="{AF0552B8-DE8C-40DF-B29F-1728E6A10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2530" y="23283"/>
            <a:ext cx="407815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C384AE54-58C1-A45E-1C98-3C028110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5266" y="661050"/>
            <a:ext cx="2983087" cy="1478570"/>
          </a:xfrm>
        </p:spPr>
        <p:txBody>
          <a:bodyPr>
            <a:normAutofit fontScale="90000"/>
          </a:bodyPr>
          <a:lstStyle/>
          <a:p>
            <a:r>
              <a:rPr lang="es-ES" sz="3200" dirty="0">
                <a:solidFill>
                  <a:srgbClr val="FFFFFF"/>
                </a:solidFill>
              </a:rPr>
              <a:t>HIERARCHICAL CLUSTERING - </a:t>
            </a:r>
            <a:r>
              <a:rPr lang="es-ES" sz="3200" dirty="0" err="1">
                <a:solidFill>
                  <a:srgbClr val="FFFFFF"/>
                </a:solidFill>
              </a:rPr>
              <a:t>Silhoutte</a:t>
            </a:r>
            <a:r>
              <a:rPr lang="es-ES" sz="3200" dirty="0">
                <a:solidFill>
                  <a:srgbClr val="FFFFFF"/>
                </a:solidFill>
              </a:rPr>
              <a:t> score</a:t>
            </a:r>
            <a:br>
              <a:rPr lang="es-ES" sz="3200" dirty="0">
                <a:solidFill>
                  <a:srgbClr val="FFFFFF"/>
                </a:solidFill>
              </a:rPr>
            </a:br>
            <a:endParaRPr lang="es-ES" sz="3200" dirty="0">
              <a:solidFill>
                <a:srgbClr val="FFFFFF"/>
              </a:solidFill>
            </a:endParaRPr>
          </a:p>
        </p:txBody>
      </p:sp>
      <p:pic>
        <p:nvPicPr>
          <p:cNvPr id="6" name="Content Placeholder 5" descr="A graph with a line&#10;&#10;AI-generated content may be incorrect.">
            <a:extLst>
              <a:ext uri="{FF2B5EF4-FFF2-40B4-BE49-F238E27FC236}">
                <a16:creationId xmlns:a16="http://schemas.microsoft.com/office/drawing/2014/main" id="{8DE56F88-9636-6CE2-D2BA-1B2861BBC5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1696" y="565655"/>
            <a:ext cx="7046520" cy="5655758"/>
          </a:xfr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6AD0D387-1584-4477-B5F8-52B50D4F2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bg2"/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9" name="Rectangle 5">
              <a:extLst>
                <a:ext uri="{FF2B5EF4-FFF2-40B4-BE49-F238E27FC236}">
                  <a16:creationId xmlns:a16="http://schemas.microsoft.com/office/drawing/2014/main" id="{22C90122-8CF0-4164-B596-168DE41D39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E74D534E-37A6-4D27-9C47-0B2F052783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7">
              <a:extLst>
                <a:ext uri="{FF2B5EF4-FFF2-40B4-BE49-F238E27FC236}">
                  <a16:creationId xmlns:a16="http://schemas.microsoft.com/office/drawing/2014/main" id="{1C1C156E-D2E0-468A-9B19-79521D69BF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8">
              <a:extLst>
                <a:ext uri="{FF2B5EF4-FFF2-40B4-BE49-F238E27FC236}">
                  <a16:creationId xmlns:a16="http://schemas.microsoft.com/office/drawing/2014/main" id="{14C97F11-4F6C-4DFF-89BC-3AEA5B7FF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9">
              <a:extLst>
                <a:ext uri="{FF2B5EF4-FFF2-40B4-BE49-F238E27FC236}">
                  <a16:creationId xmlns:a16="http://schemas.microsoft.com/office/drawing/2014/main" id="{773C2106-77CE-42E1-839F-925EAEBB2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0">
              <a:extLst>
                <a:ext uri="{FF2B5EF4-FFF2-40B4-BE49-F238E27FC236}">
                  <a16:creationId xmlns:a16="http://schemas.microsoft.com/office/drawing/2014/main" id="{E2807D33-BD1F-4B09-8D93-63C06DB3C0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1">
              <a:extLst>
                <a:ext uri="{FF2B5EF4-FFF2-40B4-BE49-F238E27FC236}">
                  <a16:creationId xmlns:a16="http://schemas.microsoft.com/office/drawing/2014/main" id="{84BDF3E8-157B-47D1-AF8E-FE1EFF0612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Freeform 12">
              <a:extLst>
                <a:ext uri="{FF2B5EF4-FFF2-40B4-BE49-F238E27FC236}">
                  <a16:creationId xmlns:a16="http://schemas.microsoft.com/office/drawing/2014/main" id="{68B482B5-E0FD-406A-99B2-297DF33354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3">
              <a:extLst>
                <a:ext uri="{FF2B5EF4-FFF2-40B4-BE49-F238E27FC236}">
                  <a16:creationId xmlns:a16="http://schemas.microsoft.com/office/drawing/2014/main" id="{B8750F30-12E8-410B-8709-78F1EF3BB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4">
              <a:extLst>
                <a:ext uri="{FF2B5EF4-FFF2-40B4-BE49-F238E27FC236}">
                  <a16:creationId xmlns:a16="http://schemas.microsoft.com/office/drawing/2014/main" id="{DB2D030A-4700-4CC4-A971-F119F8372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5">
              <a:extLst>
                <a:ext uri="{FF2B5EF4-FFF2-40B4-BE49-F238E27FC236}">
                  <a16:creationId xmlns:a16="http://schemas.microsoft.com/office/drawing/2014/main" id="{B4E516DB-F66E-4E88-8CAA-67153F5618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DF749FDD-DD56-4DC9-A379-77E110698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Freeform 17">
              <a:extLst>
                <a:ext uri="{FF2B5EF4-FFF2-40B4-BE49-F238E27FC236}">
                  <a16:creationId xmlns:a16="http://schemas.microsoft.com/office/drawing/2014/main" id="{6AD95087-E0AF-45D3-B824-EFFCBBECDE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18">
              <a:extLst>
                <a:ext uri="{FF2B5EF4-FFF2-40B4-BE49-F238E27FC236}">
                  <a16:creationId xmlns:a16="http://schemas.microsoft.com/office/drawing/2014/main" id="{2D21010F-3DE2-4881-B9D5-3415C4E05D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19">
              <a:extLst>
                <a:ext uri="{FF2B5EF4-FFF2-40B4-BE49-F238E27FC236}">
                  <a16:creationId xmlns:a16="http://schemas.microsoft.com/office/drawing/2014/main" id="{2AFDF4BC-8E99-4A2C-9EF2-4B98A05C2E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0">
              <a:extLst>
                <a:ext uri="{FF2B5EF4-FFF2-40B4-BE49-F238E27FC236}">
                  <a16:creationId xmlns:a16="http://schemas.microsoft.com/office/drawing/2014/main" id="{BB8EAEE8-22EA-4103-A02E-5043474C4B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7148ABD2-E447-429F-B97E-86494051C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2">
              <a:extLst>
                <a:ext uri="{FF2B5EF4-FFF2-40B4-BE49-F238E27FC236}">
                  <a16:creationId xmlns:a16="http://schemas.microsoft.com/office/drawing/2014/main" id="{99900F4A-F8CA-456E-9FA0-34572621C0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3">
              <a:extLst>
                <a:ext uri="{FF2B5EF4-FFF2-40B4-BE49-F238E27FC236}">
                  <a16:creationId xmlns:a16="http://schemas.microsoft.com/office/drawing/2014/main" id="{DF5CD0A9-E49B-4968-886B-41C1A66D23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4">
              <a:extLst>
                <a:ext uri="{FF2B5EF4-FFF2-40B4-BE49-F238E27FC236}">
                  <a16:creationId xmlns:a16="http://schemas.microsoft.com/office/drawing/2014/main" id="{7E462582-7383-4272-A323-85C9D137C4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5">
              <a:extLst>
                <a:ext uri="{FF2B5EF4-FFF2-40B4-BE49-F238E27FC236}">
                  <a16:creationId xmlns:a16="http://schemas.microsoft.com/office/drawing/2014/main" id="{CB472F67-7C37-4D80-B346-DE30D44B5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26">
              <a:extLst>
                <a:ext uri="{FF2B5EF4-FFF2-40B4-BE49-F238E27FC236}">
                  <a16:creationId xmlns:a16="http://schemas.microsoft.com/office/drawing/2014/main" id="{19A8AE83-358F-4D4E-91C7-F09E35097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27">
              <a:extLst>
                <a:ext uri="{FF2B5EF4-FFF2-40B4-BE49-F238E27FC236}">
                  <a16:creationId xmlns:a16="http://schemas.microsoft.com/office/drawing/2014/main" id="{C4B79436-9285-45DE-A9FB-B3DD750738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2" name="Freeform 28">
              <a:extLst>
                <a:ext uri="{FF2B5EF4-FFF2-40B4-BE49-F238E27FC236}">
                  <a16:creationId xmlns:a16="http://schemas.microsoft.com/office/drawing/2014/main" id="{B0BF8BF3-C90A-483A-B61E-13D2C41FBA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3" name="Freeform 29">
              <a:extLst>
                <a:ext uri="{FF2B5EF4-FFF2-40B4-BE49-F238E27FC236}">
                  <a16:creationId xmlns:a16="http://schemas.microsoft.com/office/drawing/2014/main" id="{31011274-F329-444B-9B06-69DD2EC44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4" name="Freeform 30">
              <a:extLst>
                <a:ext uri="{FF2B5EF4-FFF2-40B4-BE49-F238E27FC236}">
                  <a16:creationId xmlns:a16="http://schemas.microsoft.com/office/drawing/2014/main" id="{DB8B1D39-5B9A-4B4E-849B-A5821A2460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5" name="Freeform 31">
              <a:extLst>
                <a:ext uri="{FF2B5EF4-FFF2-40B4-BE49-F238E27FC236}">
                  <a16:creationId xmlns:a16="http://schemas.microsoft.com/office/drawing/2014/main" id="{336ECD63-75C2-4A32-A31B-30BB30972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CD963777-15FC-9F71-DBE2-9828EB6F89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414" y="1814588"/>
            <a:ext cx="3281004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Pico claro en K = 2, los datos tienen una separación natural en dos perfiles.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endParaRPr lang="es-ES" altLang="es-E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Estructura jerárquica débil, los coeficientes indican alto solapamiento de los </a:t>
            </a:r>
            <a:r>
              <a:rPr lang="es-ES" altLang="es-ES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clusters</a:t>
            </a: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 en general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endParaRPr lang="es-ES" altLang="es-ES" sz="1800" dirty="0">
              <a:solidFill>
                <a:srgbClr val="FFFFFF"/>
              </a:solidFill>
              <a:latin typeface="Arial" panose="020B0604020202020204" pitchFamily="34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Hay una jerarquía poco sólida, no es el método de </a:t>
            </a:r>
            <a:r>
              <a:rPr lang="es-ES" altLang="es-ES" sz="1800" dirty="0" err="1">
                <a:solidFill>
                  <a:srgbClr val="FFFFFF"/>
                </a:solidFill>
                <a:latin typeface="Arial" panose="020B0604020202020204" pitchFamily="34" charset="0"/>
              </a:rPr>
              <a:t>clustering</a:t>
            </a: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 óptimo para el contexto de los datos.</a:t>
            </a:r>
          </a:p>
        </p:txBody>
      </p:sp>
    </p:spTree>
    <p:extLst>
      <p:ext uri="{BB962C8B-B14F-4D97-AF65-F5344CB8AC3E}">
        <p14:creationId xmlns:p14="http://schemas.microsoft.com/office/powerpoint/2010/main" val="33083376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2">
            <a:extLst>
              <a:ext uri="{FF2B5EF4-FFF2-40B4-BE49-F238E27FC236}">
                <a16:creationId xmlns:a16="http://schemas.microsoft.com/office/drawing/2014/main" id="{FD3BFD04-77D1-4FB5-A159-35084E2C6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6="http://schemas.microsoft.com/office/drawing/2014/main" xmlns:p14="http://schemas.microsoft.com/office/powerpoint/2010/main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0B85FB2-B686-4546-B01D-17A122BACA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45CCB97F-DB3B-4939-ABF0-CEDED72496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27" name="Rectangle 5">
                <a:extLst>
                  <a:ext uri="{FF2B5EF4-FFF2-40B4-BE49-F238E27FC236}">
                    <a16:creationId xmlns:a16="http://schemas.microsoft.com/office/drawing/2014/main" id="{9DEDF1F5-B144-4E61-A93B-DF131E62C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8" name="Freeform 6">
                <a:extLst>
                  <a:ext uri="{FF2B5EF4-FFF2-40B4-BE49-F238E27FC236}">
                    <a16:creationId xmlns:a16="http://schemas.microsoft.com/office/drawing/2014/main" id="{AB937A00-7D28-489C-BF2D-85C9FE1330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9" name="Freeform 7">
                <a:extLst>
                  <a:ext uri="{FF2B5EF4-FFF2-40B4-BE49-F238E27FC236}">
                    <a16:creationId xmlns:a16="http://schemas.microsoft.com/office/drawing/2014/main" id="{9B6FDA50-4B9D-47D9-8807-59651FD0D3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0" name="Freeform 8">
                <a:extLst>
                  <a:ext uri="{FF2B5EF4-FFF2-40B4-BE49-F238E27FC236}">
                    <a16:creationId xmlns:a16="http://schemas.microsoft.com/office/drawing/2014/main" id="{BFBE3212-C518-48C0-A538-22E13450EE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1" name="Freeform 9">
                <a:extLst>
                  <a:ext uri="{FF2B5EF4-FFF2-40B4-BE49-F238E27FC236}">
                    <a16:creationId xmlns:a16="http://schemas.microsoft.com/office/drawing/2014/main" id="{DB66EBCA-80AB-4133-A201-9F8134577F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2" name="Freeform 10">
                <a:extLst>
                  <a:ext uri="{FF2B5EF4-FFF2-40B4-BE49-F238E27FC236}">
                    <a16:creationId xmlns:a16="http://schemas.microsoft.com/office/drawing/2014/main" id="{BE2107C9-8602-4900-B4B4-D13611B68B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3" name="Freeform 11">
                <a:extLst>
                  <a:ext uri="{FF2B5EF4-FFF2-40B4-BE49-F238E27FC236}">
                    <a16:creationId xmlns:a16="http://schemas.microsoft.com/office/drawing/2014/main" id="{24B5E7BF-E3D5-41ED-908A-569FA6DE4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4" name="Freeform 12">
                <a:extLst>
                  <a:ext uri="{FF2B5EF4-FFF2-40B4-BE49-F238E27FC236}">
                    <a16:creationId xmlns:a16="http://schemas.microsoft.com/office/drawing/2014/main" id="{D270C773-B463-4311-BB4C-DC4C44FDA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5" name="Freeform 13">
                <a:extLst>
                  <a:ext uri="{FF2B5EF4-FFF2-40B4-BE49-F238E27FC236}">
                    <a16:creationId xmlns:a16="http://schemas.microsoft.com/office/drawing/2014/main" id="{6BC18564-A239-4C4B-B7D5-4A3769CE3DA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6" name="Freeform 14">
                <a:extLst>
                  <a:ext uri="{FF2B5EF4-FFF2-40B4-BE49-F238E27FC236}">
                    <a16:creationId xmlns:a16="http://schemas.microsoft.com/office/drawing/2014/main" id="{3D9A7A0F-04F5-4EF6-B884-50AE0610F1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7" name="Freeform 15">
                <a:extLst>
                  <a:ext uri="{FF2B5EF4-FFF2-40B4-BE49-F238E27FC236}">
                    <a16:creationId xmlns:a16="http://schemas.microsoft.com/office/drawing/2014/main" id="{7E0D4876-341D-4983-815A-4AEDD46F6F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8" name="Line 16">
                <a:extLst>
                  <a:ext uri="{FF2B5EF4-FFF2-40B4-BE49-F238E27FC236}">
                    <a16:creationId xmlns:a16="http://schemas.microsoft.com/office/drawing/2014/main" id="{5BEF60E7-344C-49D0-8748-3A3A37BD3F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39" name="Freeform 17">
                <a:extLst>
                  <a:ext uri="{FF2B5EF4-FFF2-40B4-BE49-F238E27FC236}">
                    <a16:creationId xmlns:a16="http://schemas.microsoft.com/office/drawing/2014/main" id="{FB606D79-EB93-49B4-9387-4302CC9F3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0" name="Freeform 18">
                <a:extLst>
                  <a:ext uri="{FF2B5EF4-FFF2-40B4-BE49-F238E27FC236}">
                    <a16:creationId xmlns:a16="http://schemas.microsoft.com/office/drawing/2014/main" id="{BF49C646-5DA1-4717-B05F-99AB8E046E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1" name="Freeform 19">
                <a:extLst>
                  <a:ext uri="{FF2B5EF4-FFF2-40B4-BE49-F238E27FC236}">
                    <a16:creationId xmlns:a16="http://schemas.microsoft.com/office/drawing/2014/main" id="{ADE02A67-7AE8-4FC3-B101-230871F1DF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2" name="Freeform 20">
                <a:extLst>
                  <a:ext uri="{FF2B5EF4-FFF2-40B4-BE49-F238E27FC236}">
                    <a16:creationId xmlns:a16="http://schemas.microsoft.com/office/drawing/2014/main" id="{72BAD5DE-952F-4D28-96DE-61ECA1FFE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3" name="Rectangle 21">
                <a:extLst>
                  <a:ext uri="{FF2B5EF4-FFF2-40B4-BE49-F238E27FC236}">
                    <a16:creationId xmlns:a16="http://schemas.microsoft.com/office/drawing/2014/main" id="{51BB8E4C-85FF-4480-A425-F9C672FCD7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4" name="Freeform 22">
                <a:extLst>
                  <a:ext uri="{FF2B5EF4-FFF2-40B4-BE49-F238E27FC236}">
                    <a16:creationId xmlns:a16="http://schemas.microsoft.com/office/drawing/2014/main" id="{3E649AA8-8534-4C24-BA83-9C0F4D9C09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5" name="Freeform 23">
                <a:extLst>
                  <a:ext uri="{FF2B5EF4-FFF2-40B4-BE49-F238E27FC236}">
                    <a16:creationId xmlns:a16="http://schemas.microsoft.com/office/drawing/2014/main" id="{3A3C2D0A-7FF6-4F97-99B9-973E5E8381A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6" name="Freeform 24">
                <a:extLst>
                  <a:ext uri="{FF2B5EF4-FFF2-40B4-BE49-F238E27FC236}">
                    <a16:creationId xmlns:a16="http://schemas.microsoft.com/office/drawing/2014/main" id="{1D33A404-96DB-40D1-A361-5C09D2FF75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7" name="Freeform 25">
                <a:extLst>
                  <a:ext uri="{FF2B5EF4-FFF2-40B4-BE49-F238E27FC236}">
                    <a16:creationId xmlns:a16="http://schemas.microsoft.com/office/drawing/2014/main" id="{B67A8029-EDD8-46B3-A24F-3484B84AD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8" name="Freeform 26">
                <a:extLst>
                  <a:ext uri="{FF2B5EF4-FFF2-40B4-BE49-F238E27FC236}">
                    <a16:creationId xmlns:a16="http://schemas.microsoft.com/office/drawing/2014/main" id="{2C111128-EAC0-4125-BEAF-48D4861BE2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49" name="Freeform 27">
                <a:extLst>
                  <a:ext uri="{FF2B5EF4-FFF2-40B4-BE49-F238E27FC236}">
                    <a16:creationId xmlns:a16="http://schemas.microsoft.com/office/drawing/2014/main" id="{90EF503E-0E60-484F-8786-498B52448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0" name="Freeform 28">
                <a:extLst>
                  <a:ext uri="{FF2B5EF4-FFF2-40B4-BE49-F238E27FC236}">
                    <a16:creationId xmlns:a16="http://schemas.microsoft.com/office/drawing/2014/main" id="{BAEB64C1-8AA2-4861-8AFD-01864EF238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1" name="Freeform 29">
                <a:extLst>
                  <a:ext uri="{FF2B5EF4-FFF2-40B4-BE49-F238E27FC236}">
                    <a16:creationId xmlns:a16="http://schemas.microsoft.com/office/drawing/2014/main" id="{7B868A5A-03B3-474C-AB72-31AB04835E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2" name="Freeform 30">
                <a:extLst>
                  <a:ext uri="{FF2B5EF4-FFF2-40B4-BE49-F238E27FC236}">
                    <a16:creationId xmlns:a16="http://schemas.microsoft.com/office/drawing/2014/main" id="{C09ACD48-1E0F-4BCB-9028-0B79C43DE5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53" name="Freeform 31">
                <a:extLst>
                  <a:ext uri="{FF2B5EF4-FFF2-40B4-BE49-F238E27FC236}">
                    <a16:creationId xmlns:a16="http://schemas.microsoft.com/office/drawing/2014/main" id="{B5D4FF3D-341E-4DFE-B4CD-9916246F59D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3E7B0719-8F32-457D-83EB-E0A00622B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7" name="Freeform 32">
                <a:extLst>
                  <a:ext uri="{FF2B5EF4-FFF2-40B4-BE49-F238E27FC236}">
                    <a16:creationId xmlns:a16="http://schemas.microsoft.com/office/drawing/2014/main" id="{E056FF60-EFE3-4685-95A1-AEDB7F5626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18" name="Freeform 33">
                <a:extLst>
                  <a:ext uri="{FF2B5EF4-FFF2-40B4-BE49-F238E27FC236}">
                    <a16:creationId xmlns:a16="http://schemas.microsoft.com/office/drawing/2014/main" id="{5E9EA8FB-5CA0-4030-853C-54B4993049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19" name="Freeform 34">
                <a:extLst>
                  <a:ext uri="{FF2B5EF4-FFF2-40B4-BE49-F238E27FC236}">
                    <a16:creationId xmlns:a16="http://schemas.microsoft.com/office/drawing/2014/main" id="{387B387A-44A6-42A0-BACA-71AC19FCA0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0" name="Freeform 35">
                <a:extLst>
                  <a:ext uri="{FF2B5EF4-FFF2-40B4-BE49-F238E27FC236}">
                    <a16:creationId xmlns:a16="http://schemas.microsoft.com/office/drawing/2014/main" id="{4424F11E-20C0-4CFE-BE79-CDE4469FE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1" name="Freeform 36">
                <a:extLst>
                  <a:ext uri="{FF2B5EF4-FFF2-40B4-BE49-F238E27FC236}">
                    <a16:creationId xmlns:a16="http://schemas.microsoft.com/office/drawing/2014/main" id="{7BEDF974-EB25-4769-BDD6-F16430FF2C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2" name="Freeform 37">
                <a:extLst>
                  <a:ext uri="{FF2B5EF4-FFF2-40B4-BE49-F238E27FC236}">
                    <a16:creationId xmlns:a16="http://schemas.microsoft.com/office/drawing/2014/main" id="{7AD36026-D842-4FF4-905B-CEA8481F5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3" name="Freeform 38">
                <a:extLst>
                  <a:ext uri="{FF2B5EF4-FFF2-40B4-BE49-F238E27FC236}">
                    <a16:creationId xmlns:a16="http://schemas.microsoft.com/office/drawing/2014/main" id="{5EBAAB58-B39B-410E-97BA-4D33B0A9C0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4" name="Freeform 39">
                <a:extLst>
                  <a:ext uri="{FF2B5EF4-FFF2-40B4-BE49-F238E27FC236}">
                    <a16:creationId xmlns:a16="http://schemas.microsoft.com/office/drawing/2014/main" id="{57F900A9-A201-4C4D-9229-14F784AECE1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5" name="Freeform 40">
                <a:extLst>
                  <a:ext uri="{FF2B5EF4-FFF2-40B4-BE49-F238E27FC236}">
                    <a16:creationId xmlns:a16="http://schemas.microsoft.com/office/drawing/2014/main" id="{EFF4B280-5D63-4917-8757-8088E70BA2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  <p:sp>
            <p:nvSpPr>
              <p:cNvPr id="126" name="Rectangle 41">
                <a:extLst>
                  <a:ext uri="{FF2B5EF4-FFF2-40B4-BE49-F238E27FC236}">
                    <a16:creationId xmlns:a16="http://schemas.microsoft.com/office/drawing/2014/main" id="{9CD67EA3-2BB1-4AE4-AFF9-BE18B6161B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6="http://schemas.microsoft.com/office/drawing/2014/main" xmlns:p14="http://schemas.microsoft.com/office/powerpoint/2010/main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ES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FB266C5-2D81-7B4D-E4A3-780FB89B2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28643" y="618518"/>
            <a:ext cx="6188402" cy="147857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HIERARCHICAL CLUSTERING - Clusterings</a:t>
            </a:r>
          </a:p>
        </p:txBody>
      </p:sp>
      <p:sp>
        <p:nvSpPr>
          <p:cNvPr id="155" name="Round Diagonal Corner Rectangle 6">
            <a:extLst>
              <a:ext uri="{FF2B5EF4-FFF2-40B4-BE49-F238E27FC236}">
                <a16:creationId xmlns:a16="http://schemas.microsoft.com/office/drawing/2014/main" id="{C169E84F-4748-4D61-A105-357962627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579" y="808057"/>
            <a:ext cx="3821429" cy="5234394"/>
          </a:xfrm>
          <a:prstGeom prst="round2DiagRect">
            <a:avLst>
              <a:gd name="adj1" fmla="val 11323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Content Placeholder 1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E0767F-EDA4-5953-7E01-4D83D9F7FF1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4314" y="1137622"/>
            <a:ext cx="3043244" cy="2206352"/>
          </a:xfrm>
          <a:prstGeom prst="rect">
            <a:avLst/>
          </a:prstGeom>
        </p:spPr>
      </p:pic>
      <p:pic>
        <p:nvPicPr>
          <p:cNvPr id="10" name="Content Placeholder 9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01327791-0F52-9EAB-AF64-2E80024D98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6616" y="3610471"/>
            <a:ext cx="3178638" cy="2002541"/>
          </a:xfrm>
          <a:prstGeom prst="rect">
            <a:avLst/>
          </a:prstGeom>
        </p:spPr>
      </p:pic>
      <p:sp>
        <p:nvSpPr>
          <p:cNvPr id="107" name="Content Placeholder 20">
            <a:extLst>
              <a:ext uri="{FF2B5EF4-FFF2-40B4-BE49-F238E27FC236}">
                <a16:creationId xmlns:a16="http://schemas.microsoft.com/office/drawing/2014/main" id="{ABC8C867-028E-37A8-D2AE-2C9ABDCBC6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8643" y="2249487"/>
            <a:ext cx="6188402" cy="3541714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Para K = 2 y K = 3: variable </a:t>
            </a:r>
            <a:r>
              <a:rPr lang="en-US" dirty="0" err="1"/>
              <a:t>determinante</a:t>
            </a:r>
            <a:r>
              <a:rPr lang="en-US" dirty="0"/>
              <a:t> es </a:t>
            </a:r>
            <a:r>
              <a:rPr lang="en-US" dirty="0" err="1"/>
              <a:t>CapitalGainLog</a:t>
            </a:r>
            <a:r>
              <a:rPr lang="en-US" dirty="0"/>
              <a:t> -&gt; </a:t>
            </a:r>
            <a:r>
              <a:rPr lang="en-US" dirty="0" err="1"/>
              <a:t>explica</a:t>
            </a:r>
            <a:r>
              <a:rPr lang="en-US" dirty="0"/>
              <a:t> </a:t>
            </a:r>
            <a:r>
              <a:rPr lang="en-US" dirty="0" err="1"/>
              <a:t>que</a:t>
            </a:r>
            <a:r>
              <a:rPr lang="en-US" dirty="0"/>
              <a:t> </a:t>
            </a:r>
            <a:r>
              <a:rPr lang="en-US" dirty="0" err="1"/>
              <a:t>haya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division </a:t>
            </a:r>
            <a:r>
              <a:rPr lang="en-US" dirty="0" err="1"/>
              <a:t>en</a:t>
            </a:r>
            <a:r>
              <a:rPr lang="en-US" dirty="0"/>
              <a:t> dos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datos</a:t>
            </a:r>
            <a:endParaRPr lang="en-US" dirty="0"/>
          </a:p>
          <a:p>
            <a:r>
              <a:rPr lang="en-US" dirty="0"/>
              <a:t>Variables </a:t>
            </a:r>
            <a:r>
              <a:rPr lang="en-US" dirty="0" err="1"/>
              <a:t>cuantitativas</a:t>
            </a:r>
            <a:r>
              <a:rPr lang="en-US" dirty="0"/>
              <a:t> a </a:t>
            </a:r>
            <a:r>
              <a:rPr lang="en-US" dirty="0" err="1"/>
              <a:t>penas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peso (se </a:t>
            </a:r>
            <a:r>
              <a:rPr lang="en-US" dirty="0" err="1"/>
              <a:t>mantienen</a:t>
            </a:r>
            <a:r>
              <a:rPr lang="en-US" dirty="0"/>
              <a:t> </a:t>
            </a:r>
            <a:r>
              <a:rPr lang="en-US" dirty="0" err="1"/>
              <a:t>constantes</a:t>
            </a:r>
            <a:r>
              <a:rPr lang="en-US" dirty="0"/>
              <a:t> a lo largo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distintos</a:t>
            </a:r>
            <a:r>
              <a:rPr lang="en-US" dirty="0"/>
              <a:t> </a:t>
            </a:r>
            <a:r>
              <a:rPr lang="en-US" dirty="0" err="1"/>
              <a:t>clusterings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396062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F62C6A8-82C8-BFC4-185A-8E854AE12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6" name="Rectangle 105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109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0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1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2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3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7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8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19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0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121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2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3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4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5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6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7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8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29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0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1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2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3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4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35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8FD7BC5E-5A0F-A495-02F7-B2474C284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3400" dirty="0" err="1"/>
              <a:t>Hierarchical</a:t>
            </a:r>
            <a:r>
              <a:rPr lang="es-ES" sz="3400" dirty="0"/>
              <a:t> </a:t>
            </a:r>
            <a:r>
              <a:rPr lang="es-ES" sz="3400" dirty="0" err="1"/>
              <a:t>clustering</a:t>
            </a:r>
            <a:r>
              <a:rPr lang="es-ES" sz="3400" dirty="0"/>
              <a:t>- Conclusión</a:t>
            </a:r>
            <a:br>
              <a:rPr lang="es-ES" sz="3400" dirty="0"/>
            </a:br>
            <a:endParaRPr lang="es-ES" sz="3400" dirty="0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140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1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2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3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4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5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6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7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8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49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5" name="Rectangle 1">
            <a:extLst>
              <a:ext uri="{FF2B5EF4-FFF2-40B4-BE49-F238E27FC236}">
                <a16:creationId xmlns:a16="http://schemas.microsoft.com/office/drawing/2014/main" id="{2CFF914B-EAF3-FCEA-8307-F720DE1894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941046" y="2794139"/>
            <a:ext cx="1991901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s-ES" altLang="es-E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D45B6994-D148-B877-E70D-43CF1500E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45101" y="1156366"/>
            <a:ext cx="5957886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CapitalGain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domina la formación de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separando claramente a quienes tienen ganancias de los que 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Edad, educación, horas trabajadas y género generan subgrupos que se fusionan al reducir 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</a:t>
            </a:r>
            <a:r>
              <a:rPr kumimoji="0" lang="es-ES" altLang="es-E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jerárquico no es significativo; las fusiones no son arbitrarias pero las agrupaciones son mixtas y solapadas.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 = 4</a:t>
            </a:r>
            <a:r>
              <a:rPr kumimoji="0" lang="es-ES" altLang="es-E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podría capturar mejor subgrupos importantes, como mujeres jóvenes, no casadas y con alta educación.</a:t>
            </a:r>
          </a:p>
        </p:txBody>
      </p:sp>
    </p:spTree>
    <p:extLst>
      <p:ext uri="{BB962C8B-B14F-4D97-AF65-F5344CB8AC3E}">
        <p14:creationId xmlns:p14="http://schemas.microsoft.com/office/powerpoint/2010/main" val="40817548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39CBC1-C4C4-4338-E5BA-3D25C49116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DBSCAN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23115DB-4BED-04C3-DED5-E64D7430D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866005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CAA5B-FEED-D532-0159-05543A13F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GAUSSIAN MIXTURE MODELS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F4D103-CBFD-ABD3-3703-74BA6D8DB8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640847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D10ED-A818-66BC-A8BA-1B4555CC4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199" y="2689715"/>
            <a:ext cx="4816327" cy="147857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400" dirty="0"/>
              <a:t>Thank you for your attention</a:t>
            </a:r>
            <a:br>
              <a:rPr lang="es-ES" dirty="0"/>
            </a:b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761632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974953-0A14-9A72-3222-BB08ED5FB3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812" y="698298"/>
            <a:ext cx="9905998" cy="1478570"/>
          </a:xfrm>
        </p:spPr>
        <p:txBody>
          <a:bodyPr/>
          <a:lstStyle/>
          <a:p>
            <a:pPr algn="ctr"/>
            <a:r>
              <a:rPr lang="es-ES" dirty="0"/>
              <a:t>ÍNDICE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13CDDFC-F9C2-9D87-2433-9EAF2640E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1461" y="2224939"/>
            <a:ext cx="9905999" cy="3541714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s-ES" dirty="0"/>
              <a:t>PREPROCESAMIENTO</a:t>
            </a:r>
          </a:p>
          <a:p>
            <a:pPr marL="457200" indent="-457200">
              <a:buAutoNum type="arabicPeriod"/>
            </a:pPr>
            <a:r>
              <a:rPr lang="es-ES" dirty="0"/>
              <a:t>HIERARCHICAL CLUSTERING</a:t>
            </a:r>
          </a:p>
          <a:p>
            <a:pPr marL="457200" indent="-457200">
              <a:buAutoNum type="arabicPeriod"/>
            </a:pPr>
            <a:r>
              <a:rPr lang="es-ES" dirty="0"/>
              <a:t>PARTITIONAL CLUSTERING</a:t>
            </a:r>
          </a:p>
          <a:p>
            <a:pPr marL="457200" indent="-457200">
              <a:buAutoNum type="arabicPeriod"/>
            </a:pPr>
            <a:r>
              <a:rPr lang="es-ES" dirty="0"/>
              <a:t>DBSCAN</a:t>
            </a:r>
          </a:p>
          <a:p>
            <a:pPr marL="457200" indent="-457200">
              <a:buAutoNum type="arabicPeriod"/>
            </a:pPr>
            <a:r>
              <a:rPr lang="es-ES" dirty="0"/>
              <a:t>GAUSSIAN MIXTURE MODELS</a:t>
            </a:r>
          </a:p>
        </p:txBody>
      </p:sp>
    </p:spTree>
    <p:extLst>
      <p:ext uri="{BB962C8B-B14F-4D97-AF65-F5344CB8AC3E}">
        <p14:creationId xmlns:p14="http://schemas.microsoft.com/office/powerpoint/2010/main" val="1448302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F56773-6632-2070-F8C6-1B6756313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s-ES" dirty="0"/>
              <a:t>PREPROCESAMIENTO</a:t>
            </a:r>
            <a:br>
              <a:rPr lang="es-ES" dirty="0"/>
            </a:br>
            <a:endParaRPr lang="es-E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FD46668-3039-784A-84C7-5276552710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50460" y="1767006"/>
            <a:ext cx="8635697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Consistencia del formato: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Datos estandarizados, sin inconsistencias de mayúsculas o espacios.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s-ES" sz="1800" dirty="0">
                <a:latin typeface="Arial" panose="020B0604020202020204" pitchFamily="34" charset="0"/>
              </a:rPr>
              <a:t>- 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Revisados los valores numéricos, sin valores fuera de rango.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Valores faltantes: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Ninguna columna o fila tiene datos nulos → no se requirió imputación.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Duplicados:</a:t>
            </a:r>
            <a:endParaRPr kumimoji="0" lang="es-ES" altLang="es-E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Filas duplicadas eliminadas para evitar redundancia y optimizar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2360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A5BE1F-B3BF-5325-CAB1-5662C5A1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3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4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5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5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2C4A45E3-9CEF-723C-D260-D422926B6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pPr algn="ctr"/>
            <a:r>
              <a:rPr lang="es-ES" dirty="0" err="1">
                <a:solidFill>
                  <a:schemeClr val="bg1"/>
                </a:solidFill>
              </a:rPr>
              <a:t>outliers</a:t>
            </a:r>
            <a:br>
              <a:rPr lang="es-ES" sz="2800" dirty="0">
                <a:solidFill>
                  <a:srgbClr val="FFFFFF"/>
                </a:solidFill>
              </a:rPr>
            </a:br>
            <a:endParaRPr lang="es-ES" sz="2800" dirty="0">
              <a:solidFill>
                <a:srgbClr val="FFFFFF"/>
              </a:solidFill>
            </a:endParaRPr>
          </a:p>
        </p:txBody>
      </p:sp>
      <p:sp useBgFill="1">
        <p:nvSpPr>
          <p:cNvPr id="5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046558D-248A-F9F5-8178-B438679838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8988" y="1691881"/>
            <a:ext cx="6112382" cy="346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8973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49B0FE-BF96-0BF6-7B8A-F03919787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2E4E997-8672-4FFD-B8EC-9932A8E471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2">
            <a:extLst>
              <a:ext uri="{FF2B5EF4-FFF2-40B4-BE49-F238E27FC236}">
                <a16:creationId xmlns:a16="http://schemas.microsoft.com/office/drawing/2014/main" id="{FE6BA9E6-1D9E-4D30-B528-D49FA1342E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63F954E-8EC4-CF6B-A744-C79911926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4459286" cy="1478570"/>
          </a:xfrm>
        </p:spPr>
        <p:txBody>
          <a:bodyPr>
            <a:normAutofit/>
          </a:bodyPr>
          <a:lstStyle/>
          <a:p>
            <a:r>
              <a:rPr lang="es-ES" sz="3200" dirty="0"/>
              <a:t>CAPITAL GAIN</a:t>
            </a:r>
            <a:br>
              <a:rPr lang="es-ES" sz="3200" dirty="0"/>
            </a:br>
            <a:endParaRPr lang="es-ES" sz="32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0761C23-5478-CD86-EFA9-E74B000E23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209324"/>
            <a:ext cx="5456279" cy="2414402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453E4DEE-E996-40F8-8635-0FF43D7348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20788" cy="6858001"/>
            <a:chOff x="-14288" y="0"/>
            <a:chExt cx="1220788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5" name="Rectangle 5">
              <a:extLst>
                <a:ext uri="{FF2B5EF4-FFF2-40B4-BE49-F238E27FC236}">
                  <a16:creationId xmlns:a16="http://schemas.microsoft.com/office/drawing/2014/main" id="{08BD1D3E-43CE-49EB-A424-0738950C6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E9182037-E3FA-489A-95D5-29E4248420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E8864E76-AD7F-4BEE-B3F6-A78FA42AEF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8AD071B3-046D-4479-91FE-01E9AD7C8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91D776F5-E902-4A4D-A75D-A46E063C9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EBED8F24-A998-4952-AB68-E2074F0746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74D7A646-8CDC-49B3-9C44-3EF38DB426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2" name="Freeform 12">
              <a:extLst>
                <a:ext uri="{FF2B5EF4-FFF2-40B4-BE49-F238E27FC236}">
                  <a16:creationId xmlns:a16="http://schemas.microsoft.com/office/drawing/2014/main" id="{D4E99D14-E4F4-419B-9AAF-8D1CEAB28A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3" name="Freeform 13">
              <a:extLst>
                <a:ext uri="{FF2B5EF4-FFF2-40B4-BE49-F238E27FC236}">
                  <a16:creationId xmlns:a16="http://schemas.microsoft.com/office/drawing/2014/main" id="{377E106C-5445-4A52-9F7E-DA17387442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4" name="Freeform 14">
              <a:extLst>
                <a:ext uri="{FF2B5EF4-FFF2-40B4-BE49-F238E27FC236}">
                  <a16:creationId xmlns:a16="http://schemas.microsoft.com/office/drawing/2014/main" id="{752BFE96-D378-4BAE-A64B-F851A34C4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5" name="Freeform 15">
              <a:extLst>
                <a:ext uri="{FF2B5EF4-FFF2-40B4-BE49-F238E27FC236}">
                  <a16:creationId xmlns:a16="http://schemas.microsoft.com/office/drawing/2014/main" id="{B88FFB19-5A5E-4078-B467-9D4ABD21BD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Line 16">
              <a:extLst>
                <a:ext uri="{FF2B5EF4-FFF2-40B4-BE49-F238E27FC236}">
                  <a16:creationId xmlns:a16="http://schemas.microsoft.com/office/drawing/2014/main" id="{11042975-3D19-4728-BCDA-D3F5CD63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27" name="Freeform 17">
              <a:extLst>
                <a:ext uri="{FF2B5EF4-FFF2-40B4-BE49-F238E27FC236}">
                  <a16:creationId xmlns:a16="http://schemas.microsoft.com/office/drawing/2014/main" id="{A28972BD-D2E1-4DCA-A907-2E3B6F606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8" name="Freeform 18">
              <a:extLst>
                <a:ext uri="{FF2B5EF4-FFF2-40B4-BE49-F238E27FC236}">
                  <a16:creationId xmlns:a16="http://schemas.microsoft.com/office/drawing/2014/main" id="{1C806824-5C2D-4747-B038-69EE4074B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Freeform 19">
              <a:extLst>
                <a:ext uri="{FF2B5EF4-FFF2-40B4-BE49-F238E27FC236}">
                  <a16:creationId xmlns:a16="http://schemas.microsoft.com/office/drawing/2014/main" id="{3B33F710-16D7-4F48-BFCA-66C9CA235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0" name="Freeform 20">
              <a:extLst>
                <a:ext uri="{FF2B5EF4-FFF2-40B4-BE49-F238E27FC236}">
                  <a16:creationId xmlns:a16="http://schemas.microsoft.com/office/drawing/2014/main" id="{6C8C8ED4-90FA-4E97-AAF0-D5D51E6A9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1" name="Rectangle 21">
              <a:extLst>
                <a:ext uri="{FF2B5EF4-FFF2-40B4-BE49-F238E27FC236}">
                  <a16:creationId xmlns:a16="http://schemas.microsoft.com/office/drawing/2014/main" id="{6C5EB9C1-B25F-4172-8A96-5950ECC828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Freeform 22">
              <a:extLst>
                <a:ext uri="{FF2B5EF4-FFF2-40B4-BE49-F238E27FC236}">
                  <a16:creationId xmlns:a16="http://schemas.microsoft.com/office/drawing/2014/main" id="{097E6E8A-9373-4655-882B-21715CCE9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3" name="Freeform 23">
              <a:extLst>
                <a:ext uri="{FF2B5EF4-FFF2-40B4-BE49-F238E27FC236}">
                  <a16:creationId xmlns:a16="http://schemas.microsoft.com/office/drawing/2014/main" id="{EB8CC766-1206-4372-ACAF-8230AF4D54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4" name="Freeform 24">
              <a:extLst>
                <a:ext uri="{FF2B5EF4-FFF2-40B4-BE49-F238E27FC236}">
                  <a16:creationId xmlns:a16="http://schemas.microsoft.com/office/drawing/2014/main" id="{1C8E2511-2489-47B2-9C19-C410910DD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5" name="Freeform 25">
              <a:extLst>
                <a:ext uri="{FF2B5EF4-FFF2-40B4-BE49-F238E27FC236}">
                  <a16:creationId xmlns:a16="http://schemas.microsoft.com/office/drawing/2014/main" id="{D7820196-0A47-47EF-832C-A688E897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6" name="Freeform 26">
              <a:extLst>
                <a:ext uri="{FF2B5EF4-FFF2-40B4-BE49-F238E27FC236}">
                  <a16:creationId xmlns:a16="http://schemas.microsoft.com/office/drawing/2014/main" id="{4982E0BF-34AE-48A3-AD6B-E0F3CD05DB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7" name="Freeform 27">
              <a:extLst>
                <a:ext uri="{FF2B5EF4-FFF2-40B4-BE49-F238E27FC236}">
                  <a16:creationId xmlns:a16="http://schemas.microsoft.com/office/drawing/2014/main" id="{CD34643B-9DF2-4310-8868-48252C339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8" name="Freeform 28">
              <a:extLst>
                <a:ext uri="{FF2B5EF4-FFF2-40B4-BE49-F238E27FC236}">
                  <a16:creationId xmlns:a16="http://schemas.microsoft.com/office/drawing/2014/main" id="{4E020C4E-AF64-44A8-B830-779541D8D5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39" name="Freeform 29">
              <a:extLst>
                <a:ext uri="{FF2B5EF4-FFF2-40B4-BE49-F238E27FC236}">
                  <a16:creationId xmlns:a16="http://schemas.microsoft.com/office/drawing/2014/main" id="{D97BC3D3-B1B3-4825-9169-BBEF1DBCF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0" name="Freeform 30">
              <a:extLst>
                <a:ext uri="{FF2B5EF4-FFF2-40B4-BE49-F238E27FC236}">
                  <a16:creationId xmlns:a16="http://schemas.microsoft.com/office/drawing/2014/main" id="{A750DC4F-1DAF-470E-98C6-6C68DEB933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41" name="Freeform 31">
              <a:extLst>
                <a:ext uri="{FF2B5EF4-FFF2-40B4-BE49-F238E27FC236}">
                  <a16:creationId xmlns:a16="http://schemas.microsoft.com/office/drawing/2014/main" id="{2F99594A-5BBD-4E10-A818-8BE52B7D95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Rectangle 1">
            <a:extLst>
              <a:ext uri="{FF2B5EF4-FFF2-40B4-BE49-F238E27FC236}">
                <a16:creationId xmlns:a16="http://schemas.microsoft.com/office/drawing/2014/main" id="{D2D18835-1EC1-15D7-FFBF-FB052906B62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01725" y="1912288"/>
            <a:ext cx="471357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Distribución muy sesgada: muchos ceros y valores extremos.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aplicó 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transformación logarítmica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 el efecto de los valores extremos.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Maneja ceros de forma segura.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Hace la variable más homogénea.</a:t>
            </a:r>
          </a:p>
          <a:p>
            <a:pPr marL="457200" lvl="1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Aunque sigue siendo asimétrica, el rango se reduce, logrando una distribución más adecuada para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47658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5495F05-139E-296C-04F9-A3A5CE38A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CDC34D-F092-7148-AF2E-FF4541DE95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9957" y="618518"/>
            <a:ext cx="4747088" cy="1478570"/>
          </a:xfrm>
        </p:spPr>
        <p:txBody>
          <a:bodyPr>
            <a:noAutofit/>
          </a:bodyPr>
          <a:lstStyle/>
          <a:p>
            <a:pPr algn="ctr"/>
            <a:br>
              <a:rPr lang="es-ES" sz="2400" dirty="0"/>
            </a:br>
            <a:r>
              <a:rPr lang="es-ES" sz="2400" b="1" dirty="0"/>
              <a:t>Variables redundantes y escalado</a:t>
            </a:r>
            <a:br>
              <a:rPr lang="es-ES" sz="2400" b="1" dirty="0"/>
            </a:br>
            <a:endParaRPr lang="es-ES" sz="2400" dirty="0"/>
          </a:p>
        </p:txBody>
      </p:sp>
      <p:sp>
        <p:nvSpPr>
          <p:cNvPr id="12" name="Round Diagonal Corner Rectangle 9">
            <a:extLst>
              <a:ext uri="{FF2B5EF4-FFF2-40B4-BE49-F238E27FC236}">
                <a16:creationId xmlns:a16="http://schemas.microsoft.com/office/drawing/2014/main" id="{A3D1FEF8-5149-4AC1-8D77-B256637FB7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50" y="808057"/>
            <a:ext cx="5286376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F9FF870-769E-FD53-A61B-96DD6B71E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89" y="1147146"/>
            <a:ext cx="4403180" cy="22015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DC18F59-4D07-5481-EDE4-3982A13BE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5188" y="3513327"/>
            <a:ext cx="4403182" cy="2201591"/>
          </a:xfrm>
          <a:prstGeom prst="rect">
            <a:avLst/>
          </a:prstGeom>
        </p:spPr>
      </p:pic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877880-71A8-4FAD-C7AD-0C285F21E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9957" y="2249487"/>
            <a:ext cx="4747087" cy="3541714"/>
          </a:xfrm>
        </p:spPr>
        <p:txBody>
          <a:bodyPr>
            <a:normAutofit fontScale="70000" lnSpcReduction="20000"/>
          </a:bodyPr>
          <a:lstStyle/>
          <a:p>
            <a:r>
              <a:rPr lang="es-ES" b="1" dirty="0"/>
              <a:t>Correlación </a:t>
            </a:r>
            <a:r>
              <a:rPr lang="es-ES" b="1" dirty="0" err="1"/>
              <a:t>Education</a:t>
            </a:r>
            <a:r>
              <a:rPr lang="es-ES" b="1" dirty="0"/>
              <a:t> vs </a:t>
            </a:r>
            <a:r>
              <a:rPr lang="es-ES" b="1" dirty="0" err="1"/>
              <a:t>EducationNum</a:t>
            </a:r>
            <a:r>
              <a:rPr lang="es-ES" b="1" dirty="0"/>
              <a:t>:</a:t>
            </a:r>
            <a:endParaRPr lang="es-ES" dirty="0"/>
          </a:p>
          <a:p>
            <a:pPr lvl="1"/>
            <a:r>
              <a:rPr lang="es-ES" dirty="0"/>
              <a:t>Codificación inicial sin orden → correlación débil (0.383).</a:t>
            </a:r>
          </a:p>
          <a:p>
            <a:pPr lvl="1"/>
            <a:r>
              <a:rPr lang="es-ES" dirty="0"/>
              <a:t>Orden correcto aplicado → correlación muy alta (0.995).</a:t>
            </a:r>
          </a:p>
          <a:p>
            <a:pPr lvl="1"/>
            <a:r>
              <a:rPr lang="es-ES" dirty="0"/>
              <a:t>Conclusión: </a:t>
            </a:r>
            <a:r>
              <a:rPr lang="es-ES" b="1" dirty="0" err="1"/>
              <a:t>Education</a:t>
            </a:r>
            <a:r>
              <a:rPr lang="es-ES" b="1" dirty="0"/>
              <a:t> es redundante</a:t>
            </a:r>
            <a:r>
              <a:rPr lang="es-ES" dirty="0"/>
              <a:t> respecto a </a:t>
            </a:r>
            <a:r>
              <a:rPr lang="es-ES" dirty="0" err="1"/>
              <a:t>EducationNum</a:t>
            </a:r>
            <a:r>
              <a:rPr lang="es-ES" dirty="0"/>
              <a:t>.</a:t>
            </a:r>
          </a:p>
          <a:p>
            <a:r>
              <a:rPr lang="es-ES" b="1" dirty="0"/>
              <a:t>Escalado de variables numéricas:</a:t>
            </a:r>
            <a:endParaRPr lang="es-ES" dirty="0"/>
          </a:p>
          <a:p>
            <a:pPr lvl="1"/>
            <a:r>
              <a:rPr lang="es-ES" dirty="0"/>
              <a:t>Se evaluó para evitar que variables con rangos mayores dominen el </a:t>
            </a:r>
            <a:r>
              <a:rPr lang="es-ES" dirty="0" err="1"/>
              <a:t>clustering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Métodos probados: </a:t>
            </a:r>
            <a:r>
              <a:rPr lang="es-ES" b="1" dirty="0" err="1"/>
              <a:t>StandardScaler</a:t>
            </a:r>
            <a:r>
              <a:rPr lang="es-ES" dirty="0"/>
              <a:t> y </a:t>
            </a:r>
            <a:r>
              <a:rPr lang="es-ES" b="1" dirty="0" err="1"/>
              <a:t>RobustScaler</a:t>
            </a:r>
            <a:r>
              <a:rPr lang="es-ES" dirty="0"/>
              <a:t>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674363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8000"/>
                <a:hueMod val="94000"/>
                <a:satMod val="148000"/>
                <a:lumMod val="150000"/>
              </a:schemeClr>
            </a:gs>
            <a:gs pos="100000">
              <a:schemeClr val="bg2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696939-6D63-BF13-51C1-620DE9A0C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978A47D-4F17-40FE-AB70-7AF78A957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5400" y="-14287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85BE3A7E-6A3F-401E-A025-BBB8FDB8DD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4288" y="0"/>
            <a:ext cx="1220788" cy="6858001"/>
            <a:chOff x="-14288" y="0"/>
            <a:chExt cx="1220788" cy="6858001"/>
          </a:xfrm>
          <a:solidFill>
            <a:schemeClr val="tx1">
              <a:alpha val="60000"/>
            </a:schemeClr>
          </a:solidFill>
        </p:grpSpPr>
        <p:sp>
          <p:nvSpPr>
            <p:cNvPr id="60" name="Rectangle 5">
              <a:extLst>
                <a:ext uri="{FF2B5EF4-FFF2-40B4-BE49-F238E27FC236}">
                  <a16:creationId xmlns:a16="http://schemas.microsoft.com/office/drawing/2014/main" id="{41EE9036-817C-476C-BD59-B5184F9A3E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300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1" name="Freeform 6">
              <a:extLst>
                <a:ext uri="{FF2B5EF4-FFF2-40B4-BE49-F238E27FC236}">
                  <a16:creationId xmlns:a16="http://schemas.microsoft.com/office/drawing/2014/main" id="{F098087A-B4E4-4300-A841-44988BD88E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2" name="Freeform 7">
              <a:extLst>
                <a:ext uri="{FF2B5EF4-FFF2-40B4-BE49-F238E27FC236}">
                  <a16:creationId xmlns:a16="http://schemas.microsoft.com/office/drawing/2014/main" id="{F5BD5F4B-A39C-4DF9-84E4-A4D33F30E6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3" name="Freeform 8">
              <a:extLst>
                <a:ext uri="{FF2B5EF4-FFF2-40B4-BE49-F238E27FC236}">
                  <a16:creationId xmlns:a16="http://schemas.microsoft.com/office/drawing/2014/main" id="{D7FA9858-BFA0-4D5B-AF72-B1B65EB069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0025" y="4763"/>
              <a:ext cx="369888" cy="1811338"/>
            </a:xfrm>
            <a:custGeom>
              <a:avLst/>
              <a:gdLst/>
              <a:ahLst/>
              <a:cxnLst/>
              <a:rect l="0" t="0" r="r" b="b"/>
              <a:pathLst>
                <a:path w="233" h="1141">
                  <a:moveTo>
                    <a:pt x="218" y="1141"/>
                  </a:moveTo>
                  <a:lnTo>
                    <a:pt x="0" y="626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623"/>
                  </a:lnTo>
                  <a:lnTo>
                    <a:pt x="233" y="1135"/>
                  </a:lnTo>
                  <a:lnTo>
                    <a:pt x="218" y="114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4" name="Freeform 9">
              <a:extLst>
                <a:ext uri="{FF2B5EF4-FFF2-40B4-BE49-F238E27FC236}">
                  <a16:creationId xmlns:a16="http://schemas.microsoft.com/office/drawing/2014/main" id="{A508A5F3-AFE0-4750-A9C2-B51A514FF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3237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6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5" name="Freeform 10">
              <a:extLst>
                <a:ext uri="{FF2B5EF4-FFF2-40B4-BE49-F238E27FC236}">
                  <a16:creationId xmlns:a16="http://schemas.microsoft.com/office/drawing/2014/main" id="{92B4AAEB-ABF4-42A7-BE52-0B442190D1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5750" y="4763"/>
              <a:ext cx="369888" cy="1430338"/>
            </a:xfrm>
            <a:custGeom>
              <a:avLst/>
              <a:gdLst/>
              <a:ahLst/>
              <a:cxnLst/>
              <a:rect l="0" t="0" r="r" b="b"/>
              <a:pathLst>
                <a:path w="233" h="901">
                  <a:moveTo>
                    <a:pt x="221" y="901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380"/>
                  </a:lnTo>
                  <a:lnTo>
                    <a:pt x="233" y="895"/>
                  </a:lnTo>
                  <a:lnTo>
                    <a:pt x="221" y="90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6" name="Freeform 11">
              <a:extLst>
                <a:ext uri="{FF2B5EF4-FFF2-40B4-BE49-F238E27FC236}">
                  <a16:creationId xmlns:a16="http://schemas.microsoft.com/office/drawing/2014/main" id="{3767C370-4A42-4376-8CAE-606C4BC8F4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46100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7" name="Freeform 12">
              <a:extLst>
                <a:ext uri="{FF2B5EF4-FFF2-40B4-BE49-F238E27FC236}">
                  <a16:creationId xmlns:a16="http://schemas.microsoft.com/office/drawing/2014/main" id="{36205F53-9C95-4954-B97C-1625BB8A35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3" y="0"/>
                    <a:pt x="40" y="7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9"/>
                    <a:pt x="31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8" name="Freeform 13">
              <a:extLst>
                <a:ext uri="{FF2B5EF4-FFF2-40B4-BE49-F238E27FC236}">
                  <a16:creationId xmlns:a16="http://schemas.microsoft.com/office/drawing/2014/main" id="{DC80B58E-3469-43E9-96FC-D747B69830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88962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69" name="Freeform 14">
              <a:extLst>
                <a:ext uri="{FF2B5EF4-FFF2-40B4-BE49-F238E27FC236}">
                  <a16:creationId xmlns:a16="http://schemas.microsoft.com/office/drawing/2014/main" id="{E17A4ED2-DDD7-4B4D-A39C-9B0121C886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1350" y="0"/>
              <a:ext cx="422275" cy="527050"/>
            </a:xfrm>
            <a:custGeom>
              <a:avLst/>
              <a:gdLst/>
              <a:ahLst/>
              <a:cxnLst/>
              <a:rect l="0" t="0" r="r" b="b"/>
              <a:pathLst>
                <a:path w="266" h="332">
                  <a:moveTo>
                    <a:pt x="257" y="332"/>
                  </a:moveTo>
                  <a:lnTo>
                    <a:pt x="48" y="123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3" y="114"/>
                  </a:lnTo>
                  <a:lnTo>
                    <a:pt x="266" y="320"/>
                  </a:lnTo>
                  <a:lnTo>
                    <a:pt x="257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0" name="Freeform 15">
              <a:extLst>
                <a:ext uri="{FF2B5EF4-FFF2-40B4-BE49-F238E27FC236}">
                  <a16:creationId xmlns:a16="http://schemas.microsoft.com/office/drawing/2014/main" id="{A2C14A85-E7A9-4E1D-809F-20F5CFA788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20762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F3D51E32-9399-4B7F-8D91-BF9A068B83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4763" y="9525"/>
              <a:ext cx="0" cy="0"/>
            </a:xfrm>
            <a:prstGeom prst="line">
              <a:avLst/>
            </a:prstGeom>
            <a:grpFill/>
            <a:ln w="15" cap="flat">
              <a:solidFill>
                <a:srgbClr val="FFFFFF"/>
              </a:solidFill>
              <a:prstDash val="solid"/>
              <a:miter lim="800000"/>
              <a:headEnd/>
              <a:tailEnd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2" name="Freeform 17">
              <a:extLst>
                <a:ext uri="{FF2B5EF4-FFF2-40B4-BE49-F238E27FC236}">
                  <a16:creationId xmlns:a16="http://schemas.microsoft.com/office/drawing/2014/main" id="{9969F9D2-502D-4C1D-ABA5-02B1BF2A00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" y="1801813"/>
              <a:ext cx="123825" cy="127000"/>
            </a:xfrm>
            <a:custGeom>
              <a:avLst/>
              <a:gdLst/>
              <a:ahLst/>
              <a:cxnLst/>
              <a:rect l="0" t="0" r="r" b="b"/>
              <a:pathLst>
                <a:path w="78" h="80">
                  <a:moveTo>
                    <a:pt x="6" y="80"/>
                  </a:moveTo>
                  <a:lnTo>
                    <a:pt x="0" y="71"/>
                  </a:lnTo>
                  <a:lnTo>
                    <a:pt x="69" y="0"/>
                  </a:lnTo>
                  <a:lnTo>
                    <a:pt x="78" y="9"/>
                  </a:lnTo>
                  <a:lnTo>
                    <a:pt x="6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3" name="Freeform 18">
              <a:extLst>
                <a:ext uri="{FF2B5EF4-FFF2-40B4-BE49-F238E27FC236}">
                  <a16:creationId xmlns:a16="http://schemas.microsoft.com/office/drawing/2014/main" id="{4AE555C6-5623-478A-BF35-63E9929A3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9525" y="3549650"/>
              <a:ext cx="147638" cy="481013"/>
            </a:xfrm>
            <a:custGeom>
              <a:avLst/>
              <a:gdLst/>
              <a:ahLst/>
              <a:cxnLst/>
              <a:rect l="0" t="0" r="r" b="b"/>
              <a:pathLst>
                <a:path w="93" h="303">
                  <a:moveTo>
                    <a:pt x="93" y="303"/>
                  </a:moveTo>
                  <a:lnTo>
                    <a:pt x="78" y="303"/>
                  </a:lnTo>
                  <a:lnTo>
                    <a:pt x="78" y="78"/>
                  </a:lnTo>
                  <a:lnTo>
                    <a:pt x="0" y="12"/>
                  </a:lnTo>
                  <a:lnTo>
                    <a:pt x="12" y="0"/>
                  </a:lnTo>
                  <a:lnTo>
                    <a:pt x="93" y="69"/>
                  </a:lnTo>
                  <a:lnTo>
                    <a:pt x="93" y="30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4" name="Freeform 19">
              <a:extLst>
                <a:ext uri="{FF2B5EF4-FFF2-40B4-BE49-F238E27FC236}">
                  <a16:creationId xmlns:a16="http://schemas.microsoft.com/office/drawing/2014/main" id="{A3D3AED4-A69E-4301-9BB4-436DC5F0C9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8587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5" name="Freeform 20">
              <a:extLst>
                <a:ext uri="{FF2B5EF4-FFF2-40B4-BE49-F238E27FC236}">
                  <a16:creationId xmlns:a16="http://schemas.microsoft.com/office/drawing/2014/main" id="{C3B8082C-2D81-48D7-8B45-85B7C8929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04787" y="1849438"/>
              <a:ext cx="114300" cy="107950"/>
            </a:xfrm>
            <a:custGeom>
              <a:avLst/>
              <a:gdLst/>
              <a:ahLst/>
              <a:cxnLst/>
              <a:rect l="0" t="0" r="r" b="b"/>
              <a:pathLst>
                <a:path w="24" h="23">
                  <a:moveTo>
                    <a:pt x="12" y="23"/>
                  </a:moveTo>
                  <a:cubicBezTo>
                    <a:pt x="6" y="23"/>
                    <a:pt x="0" y="18"/>
                    <a:pt x="0" y="12"/>
                  </a:cubicBezTo>
                  <a:cubicBezTo>
                    <a:pt x="0" y="5"/>
                    <a:pt x="6" y="0"/>
                    <a:pt x="12" y="0"/>
                  </a:cubicBezTo>
                  <a:cubicBezTo>
                    <a:pt x="18" y="0"/>
                    <a:pt x="24" y="5"/>
                    <a:pt x="24" y="12"/>
                  </a:cubicBezTo>
                  <a:cubicBezTo>
                    <a:pt x="24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20" y="16"/>
                    <a:pt x="20" y="12"/>
                  </a:cubicBezTo>
                  <a:cubicBezTo>
                    <a:pt x="20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6" name="Rectangle 21">
              <a:extLst>
                <a:ext uri="{FF2B5EF4-FFF2-40B4-BE49-F238E27FC236}">
                  <a16:creationId xmlns:a16="http://schemas.microsoft.com/office/drawing/2014/main" id="{9AD35461-BA86-408B-8A29-244EB2F2FB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3350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7" name="Freeform 22">
              <a:extLst>
                <a:ext uri="{FF2B5EF4-FFF2-40B4-BE49-F238E27FC236}">
                  <a16:creationId xmlns:a16="http://schemas.microsoft.com/office/drawing/2014/main" id="{F238E495-B6C6-4857-899B-CDD5848312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23837" y="5041900"/>
              <a:ext cx="369888" cy="1801813"/>
            </a:xfrm>
            <a:custGeom>
              <a:avLst/>
              <a:gdLst/>
              <a:ahLst/>
              <a:cxnLst/>
              <a:rect l="0" t="0" r="r" b="b"/>
              <a:pathLst>
                <a:path w="233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8" y="0"/>
                  </a:lnTo>
                  <a:lnTo>
                    <a:pt x="233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8" name="Freeform 23">
              <a:extLst>
                <a:ext uri="{FF2B5EF4-FFF2-40B4-BE49-F238E27FC236}">
                  <a16:creationId xmlns:a16="http://schemas.microsoft.com/office/drawing/2014/main" id="{E20A751E-054C-4EC2-8DA3-0EC923A658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7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79" name="Freeform 24">
              <a:extLst>
                <a:ext uri="{FF2B5EF4-FFF2-40B4-BE49-F238E27FC236}">
                  <a16:creationId xmlns:a16="http://schemas.microsoft.com/office/drawing/2014/main" id="{B6E8E701-3D21-4E5C-AB6E-9A74046970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-14288" y="5627688"/>
              <a:ext cx="85725" cy="1216025"/>
            </a:xfrm>
            <a:custGeom>
              <a:avLst/>
              <a:gdLst/>
              <a:ahLst/>
              <a:cxnLst/>
              <a:rect l="0" t="0" r="r" b="b"/>
              <a:pathLst>
                <a:path w="54" h="766">
                  <a:moveTo>
                    <a:pt x="54" y="766"/>
                  </a:moveTo>
                  <a:lnTo>
                    <a:pt x="36" y="766"/>
                  </a:lnTo>
                  <a:lnTo>
                    <a:pt x="36" y="149"/>
                  </a:lnTo>
                  <a:lnTo>
                    <a:pt x="0" y="3"/>
                  </a:lnTo>
                  <a:lnTo>
                    <a:pt x="18" y="0"/>
                  </a:lnTo>
                  <a:lnTo>
                    <a:pt x="54" y="146"/>
                  </a:lnTo>
                  <a:lnTo>
                    <a:pt x="54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0" name="Freeform 25">
              <a:extLst>
                <a:ext uri="{FF2B5EF4-FFF2-40B4-BE49-F238E27FC236}">
                  <a16:creationId xmlns:a16="http://schemas.microsoft.com/office/drawing/2014/main" id="{431BDA41-D09D-4984-B888-756F5F81B4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7050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1" name="Freeform 26">
              <a:extLst>
                <a:ext uri="{FF2B5EF4-FFF2-40B4-BE49-F238E27FC236}">
                  <a16:creationId xmlns:a16="http://schemas.microsoft.com/office/drawing/2014/main" id="{0DC943D2-20E4-4C00-82D2-D405A7C00B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09562" y="5422900"/>
              <a:ext cx="374650" cy="1425575"/>
            </a:xfrm>
            <a:custGeom>
              <a:avLst/>
              <a:gdLst/>
              <a:ahLst/>
              <a:cxnLst/>
              <a:rect l="0" t="0" r="r" b="b"/>
              <a:pathLst>
                <a:path w="236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3" y="512"/>
                  </a:lnTo>
                  <a:lnTo>
                    <a:pt x="221" y="0"/>
                  </a:lnTo>
                  <a:lnTo>
                    <a:pt x="236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2" name="Freeform 27">
              <a:extLst>
                <a:ext uri="{FF2B5EF4-FFF2-40B4-BE49-F238E27FC236}">
                  <a16:creationId xmlns:a16="http://schemas.microsoft.com/office/drawing/2014/main" id="{4BC34A74-80A2-4DE1-8ADC-BBD1709035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9912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3" name="Freeform 28">
              <a:extLst>
                <a:ext uri="{FF2B5EF4-FFF2-40B4-BE49-F238E27FC236}">
                  <a16:creationId xmlns:a16="http://schemas.microsoft.com/office/drawing/2014/main" id="{C6C3CA25-431F-4E26-952D-4AA9C4C725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4" name="Freeform 29">
              <a:extLst>
                <a:ext uri="{FF2B5EF4-FFF2-40B4-BE49-F238E27FC236}">
                  <a16:creationId xmlns:a16="http://schemas.microsoft.com/office/drawing/2014/main" id="{776D1836-82AE-40EF-9829-C6B8D2CF02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12775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5" name="Freeform 30">
              <a:extLst>
                <a:ext uri="{FF2B5EF4-FFF2-40B4-BE49-F238E27FC236}">
                  <a16:creationId xmlns:a16="http://schemas.microsoft.com/office/drawing/2014/main" id="{9A8E397E-ADF9-45C1-98F4-3F5A86378B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9925" y="6330950"/>
              <a:ext cx="417513" cy="517525"/>
            </a:xfrm>
            <a:custGeom>
              <a:avLst/>
              <a:gdLst/>
              <a:ahLst/>
              <a:cxnLst/>
              <a:rect l="0" t="0" r="r" b="b"/>
              <a:pathLst>
                <a:path w="263" h="326">
                  <a:moveTo>
                    <a:pt x="15" y="326"/>
                  </a:moveTo>
                  <a:lnTo>
                    <a:pt x="0" y="320"/>
                  </a:lnTo>
                  <a:lnTo>
                    <a:pt x="45" y="206"/>
                  </a:lnTo>
                  <a:lnTo>
                    <a:pt x="48" y="206"/>
                  </a:lnTo>
                  <a:lnTo>
                    <a:pt x="254" y="0"/>
                  </a:lnTo>
                  <a:lnTo>
                    <a:pt x="263" y="12"/>
                  </a:lnTo>
                  <a:lnTo>
                    <a:pt x="60" y="215"/>
                  </a:lnTo>
                  <a:lnTo>
                    <a:pt x="15" y="32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86" name="Freeform 31">
              <a:extLst>
                <a:ext uri="{FF2B5EF4-FFF2-40B4-BE49-F238E27FC236}">
                  <a16:creationId xmlns:a16="http://schemas.microsoft.com/office/drawing/2014/main" id="{DE07CFD9-357F-40BC-A792-CE874BFE50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49337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F017A45-D295-B944-132F-98B2C193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1082673"/>
            <a:ext cx="2869416" cy="4708528"/>
          </a:xfrm>
        </p:spPr>
        <p:txBody>
          <a:bodyPr>
            <a:normAutofit/>
          </a:bodyPr>
          <a:lstStyle/>
          <a:p>
            <a:pPr algn="r"/>
            <a:r>
              <a:rPr lang="es-ES" sz="3400" dirty="0"/>
              <a:t>Variables categóricas</a:t>
            </a:r>
            <a:br>
              <a:rPr lang="es-ES" sz="3400" dirty="0"/>
            </a:br>
            <a:endParaRPr lang="es-ES" sz="3400" dirty="0"/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085ECEC0-FF5D-4348-92C7-1EA7C61E77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454684"/>
            <a:ext cx="0" cy="3649129"/>
          </a:xfrm>
          <a:prstGeom prst="line">
            <a:avLst/>
          </a:prstGeom>
          <a:ln w="25400">
            <a:solidFill>
              <a:schemeClr val="tx1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C399AE8C-BEB6-E318-64D9-4293DA2D6E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97763" y="1082673"/>
            <a:ext cx="5751237" cy="47085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 dirty="0" err="1">
                <a:latin typeface="Arial" panose="020B0604020202020204" pitchFamily="34" charset="0"/>
              </a:rPr>
              <a:t>CapitalGain</a:t>
            </a:r>
            <a:r>
              <a:rPr lang="es-ES" altLang="es-ES" sz="1100" b="1" dirty="0">
                <a:latin typeface="Arial" panose="020B0604020202020204" pitchFamily="34" charset="0"/>
              </a:rPr>
              <a:t>:</a:t>
            </a:r>
            <a:r>
              <a:rPr lang="es-ES" altLang="es-ES" sz="1100" dirty="0">
                <a:latin typeface="Arial" panose="020B0604020202020204" pitchFamily="34" charset="0"/>
              </a:rPr>
              <a:t> Posible descomposición en dos componentes, variable con muchos ceros (86.5%) y valores </a:t>
            </a:r>
            <a:r>
              <a:rPr lang="es-ES" altLang="es-ES" sz="1100" dirty="0" err="1">
                <a:latin typeface="Arial" panose="020B0604020202020204" pitchFamily="34" charset="0"/>
              </a:rPr>
              <a:t>extremoss</a:t>
            </a:r>
            <a:r>
              <a:rPr lang="es-ES" altLang="es-ES" sz="1100" dirty="0">
                <a:latin typeface="Arial" panose="020B0604020202020204" pitchFamily="34" charset="0"/>
              </a:rPr>
              <a:t>: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 dirty="0">
                <a:latin typeface="Arial" panose="020B0604020202020204" pitchFamily="34" charset="0"/>
              </a:rPr>
              <a:t>Binaria:</a:t>
            </a:r>
            <a:r>
              <a:rPr lang="es-ES" altLang="es-ES" sz="1100" dirty="0">
                <a:latin typeface="Arial" panose="020B0604020202020204" pitchFamily="34" charset="0"/>
              </a:rPr>
              <a:t> indica si hay ganancias o no.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b="1" dirty="0">
                <a:latin typeface="Arial" panose="020B0604020202020204" pitchFamily="34" charset="0"/>
              </a:rPr>
              <a:t>Logarítmica:</a:t>
            </a:r>
            <a:r>
              <a:rPr lang="es-ES" altLang="es-ES" sz="1100" dirty="0">
                <a:latin typeface="Arial" panose="020B0604020202020204" pitchFamily="34" charset="0"/>
              </a:rPr>
              <a:t> valores de ganancias para reducir asimetría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s-ES" sz="1100" dirty="0">
                <a:latin typeface="Arial" panose="020B0604020202020204" pitchFamily="34" charset="0"/>
              </a:rPr>
              <a:t>Idea descartada, correlación del 0.99 (coeficiente de Pearson)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1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Columnas categóricas: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Gender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MaritalStatus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Relationship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Education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eliminada por redundancia).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Codificación: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descartó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OrdinalEncoder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(variables nominales, sin orden natural).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Gender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One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-Hot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Encoding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eliminando una columna por redundancia.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MaritalStatus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 </a:t>
            </a:r>
            <a:r>
              <a:rPr kumimoji="0" lang="es-ES" altLang="es-ES" sz="11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Relationship</a:t>
            </a: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One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-Hot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Encoding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cada categoría como columna binaria.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1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Consideraciones:</a:t>
            </a: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Aumenta dimensionalidad.</a:t>
            </a:r>
          </a:p>
          <a:p>
            <a:pPr marL="457200" lvl="1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SzTx/>
              <a:buFontTx/>
              <a:buChar char="•"/>
            </a:pP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Permite aplicar </a:t>
            </a:r>
            <a:r>
              <a:rPr kumimoji="0" lang="es-ES" altLang="es-ES" sz="11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clustering</a:t>
            </a:r>
            <a:r>
              <a:rPr kumimoji="0" lang="es-ES" altLang="es-ES" sz="11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correctamente y obtener resultados comparables.</a:t>
            </a:r>
          </a:p>
          <a:p>
            <a:pPr marL="0" marR="0" lvl="0" indent="0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ES" altLang="es-ES" sz="11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F4E035BE-9FF4-43D3-BC25-CF582D7FF8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364912" y="0"/>
            <a:ext cx="674688" cy="6848476"/>
            <a:chOff x="11364912" y="0"/>
            <a:chExt cx="674688" cy="6848476"/>
          </a:xfrm>
          <a:solidFill>
            <a:schemeClr val="tx1">
              <a:alpha val="60000"/>
            </a:schemeClr>
          </a:solidFill>
        </p:grpSpPr>
        <p:sp>
          <p:nvSpPr>
            <p:cNvPr id="91" name="Freeform 32">
              <a:extLst>
                <a:ext uri="{FF2B5EF4-FFF2-40B4-BE49-F238E27FC236}">
                  <a16:creationId xmlns:a16="http://schemas.microsoft.com/office/drawing/2014/main" id="{F98BCEB2-EC20-4E84-A994-0AC37292C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83975" y="0"/>
              <a:ext cx="417513" cy="512763"/>
            </a:xfrm>
            <a:custGeom>
              <a:avLst/>
              <a:gdLst/>
              <a:ahLst/>
              <a:cxnLst/>
              <a:rect l="0" t="0" r="r" b="b"/>
              <a:pathLst>
                <a:path w="263" h="323">
                  <a:moveTo>
                    <a:pt x="12" y="323"/>
                  </a:moveTo>
                  <a:lnTo>
                    <a:pt x="0" y="314"/>
                  </a:lnTo>
                  <a:lnTo>
                    <a:pt x="203" y="108"/>
                  </a:lnTo>
                  <a:lnTo>
                    <a:pt x="248" y="0"/>
                  </a:lnTo>
                  <a:lnTo>
                    <a:pt x="263" y="6"/>
                  </a:lnTo>
                  <a:lnTo>
                    <a:pt x="218" y="117"/>
                  </a:lnTo>
                  <a:lnTo>
                    <a:pt x="218" y="117"/>
                  </a:lnTo>
                  <a:lnTo>
                    <a:pt x="12" y="32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2" name="Freeform 33">
              <a:extLst>
                <a:ext uri="{FF2B5EF4-FFF2-40B4-BE49-F238E27FC236}">
                  <a16:creationId xmlns:a16="http://schemas.microsoft.com/office/drawing/2014/main" id="{7A2E1821-AEDF-417E-9F17-83379E9C09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364912" y="474663"/>
              <a:ext cx="157163" cy="152400"/>
            </a:xfrm>
            <a:custGeom>
              <a:avLst/>
              <a:gdLst/>
              <a:ahLst/>
              <a:cxnLst/>
              <a:rect l="0" t="0" r="r" b="b"/>
              <a:pathLst>
                <a:path w="33" h="32">
                  <a:moveTo>
                    <a:pt x="17" y="32"/>
                  </a:moveTo>
                  <a:cubicBezTo>
                    <a:pt x="13" y="32"/>
                    <a:pt x="9" y="30"/>
                    <a:pt x="6" y="27"/>
                  </a:cubicBezTo>
                  <a:cubicBezTo>
                    <a:pt x="0" y="21"/>
                    <a:pt x="0" y="11"/>
                    <a:pt x="6" y="5"/>
                  </a:cubicBezTo>
                  <a:cubicBezTo>
                    <a:pt x="9" y="2"/>
                    <a:pt x="13" y="0"/>
                    <a:pt x="17" y="0"/>
                  </a:cubicBezTo>
                  <a:cubicBezTo>
                    <a:pt x="21" y="0"/>
                    <a:pt x="25" y="2"/>
                    <a:pt x="28" y="5"/>
                  </a:cubicBezTo>
                  <a:cubicBezTo>
                    <a:pt x="31" y="8"/>
                    <a:pt x="33" y="12"/>
                    <a:pt x="33" y="16"/>
                  </a:cubicBezTo>
                  <a:cubicBezTo>
                    <a:pt x="33" y="20"/>
                    <a:pt x="31" y="24"/>
                    <a:pt x="28" y="27"/>
                  </a:cubicBezTo>
                  <a:cubicBezTo>
                    <a:pt x="25" y="30"/>
                    <a:pt x="21" y="32"/>
                    <a:pt x="17" y="32"/>
                  </a:cubicBezTo>
                  <a:close/>
                  <a:moveTo>
                    <a:pt x="17" y="4"/>
                  </a:moveTo>
                  <a:cubicBezTo>
                    <a:pt x="14" y="4"/>
                    <a:pt x="11" y="6"/>
                    <a:pt x="9" y="8"/>
                  </a:cubicBezTo>
                  <a:cubicBezTo>
                    <a:pt x="4" y="12"/>
                    <a:pt x="4" y="20"/>
                    <a:pt x="9" y="24"/>
                  </a:cubicBezTo>
                  <a:cubicBezTo>
                    <a:pt x="11" y="27"/>
                    <a:pt x="14" y="28"/>
                    <a:pt x="17" y="28"/>
                  </a:cubicBezTo>
                  <a:cubicBezTo>
                    <a:pt x="20" y="28"/>
                    <a:pt x="23" y="27"/>
                    <a:pt x="26" y="24"/>
                  </a:cubicBezTo>
                  <a:cubicBezTo>
                    <a:pt x="30" y="20"/>
                    <a:pt x="30" y="12"/>
                    <a:pt x="26" y="8"/>
                  </a:cubicBezTo>
                  <a:cubicBezTo>
                    <a:pt x="23" y="6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3" name="Freeform 34">
              <a:extLst>
                <a:ext uri="{FF2B5EF4-FFF2-40B4-BE49-F238E27FC236}">
                  <a16:creationId xmlns:a16="http://schemas.microsoft.com/office/drawing/2014/main" id="{CB3734E2-8292-4B47-B6AB-0E5A058DE9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1612" y="1539875"/>
              <a:ext cx="188913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4" name="Freeform 35">
              <a:extLst>
                <a:ext uri="{FF2B5EF4-FFF2-40B4-BE49-F238E27FC236}">
                  <a16:creationId xmlns:a16="http://schemas.microsoft.com/office/drawing/2014/main" id="{A0B09C51-29AB-45C0-B707-CCFB9DF280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531600" y="5694363"/>
              <a:ext cx="298450" cy="1154113"/>
            </a:xfrm>
            <a:custGeom>
              <a:avLst/>
              <a:gdLst/>
              <a:ahLst/>
              <a:cxnLst/>
              <a:rect l="0" t="0" r="r" b="b"/>
              <a:pathLst>
                <a:path w="188" h="727">
                  <a:moveTo>
                    <a:pt x="15" y="727"/>
                  </a:moveTo>
                  <a:lnTo>
                    <a:pt x="0" y="727"/>
                  </a:lnTo>
                  <a:lnTo>
                    <a:pt x="0" y="407"/>
                  </a:lnTo>
                  <a:lnTo>
                    <a:pt x="0" y="407"/>
                  </a:lnTo>
                  <a:lnTo>
                    <a:pt x="176" y="0"/>
                  </a:lnTo>
                  <a:lnTo>
                    <a:pt x="188" y="6"/>
                  </a:lnTo>
                  <a:lnTo>
                    <a:pt x="15" y="410"/>
                  </a:lnTo>
                  <a:lnTo>
                    <a:pt x="15" y="72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5" name="Freeform 36">
              <a:extLst>
                <a:ext uri="{FF2B5EF4-FFF2-40B4-BE49-F238E27FC236}">
                  <a16:creationId xmlns:a16="http://schemas.microsoft.com/office/drawing/2014/main" id="{510C0CED-AE1B-45AE-B5E1-57521E589D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72900" y="5551488"/>
              <a:ext cx="157163" cy="155575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5"/>
                    <a:pt x="0" y="16"/>
                  </a:cubicBezTo>
                  <a:cubicBezTo>
                    <a:pt x="0" y="7"/>
                    <a:pt x="8" y="0"/>
                    <a:pt x="17" y="0"/>
                  </a:cubicBezTo>
                  <a:cubicBezTo>
                    <a:pt x="26" y="0"/>
                    <a:pt x="33" y="7"/>
                    <a:pt x="33" y="16"/>
                  </a:cubicBezTo>
                  <a:cubicBezTo>
                    <a:pt x="33" y="25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9"/>
                    <a:pt x="4" y="16"/>
                  </a:cubicBezTo>
                  <a:cubicBezTo>
                    <a:pt x="4" y="23"/>
                    <a:pt x="10" y="29"/>
                    <a:pt x="17" y="29"/>
                  </a:cubicBezTo>
                  <a:cubicBezTo>
                    <a:pt x="23" y="29"/>
                    <a:pt x="29" y="23"/>
                    <a:pt x="29" y="16"/>
                  </a:cubicBezTo>
                  <a:cubicBezTo>
                    <a:pt x="29" y="9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6" name="Freeform 37">
              <a:extLst>
                <a:ext uri="{FF2B5EF4-FFF2-40B4-BE49-F238E27FC236}">
                  <a16:creationId xmlns:a16="http://schemas.microsoft.com/office/drawing/2014/main" id="{591F2327-4B45-41AA-B41C-7404B6A1E4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710987" y="4763"/>
              <a:ext cx="304800" cy="1544638"/>
            </a:xfrm>
            <a:custGeom>
              <a:avLst/>
              <a:gdLst/>
              <a:ahLst/>
              <a:cxnLst/>
              <a:rect l="0" t="0" r="r" b="b"/>
              <a:pathLst>
                <a:path w="192" h="973">
                  <a:moveTo>
                    <a:pt x="15" y="973"/>
                  </a:moveTo>
                  <a:lnTo>
                    <a:pt x="0" y="973"/>
                  </a:lnTo>
                  <a:lnTo>
                    <a:pt x="0" y="790"/>
                  </a:lnTo>
                  <a:lnTo>
                    <a:pt x="174" y="614"/>
                  </a:lnTo>
                  <a:lnTo>
                    <a:pt x="174" y="0"/>
                  </a:lnTo>
                  <a:lnTo>
                    <a:pt x="192" y="0"/>
                  </a:lnTo>
                  <a:lnTo>
                    <a:pt x="192" y="620"/>
                  </a:lnTo>
                  <a:lnTo>
                    <a:pt x="15" y="796"/>
                  </a:lnTo>
                  <a:lnTo>
                    <a:pt x="15" y="97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7" name="Freeform 38">
              <a:extLst>
                <a:ext uri="{FF2B5EF4-FFF2-40B4-BE49-F238E27FC236}">
                  <a16:creationId xmlns:a16="http://schemas.microsoft.com/office/drawing/2014/main" id="{5A63224C-41A0-42C0-96F6-0B2BE99A13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636375" y="4867275"/>
              <a:ext cx="188913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8" name="Freeform 39">
              <a:extLst>
                <a:ext uri="{FF2B5EF4-FFF2-40B4-BE49-F238E27FC236}">
                  <a16:creationId xmlns:a16="http://schemas.microsoft.com/office/drawing/2014/main" id="{A7C00B9F-C253-4776-9935-EC02254A4F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41112" y="5046663"/>
              <a:ext cx="307975" cy="1801813"/>
            </a:xfrm>
            <a:custGeom>
              <a:avLst/>
              <a:gdLst/>
              <a:ahLst/>
              <a:cxnLst/>
              <a:rect l="0" t="0" r="r" b="b"/>
              <a:pathLst>
                <a:path w="194" h="1135">
                  <a:moveTo>
                    <a:pt x="18" y="1135"/>
                  </a:moveTo>
                  <a:lnTo>
                    <a:pt x="0" y="1135"/>
                  </a:lnTo>
                  <a:lnTo>
                    <a:pt x="0" y="354"/>
                  </a:lnTo>
                  <a:lnTo>
                    <a:pt x="176" y="177"/>
                  </a:lnTo>
                  <a:lnTo>
                    <a:pt x="176" y="0"/>
                  </a:lnTo>
                  <a:lnTo>
                    <a:pt x="194" y="0"/>
                  </a:lnTo>
                  <a:lnTo>
                    <a:pt x="194" y="183"/>
                  </a:lnTo>
                  <a:lnTo>
                    <a:pt x="18" y="360"/>
                  </a:lnTo>
                  <a:lnTo>
                    <a:pt x="18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99" name="Freeform 40">
              <a:extLst>
                <a:ext uri="{FF2B5EF4-FFF2-40B4-BE49-F238E27FC236}">
                  <a16:creationId xmlns:a16="http://schemas.microsoft.com/office/drawing/2014/main" id="{5062D4AA-13F3-4064-8440-FFE8562D85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849100" y="64166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  <p:sp>
          <p:nvSpPr>
            <p:cNvPr id="100" name="Rectangle 41">
              <a:extLst>
                <a:ext uri="{FF2B5EF4-FFF2-40B4-BE49-F238E27FC236}">
                  <a16:creationId xmlns:a16="http://schemas.microsoft.com/office/drawing/2014/main" id="{3E143B27-CB82-440B-879B-D25C1891C1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939587" y="6596063"/>
              <a:ext cx="23813" cy="2524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:p14="http://schemas.microsoft.com/office/powerpoint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284705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7722FF2C-0E3E-0E37-20E4-F114F48A4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400">
                <a:solidFill>
                  <a:srgbClr val="FFFFFF"/>
                </a:solidFill>
              </a:rPr>
              <a:t>HIERARCHICAL CLUSTERING - EUCLIDEA</a:t>
            </a:r>
            <a:br>
              <a:rPr lang="es-ES" sz="2400">
                <a:solidFill>
                  <a:srgbClr val="FFFFFF"/>
                </a:solidFill>
              </a:rPr>
            </a:br>
            <a:endParaRPr lang="es-ES" sz="2400">
              <a:solidFill>
                <a:srgbClr val="FFFFFF"/>
              </a:solidFill>
            </a:endParaRPr>
          </a:p>
        </p:txBody>
      </p:sp>
      <p:sp useBgFill="1">
        <p:nvSpPr>
          <p:cNvPr id="10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A505F01-016A-2E8E-F9DE-5AC621CBAEB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6041" y="2249487"/>
            <a:ext cx="3281004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 lnSpcReduction="10000"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Se </a:t>
            </a: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escogió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el </a:t>
            </a:r>
            <a:r>
              <a:rPr kumimoji="0" lang="es-ES" altLang="es-ES" sz="1800" b="1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Ward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como el más adecuado.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Ward mostro un árbol más estable, saltos más </a:t>
            </a:r>
            <a:r>
              <a:rPr lang="es-ES" altLang="es-ES" sz="1800" dirty="0">
                <a:solidFill>
                  <a:srgbClr val="FFFFFF"/>
                </a:solidFill>
                <a:latin typeface="Arial" panose="020B0604020202020204" pitchFamily="34" charset="0"/>
              </a:rPr>
              <a:t>largos, y fusión gradual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indicando agrupamientos naturales.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Conclusión: número de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óptimo entre 2</a:t>
            </a:r>
            <a:r>
              <a:rPr kumimoji="0" lang="es-ES" altLang="es-ES" sz="1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y 4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4" name="Picture 3" descr="A group of graphs with different colored lines&#10;&#10;AI-generated content may be incorrect.">
            <a:extLst>
              <a:ext uri="{FF2B5EF4-FFF2-40B4-BE49-F238E27FC236}">
                <a16:creationId xmlns:a16="http://schemas.microsoft.com/office/drawing/2014/main" id="{AC2DE058-76F6-3E1A-DC70-181BCFCA8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06" y="1382713"/>
            <a:ext cx="6284940" cy="4135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346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AA0D0D-476F-5D17-0EBD-43B8B8A3B3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3CBA50DB-DBC7-4B6E-B3C1-8FF1EA519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1DED8FB6-AF8D-4D98-913D-E6486FEC1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1902285" cy="6858001"/>
            <a:chOff x="0" y="0"/>
            <a:chExt cx="11902285" cy="6858001"/>
          </a:xfrm>
        </p:grpSpPr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0A805ED2-113B-4584-8827-567B5792F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75" name="Rectangle 5">
                <a:extLst>
                  <a:ext uri="{FF2B5EF4-FFF2-40B4-BE49-F238E27FC236}">
                    <a16:creationId xmlns:a16="http://schemas.microsoft.com/office/drawing/2014/main" id="{C6CF21D8-CC72-4F35-A29E-3AF9E6DA130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6" name="Freeform 6">
                <a:extLst>
                  <a:ext uri="{FF2B5EF4-FFF2-40B4-BE49-F238E27FC236}">
                    <a16:creationId xmlns:a16="http://schemas.microsoft.com/office/drawing/2014/main" id="{8E60A7C3-087D-47B4-AB5A-C8B1042FD2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7" name="Freeform 7">
                <a:extLst>
                  <a:ext uri="{FF2B5EF4-FFF2-40B4-BE49-F238E27FC236}">
                    <a16:creationId xmlns:a16="http://schemas.microsoft.com/office/drawing/2014/main" id="{1885EECE-F6D9-4128-BC90-01583BF2699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8" name="Freeform 8">
                <a:extLst>
                  <a:ext uri="{FF2B5EF4-FFF2-40B4-BE49-F238E27FC236}">
                    <a16:creationId xmlns:a16="http://schemas.microsoft.com/office/drawing/2014/main" id="{F44AA128-AA96-4FF2-A1C3-F9D2E7FD38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9" name="Freeform 9">
                <a:extLst>
                  <a:ext uri="{FF2B5EF4-FFF2-40B4-BE49-F238E27FC236}">
                    <a16:creationId xmlns:a16="http://schemas.microsoft.com/office/drawing/2014/main" id="{7E52DC12-230B-4892-B284-F2FE9DE16A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0" name="Freeform 10">
                <a:extLst>
                  <a:ext uri="{FF2B5EF4-FFF2-40B4-BE49-F238E27FC236}">
                    <a16:creationId xmlns:a16="http://schemas.microsoft.com/office/drawing/2014/main" id="{A68FBF9E-B81A-41D0-8A03-6CFC30811D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1" name="Freeform 11">
                <a:extLst>
                  <a:ext uri="{FF2B5EF4-FFF2-40B4-BE49-F238E27FC236}">
                    <a16:creationId xmlns:a16="http://schemas.microsoft.com/office/drawing/2014/main" id="{B0047F84-8480-494F-9241-39FF17CFFF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2" name="Freeform 12">
                <a:extLst>
                  <a:ext uri="{FF2B5EF4-FFF2-40B4-BE49-F238E27FC236}">
                    <a16:creationId xmlns:a16="http://schemas.microsoft.com/office/drawing/2014/main" id="{8CAF76D8-4B95-4A8E-9EE5-8CCC0A7AD2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3" name="Freeform 13">
                <a:extLst>
                  <a:ext uri="{FF2B5EF4-FFF2-40B4-BE49-F238E27FC236}">
                    <a16:creationId xmlns:a16="http://schemas.microsoft.com/office/drawing/2014/main" id="{792F82F3-05A8-4A55-8C5B-81F6678B59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4" name="Freeform 14">
                <a:extLst>
                  <a:ext uri="{FF2B5EF4-FFF2-40B4-BE49-F238E27FC236}">
                    <a16:creationId xmlns:a16="http://schemas.microsoft.com/office/drawing/2014/main" id="{B8472536-021A-4E59-BD59-DDC090A18A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5" name="Freeform 15">
                <a:extLst>
                  <a:ext uri="{FF2B5EF4-FFF2-40B4-BE49-F238E27FC236}">
                    <a16:creationId xmlns:a16="http://schemas.microsoft.com/office/drawing/2014/main" id="{AEBEF646-3C12-469F-B194-A161A7A95D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6" name="Line 16">
                <a:extLst>
                  <a:ext uri="{FF2B5EF4-FFF2-40B4-BE49-F238E27FC236}">
                    <a16:creationId xmlns:a16="http://schemas.microsoft.com/office/drawing/2014/main" id="{D4501159-D7AC-4307-9DFC-C8F3A94341D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ShapeType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7" name="Freeform 17">
                <a:extLst>
                  <a:ext uri="{FF2B5EF4-FFF2-40B4-BE49-F238E27FC236}">
                    <a16:creationId xmlns:a16="http://schemas.microsoft.com/office/drawing/2014/main" id="{B5244C41-454C-47D8-A6A9-C17EC2A366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8" name="Freeform 18">
                <a:extLst>
                  <a:ext uri="{FF2B5EF4-FFF2-40B4-BE49-F238E27FC236}">
                    <a16:creationId xmlns:a16="http://schemas.microsoft.com/office/drawing/2014/main" id="{8FA883B8-99FB-4540-B573-F0674BFB1C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89" name="Freeform 19">
                <a:extLst>
                  <a:ext uri="{FF2B5EF4-FFF2-40B4-BE49-F238E27FC236}">
                    <a16:creationId xmlns:a16="http://schemas.microsoft.com/office/drawing/2014/main" id="{F1178B7C-5A00-4E5B-9010-B1477621E0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0" name="Freeform 20">
                <a:extLst>
                  <a:ext uri="{FF2B5EF4-FFF2-40B4-BE49-F238E27FC236}">
                    <a16:creationId xmlns:a16="http://schemas.microsoft.com/office/drawing/2014/main" id="{E359D5D8-EE2E-4714-A40A-C3A6D91F98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1" name="Rectangle 21">
                <a:extLst>
                  <a:ext uri="{FF2B5EF4-FFF2-40B4-BE49-F238E27FC236}">
                    <a16:creationId xmlns:a16="http://schemas.microsoft.com/office/drawing/2014/main" id="{8A89C2E5-F892-4666-85FB-995578FBC7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2" name="Freeform 22">
                <a:extLst>
                  <a:ext uri="{FF2B5EF4-FFF2-40B4-BE49-F238E27FC236}">
                    <a16:creationId xmlns:a16="http://schemas.microsoft.com/office/drawing/2014/main" id="{6DC6174B-0EC3-4A81-A0D1-D10DBB869A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3" name="Freeform 23">
                <a:extLst>
                  <a:ext uri="{FF2B5EF4-FFF2-40B4-BE49-F238E27FC236}">
                    <a16:creationId xmlns:a16="http://schemas.microsoft.com/office/drawing/2014/main" id="{2CB96070-0553-4F79-984C-8DABB1CD5D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4" name="Freeform 24">
                <a:extLst>
                  <a:ext uri="{FF2B5EF4-FFF2-40B4-BE49-F238E27FC236}">
                    <a16:creationId xmlns:a16="http://schemas.microsoft.com/office/drawing/2014/main" id="{BA23B6E2-3718-4009-B80E-9279154B19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5" name="Freeform 25">
                <a:extLst>
                  <a:ext uri="{FF2B5EF4-FFF2-40B4-BE49-F238E27FC236}">
                    <a16:creationId xmlns:a16="http://schemas.microsoft.com/office/drawing/2014/main" id="{CAFB32D5-E528-419B-80EE-1475633970A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6" name="Freeform 26">
                <a:extLst>
                  <a:ext uri="{FF2B5EF4-FFF2-40B4-BE49-F238E27FC236}">
                    <a16:creationId xmlns:a16="http://schemas.microsoft.com/office/drawing/2014/main" id="{A68ADD35-4FEA-404D-B2F3-23556E6E8F7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7" name="Freeform 27">
                <a:extLst>
                  <a:ext uri="{FF2B5EF4-FFF2-40B4-BE49-F238E27FC236}">
                    <a16:creationId xmlns:a16="http://schemas.microsoft.com/office/drawing/2014/main" id="{89CF17CA-49E3-4B4A-836A-4FD55C67BE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8" name="Freeform 28">
                <a:extLst>
                  <a:ext uri="{FF2B5EF4-FFF2-40B4-BE49-F238E27FC236}">
                    <a16:creationId xmlns:a16="http://schemas.microsoft.com/office/drawing/2014/main" id="{AB394F2E-F3E7-4CED-84A9-35C47AB287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99" name="Freeform 29">
                <a:extLst>
                  <a:ext uri="{FF2B5EF4-FFF2-40B4-BE49-F238E27FC236}">
                    <a16:creationId xmlns:a16="http://schemas.microsoft.com/office/drawing/2014/main" id="{FF816C2F-3999-4A9F-8395-5D68ED33A4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0" name="Freeform 30">
                <a:extLst>
                  <a:ext uri="{FF2B5EF4-FFF2-40B4-BE49-F238E27FC236}">
                    <a16:creationId xmlns:a16="http://schemas.microsoft.com/office/drawing/2014/main" id="{82AD6AC6-71D5-4BD8-9185-D3062968B57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01" name="Freeform 31">
                <a:extLst>
                  <a:ext uri="{FF2B5EF4-FFF2-40B4-BE49-F238E27FC236}">
                    <a16:creationId xmlns:a16="http://schemas.microsoft.com/office/drawing/2014/main" id="{743A50C2-65CF-4F4C-B412-6149A93ACF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6C0E7A88-FEDF-4C4F-A6B4-F7DDE9DE92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1227597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bg2"/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65" name="Freeform 32">
                <a:extLst>
                  <a:ext uri="{FF2B5EF4-FFF2-40B4-BE49-F238E27FC236}">
                    <a16:creationId xmlns:a16="http://schemas.microsoft.com/office/drawing/2014/main" id="{AE94B3EE-D5C0-4BDE-B6AA-7599F0486E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6" name="Freeform 33">
                <a:extLst>
                  <a:ext uri="{FF2B5EF4-FFF2-40B4-BE49-F238E27FC236}">
                    <a16:creationId xmlns:a16="http://schemas.microsoft.com/office/drawing/2014/main" id="{5EF110E8-C00D-454E-8F3A-ECF2D35667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7" name="Freeform 34">
                <a:extLst>
                  <a:ext uri="{FF2B5EF4-FFF2-40B4-BE49-F238E27FC236}">
                    <a16:creationId xmlns:a16="http://schemas.microsoft.com/office/drawing/2014/main" id="{BFC5F327-6927-4F35-9AF6-C45527BB45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8" name="Freeform 35">
                <a:extLst>
                  <a:ext uri="{FF2B5EF4-FFF2-40B4-BE49-F238E27FC236}">
                    <a16:creationId xmlns:a16="http://schemas.microsoft.com/office/drawing/2014/main" id="{BF2D314D-AEDE-418D-9702-D3CDB98C3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69" name="Freeform 36">
                <a:extLst>
                  <a:ext uri="{FF2B5EF4-FFF2-40B4-BE49-F238E27FC236}">
                    <a16:creationId xmlns:a16="http://schemas.microsoft.com/office/drawing/2014/main" id="{64FD07F8-3CA6-4209-9A9E-30609FE9A3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0" name="Freeform 37">
                <a:extLst>
                  <a:ext uri="{FF2B5EF4-FFF2-40B4-BE49-F238E27FC236}">
                    <a16:creationId xmlns:a16="http://schemas.microsoft.com/office/drawing/2014/main" id="{AB0AE24D-CD49-4B57-82E0-780F62AE4F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1" name="Freeform 38">
                <a:extLst>
                  <a:ext uri="{FF2B5EF4-FFF2-40B4-BE49-F238E27FC236}">
                    <a16:creationId xmlns:a16="http://schemas.microsoft.com/office/drawing/2014/main" id="{66803AF8-6368-45E6-A0B7-C0C4CFFEEB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2" name="Freeform 39">
                <a:extLst>
                  <a:ext uri="{FF2B5EF4-FFF2-40B4-BE49-F238E27FC236}">
                    <a16:creationId xmlns:a16="http://schemas.microsoft.com/office/drawing/2014/main" id="{B4761E05-2792-472B-A814-9616151CF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3" name="Freeform 40">
                <a:extLst>
                  <a:ext uri="{FF2B5EF4-FFF2-40B4-BE49-F238E27FC236}">
                    <a16:creationId xmlns:a16="http://schemas.microsoft.com/office/drawing/2014/main" id="{40B6A261-9427-4E70-9564-048AD009BD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EditPoint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74" name="Rectangle 41">
                <a:extLst>
                  <a:ext uri="{FF2B5EF4-FFF2-40B4-BE49-F238E27FC236}">
                    <a16:creationId xmlns:a16="http://schemas.microsoft.com/office/drawing/2014/main" id="{68BFDFBE-2286-4123-9436-E1DF84AF49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>
                <a:spLocks noChangeArrowheads="1"/>
              </p:cNv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:p14="http://schemas.microsoft.com/office/powerpoint/2010/main" xmlns:a16="http://schemas.microsoft.com/office/drawing/2014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s-ES"/>
              </a:p>
            </p:txBody>
          </p:sp>
        </p:grpSp>
      </p:grpSp>
      <p:pic>
        <p:nvPicPr>
          <p:cNvPr id="103" name="Picture 2">
            <a:extLst>
              <a:ext uri="{FF2B5EF4-FFF2-40B4-BE49-F238E27FC236}">
                <a16:creationId xmlns:a16="http://schemas.microsoft.com/office/drawing/2014/main" id="{5B3DE270-418F-47A7-B311-C4D876041D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:p14="http://schemas.microsoft.com/office/powerpoint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EFA51988-FF4A-C187-87CE-0B4D21D08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6041" y="618518"/>
            <a:ext cx="3281003" cy="1478570"/>
          </a:xfrm>
        </p:spPr>
        <p:txBody>
          <a:bodyPr anchor="b">
            <a:normAutofit/>
          </a:bodyPr>
          <a:lstStyle/>
          <a:p>
            <a:r>
              <a:rPr lang="es-ES" sz="2400">
                <a:solidFill>
                  <a:srgbClr val="FFFFFF"/>
                </a:solidFill>
              </a:rPr>
              <a:t>HIERARCHICAL CLUSTERING - MANHATTAN</a:t>
            </a:r>
            <a:br>
              <a:rPr lang="es-ES" sz="2400">
                <a:solidFill>
                  <a:srgbClr val="FFFFFF"/>
                </a:solidFill>
              </a:rPr>
            </a:br>
            <a:endParaRPr lang="es-ES" sz="2400">
              <a:solidFill>
                <a:srgbClr val="FFFFFF"/>
              </a:solidFill>
            </a:endParaRPr>
          </a:p>
        </p:txBody>
      </p:sp>
      <p:sp useBgFill="1">
        <p:nvSpPr>
          <p:cNvPr id="105" name="Round Diagonal Corner Rectangle 11">
            <a:extLst>
              <a:ext uri="{FF2B5EF4-FFF2-40B4-BE49-F238E27FC236}">
                <a16:creationId xmlns:a16="http://schemas.microsoft.com/office/drawing/2014/main" id="{A1351C6B-7343-451F-AB4A-1CE294A4E9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0781407-A13B-9941-71F2-74617A427D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036041" y="2249487"/>
            <a:ext cx="3281004" cy="354171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Euclídea → saltos claros en el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, permitiendo identificar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clusters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naturales.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Manhattan → </a:t>
            </a:r>
            <a:r>
              <a:rPr kumimoji="0" lang="es-ES" altLang="es-ES" sz="1800" b="0" i="0" u="none" strike="noStrike" cap="none" normalizeH="0" baseline="0" dirty="0" err="1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dendrograma</a:t>
            </a:r>
            <a:r>
              <a:rPr kumimoji="0" lang="es-ES" altLang="es-ES" sz="18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 poco informativo, sin agrupaciones intermedias claras.</a:t>
            </a:r>
          </a:p>
        </p:txBody>
      </p:sp>
      <p:pic>
        <p:nvPicPr>
          <p:cNvPr id="4" name="Picture 3" descr="A group of graphs showing different colors&#10;&#10;AI-generated content may be incorrect.">
            <a:extLst>
              <a:ext uri="{FF2B5EF4-FFF2-40B4-BE49-F238E27FC236}">
                <a16:creationId xmlns:a16="http://schemas.microsoft.com/office/drawing/2014/main" id="{19A09F97-B908-6F03-28CD-318CCA41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206" y="1539875"/>
            <a:ext cx="6062816" cy="3983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20080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588</Words>
  <Application>Microsoft Macintosh PowerPoint</Application>
  <PresentationFormat>Widescreen</PresentationFormat>
  <Paragraphs>83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Tw Cen MT</vt:lpstr>
      <vt:lpstr>Circuito</vt:lpstr>
      <vt:lpstr>MACHINE LEARNING</vt:lpstr>
      <vt:lpstr>ÍNDICE</vt:lpstr>
      <vt:lpstr>PREPROCESAMIENTO </vt:lpstr>
      <vt:lpstr>outliers </vt:lpstr>
      <vt:lpstr>CAPITAL GAIN </vt:lpstr>
      <vt:lpstr> Variables redundantes y escalado </vt:lpstr>
      <vt:lpstr>Variables categóricas </vt:lpstr>
      <vt:lpstr>HIERARCHICAL CLUSTERING - EUCLIDEA </vt:lpstr>
      <vt:lpstr>HIERARCHICAL CLUSTERING - MANHATTAN </vt:lpstr>
      <vt:lpstr>HIERARCHICAL CLUSTERING - Silhoutte score </vt:lpstr>
      <vt:lpstr>HIERARCHICAL CLUSTERING - Clusterings</vt:lpstr>
      <vt:lpstr>Hierarchical clustering- Conclusión </vt:lpstr>
      <vt:lpstr>DBSCAN </vt:lpstr>
      <vt:lpstr>GAUSSIAN MIXTURE MODELS </vt:lpstr>
      <vt:lpstr>Thank you for your attention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laura gago</dc:creator>
  <cp:lastModifiedBy>LUCIA MARTINEZ MIRAMONTES</cp:lastModifiedBy>
  <cp:revision>2</cp:revision>
  <dcterms:created xsi:type="dcterms:W3CDTF">2025-10-19T16:58:52Z</dcterms:created>
  <dcterms:modified xsi:type="dcterms:W3CDTF">2025-10-21T20:44:27Z</dcterms:modified>
</cp:coreProperties>
</file>