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layfair Displ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83aa9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83aa9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27162b07c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27162b07c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27162b07c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27162b07c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27162b07c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27162b07c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27162b07c_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27162b07c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27162b07c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27162b07c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ccc51f7d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ccc51f7d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ccc51f7d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ccc51f7d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3042a4f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3042a4f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3042a4f0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3042a4f0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6f83aa91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6f83aa9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83aa9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83aa9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83aa9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83aa9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ccc51f7d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ccc51f7d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27162b07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27162b07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27162b07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27162b07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27162b07c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27162b07c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27162b07c_3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27162b07c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27162b07c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27162b07c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3.jp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128700" y="1229850"/>
            <a:ext cx="4443300" cy="13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Playfair Display"/>
                <a:ea typeface="Playfair Display"/>
                <a:cs typeface="Playfair Display"/>
                <a:sym typeface="Playfair Display"/>
              </a:rPr>
              <a:t>Avocados</a:t>
            </a:r>
            <a:endParaRPr sz="5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Playfair Display"/>
                <a:ea typeface="Playfair Display"/>
                <a:cs typeface="Playfair Display"/>
                <a:sym typeface="Playfair Display"/>
              </a:rPr>
              <a:t>Vs.</a:t>
            </a:r>
            <a:endParaRPr sz="5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Playfair Display"/>
                <a:ea typeface="Playfair Display"/>
                <a:cs typeface="Playfair Display"/>
                <a:sym typeface="Playfair Display"/>
              </a:rPr>
              <a:t>Millennials</a:t>
            </a:r>
            <a:endParaRPr sz="5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09550" y="3296375"/>
            <a:ext cx="2938500" cy="15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Group 5</a:t>
            </a:r>
            <a:endParaRPr b="1" sz="1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Adrian Lupercio</a:t>
            </a:r>
            <a:endParaRPr b="1" sz="1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Jeremy Kalmus</a:t>
            </a:r>
            <a:endParaRPr b="1" sz="1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Laura Gutierrez</a:t>
            </a:r>
            <a:endParaRPr b="1" sz="1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4716" l="0" r="0" t="3699"/>
          <a:stretch/>
        </p:blipFill>
        <p:spPr>
          <a:xfrm>
            <a:off x="4646075" y="0"/>
            <a:ext cx="44979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142475" y="1538863"/>
            <a:ext cx="3107100" cy="20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line equation for 2015 is y = 6076.81x + 41442.05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r-Squared for 2015 is 0.004458147154015406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line equation for 2016 is y = 25900.41x + 17284.68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r-Squared for 2016 is 0.10472518139494967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line equation for 2017 is y = 28068.11x + 11416.46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r-Squared for 2017 is 0.09341235056496099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line equation for 2018 is y = 76348.44x + -48057.92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r-Squared for 2018 is </a:t>
            </a:r>
            <a:r>
              <a:rPr lang="en" sz="800"/>
              <a:t>0.</a:t>
            </a:r>
            <a:r>
              <a:rPr lang="en" sz="800"/>
              <a:t>4</a:t>
            </a:r>
            <a:r>
              <a:rPr lang="en" sz="800"/>
              <a:t>123616254754726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7" y="608863"/>
            <a:ext cx="4156380" cy="39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142475" y="92600"/>
            <a:ext cx="30000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Analysis 1: Income Vs. Average Price</a:t>
            </a:r>
            <a:endParaRPr b="1" sz="13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398950" y="2984950"/>
            <a:ext cx="29136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6924500" y="4616325"/>
            <a:ext cx="21087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Avocado dataset &amp; Median Income dataset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Seaborn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19456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Analysis 2: </a:t>
            </a:r>
            <a:r>
              <a:rPr lang="en" sz="3600"/>
              <a:t>Millennial</a:t>
            </a:r>
            <a:r>
              <a:rPr lang="en" sz="3600"/>
              <a:t> Populations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Vs.  Average Price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48" y="618025"/>
            <a:ext cx="5132863" cy="348622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192350" y="113975"/>
            <a:ext cx="73875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Analysis 2: Millennial Populations Vs. Average Price</a:t>
            </a:r>
            <a:endParaRPr b="1" sz="22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0700" y="644075"/>
            <a:ext cx="1903076" cy="434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/>
        </p:nvSpPr>
        <p:spPr>
          <a:xfrm>
            <a:off x="274450" y="4147000"/>
            <a:ext cx="1033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Age group </a:t>
            </a: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dataset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np.where[]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Matplotlib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9500" y="3788900"/>
            <a:ext cx="1155000" cy="3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Age Group</a:t>
            </a:r>
            <a:r>
              <a:rPr lang="en" sz="800"/>
              <a:t> dataset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Pandas </a:t>
            </a:r>
            <a:endParaRPr sz="800"/>
          </a:p>
        </p:txBody>
      </p:sp>
      <p:sp>
        <p:nvSpPr>
          <p:cNvPr id="161" name="Google Shape;161;p25"/>
          <p:cNvSpPr txBox="1"/>
          <p:nvPr/>
        </p:nvSpPr>
        <p:spPr>
          <a:xfrm>
            <a:off x="192350" y="113975"/>
            <a:ext cx="73875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Analysis 2: Millennial Populations Vs. Average Price</a:t>
            </a:r>
            <a:endParaRPr b="1" sz="22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98" y="872050"/>
            <a:ext cx="5578699" cy="282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4675" y="1369087"/>
            <a:ext cx="2838750" cy="18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191250" y="2308088"/>
            <a:ext cx="3335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line equation for Millenial is y = 181922.13x + -93868.77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r-Squared for Millenial is 0.021035153654571443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line equation for Other is y = 111806.21x + -68659.15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r-Squared for Other is 0.02217732375560323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375" y="598800"/>
            <a:ext cx="4496250" cy="401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0" y="0"/>
            <a:ext cx="6283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Analysis 2: Millennial Populations Vs. Average Price</a:t>
            </a:r>
            <a:endParaRPr b="1" sz="19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6625625" y="4616175"/>
            <a:ext cx="20880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Avocado dataset &amp; Age Group dataset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Seaborn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19051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Analysis 3: Temperature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Vs. Average Price</a:t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the weather in cities </a:t>
            </a:r>
            <a:r>
              <a:rPr lang="en"/>
              <a:t>affect</a:t>
            </a:r>
            <a:r>
              <a:rPr lang="en"/>
              <a:t> the price?</a:t>
            </a:r>
            <a:endParaRPr/>
          </a:p>
        </p:txBody>
      </p:sp>
      <p:sp>
        <p:nvSpPr>
          <p:cNvPr id="182" name="Google Shape;182;p28"/>
          <p:cNvSpPr txBox="1"/>
          <p:nvPr/>
        </p:nvSpPr>
        <p:spPr>
          <a:xfrm>
            <a:off x="401050" y="1413700"/>
            <a:ext cx="3348900" cy="30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The line equation is y = -0.0x + 1.56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The r-Squared is 0.040818288930768776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2350" y="1169850"/>
            <a:ext cx="492442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Findings</a:t>
            </a:r>
            <a:endParaRPr sz="4000"/>
          </a:p>
        </p:txBody>
      </p:sp>
      <p:sp>
        <p:nvSpPr>
          <p:cNvPr id="189" name="Google Shape;189;p29"/>
          <p:cNvSpPr txBox="1"/>
          <p:nvPr/>
        </p:nvSpPr>
        <p:spPr>
          <a:xfrm>
            <a:off x="699475" y="1378700"/>
            <a:ext cx="6994800" cy="23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Does the millennial population percentage affect the price of avocados?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Does the average household income affect the price of avocados?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Does the weather affect the price of avocados?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Other </a:t>
            </a:r>
            <a:r>
              <a:rPr lang="en" sz="4000"/>
              <a:t>Considerations</a:t>
            </a:r>
            <a:endParaRPr sz="4000"/>
          </a:p>
        </p:txBody>
      </p:sp>
      <p:sp>
        <p:nvSpPr>
          <p:cNvPr id="195" name="Google Shape;195;p30"/>
          <p:cNvSpPr txBox="1"/>
          <p:nvPr/>
        </p:nvSpPr>
        <p:spPr>
          <a:xfrm>
            <a:off x="699475" y="1378700"/>
            <a:ext cx="6994800" cy="23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Distance from Harvest to purchase location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Harvest 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yield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 on any given year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Time of year and 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availability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 of Avocados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Many other factors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5089600" y="2218500"/>
            <a:ext cx="3236100" cy="7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Questions?</a:t>
            </a:r>
            <a:endParaRPr sz="4200"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543389" y="543389"/>
            <a:ext cx="5143500" cy="40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4294967295" type="title"/>
          </p:nvPr>
        </p:nvSpPr>
        <p:spPr>
          <a:xfrm>
            <a:off x="2746850" y="440200"/>
            <a:ext cx="6055200" cy="19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Does the Millennial population affect the price of avocados? </a:t>
            </a:r>
            <a:endParaRPr sz="3600"/>
          </a:p>
        </p:txBody>
      </p:sp>
      <p:sp>
        <p:nvSpPr>
          <p:cNvPr id="67" name="Google Shape;67;p14"/>
          <p:cNvSpPr txBox="1"/>
          <p:nvPr/>
        </p:nvSpPr>
        <p:spPr>
          <a:xfrm>
            <a:off x="2814425" y="2571750"/>
            <a:ext cx="57069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Brief Summary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–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Collected data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–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Cleaned data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–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Manipulated and merged data for better results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–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Created charts and tables to represent this data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–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Analyzed the result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447899" y="1449275"/>
            <a:ext cx="5142124" cy="22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01250"/>
            <a:ext cx="40452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020200"/>
            <a:ext cx="4260300" cy="3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–"/>
            </a:pPr>
            <a:r>
              <a:rPr lang="en" sz="1700">
                <a:solidFill>
                  <a:srgbClr val="000000"/>
                </a:solidFill>
              </a:rPr>
              <a:t>Does the millennial population percentage affect the price of avocados?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–"/>
            </a:pPr>
            <a:r>
              <a:rPr lang="en" sz="1700">
                <a:solidFill>
                  <a:srgbClr val="000000"/>
                </a:solidFill>
              </a:rPr>
              <a:t>Does the average household income affect the price of avocados?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–"/>
            </a:pPr>
            <a:r>
              <a:rPr lang="en" sz="1700">
                <a:solidFill>
                  <a:srgbClr val="000000"/>
                </a:solidFill>
              </a:rPr>
              <a:t>Does the weather affect the price of avocados?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4835400" y="301250"/>
            <a:ext cx="40452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992000" y="1020200"/>
            <a:ext cx="37320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Types -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Sources -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9399" y="3630075"/>
            <a:ext cx="1659669" cy="9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7000" y="3693573"/>
            <a:ext cx="1785429" cy="8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8075" y="2728098"/>
            <a:ext cx="1442301" cy="8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7005" y="2664600"/>
            <a:ext cx="2200280" cy="9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54387" y="1183374"/>
            <a:ext cx="938800" cy="9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93175" y="1183375"/>
            <a:ext cx="938800" cy="9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0" y="1808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Locations of Interest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21564" l="17672" r="25791" t="18299"/>
          <a:stretch/>
        </p:blipFill>
        <p:spPr>
          <a:xfrm>
            <a:off x="1504850" y="806900"/>
            <a:ext cx="5754224" cy="3958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265500" y="194900"/>
            <a:ext cx="4045200" cy="5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Avocado data</a:t>
            </a:r>
            <a:endParaRPr sz="2700"/>
          </a:p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351000" y="738200"/>
            <a:ext cx="40452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 columns, 18722 Rows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Price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4812638" y="3674925"/>
            <a:ext cx="4123800" cy="10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Normal Test results for 2015 are statistic=3.165418348345291 with a pvalue=0.2054178309964272)</a:t>
            </a:r>
            <a:endParaRPr sz="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Normal Test results for 2016 are statistic=4.917488597178161 with a  pvalue=0.08554229914031346)</a:t>
            </a:r>
            <a:endParaRPr sz="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Normal Test results for 2017 are statistic=8.92214851212411, with a  pvalue=0.011549949017861348)</a:t>
            </a:r>
            <a:endParaRPr sz="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Normal Test results for 2018 are  statistic=1.8896928899913943,  with a  pvalue=0.3887392591775346)</a:t>
            </a:r>
            <a:endParaRPr sz="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382500" y="2335375"/>
            <a:ext cx="3811200" cy="22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Removed excess and unrelated information.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Removed years not in the 3 main data sets.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Formatted the context ie city names to be the same across data sets.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675" y="1540751"/>
            <a:ext cx="4185726" cy="20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8038300" y="2335375"/>
            <a:ext cx="929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Avocado dataset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Matplotlib 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1624500" y="2153275"/>
            <a:ext cx="1498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Cleaning Data</a:t>
            </a:r>
            <a:endParaRPr b="1" u="sng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637" y="289175"/>
            <a:ext cx="4123801" cy="1066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65500" y="122150"/>
            <a:ext cx="4045200" cy="9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USA</a:t>
            </a:r>
            <a:endParaRPr/>
          </a:p>
        </p:txBody>
      </p:sp>
      <p:sp>
        <p:nvSpPr>
          <p:cNvPr id="106" name="Google Shape;106;p18"/>
          <p:cNvSpPr txBox="1"/>
          <p:nvPr>
            <p:ph idx="1" type="subTitle"/>
          </p:nvPr>
        </p:nvSpPr>
        <p:spPr>
          <a:xfrm>
            <a:off x="265500" y="1114098"/>
            <a:ext cx="4045200" cy="3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API and JSON to pull data for the 42 cities in Avocado Dataset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 CSV Files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Median Income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arenR"/>
            </a:pPr>
            <a:r>
              <a:rPr lang="en" sz="1700"/>
              <a:t>3 Columns, 1476 Rows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Population By Age Range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arenR"/>
            </a:pPr>
            <a:r>
              <a:rPr lang="en" sz="1700"/>
              <a:t>4 columns, 16236 Rows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Further Cleaning: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	</a:t>
            </a:r>
            <a:r>
              <a:rPr lang="en" sz="1200"/>
              <a:t>-Drop Duplicates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-Join Table for City and City, State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575" y="224925"/>
            <a:ext cx="3598700" cy="2157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2662" y="2529800"/>
            <a:ext cx="2270525" cy="9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0971" y="3951775"/>
            <a:ext cx="2493900" cy="7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5862650" y="3506900"/>
            <a:ext cx="2063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Lato"/>
                <a:ea typeface="Lato"/>
                <a:cs typeface="Lato"/>
                <a:sym typeface="Lato"/>
              </a:rPr>
              <a:t>Median Income </a:t>
            </a:r>
            <a:endParaRPr sz="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5750975" y="4656825"/>
            <a:ext cx="2063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Lato"/>
                <a:ea typeface="Lato"/>
                <a:cs typeface="Lato"/>
                <a:sym typeface="Lato"/>
              </a:rPr>
              <a:t>Age Group</a:t>
            </a:r>
            <a:endParaRPr sz="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271150" y="19456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Analysis 1: Income Vs. Average Price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749900" y="4188100"/>
            <a:ext cx="934200" cy="4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Avocado dataset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Pandas </a:t>
            </a:r>
            <a:endParaRPr sz="800"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892" y="955413"/>
            <a:ext cx="4607309" cy="323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1349" y="1453350"/>
            <a:ext cx="1469626" cy="223679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192350" y="85500"/>
            <a:ext cx="19947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192350" y="145500"/>
            <a:ext cx="41034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Analysis: Average Price</a:t>
            </a:r>
            <a:endParaRPr b="1" sz="23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Income with Highs and Lows Highlighted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plt.subplots()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150" y="520050"/>
            <a:ext cx="5867677" cy="360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270700" y="121100"/>
            <a:ext cx="70671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Analysis 1: Income Vs. Average Price</a:t>
            </a:r>
            <a:endParaRPr b="1" sz="13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6482800" y="4167525"/>
            <a:ext cx="1023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Income</a:t>
            </a: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dataset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Matplotlib 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9CC990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