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Montserra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DCFAC9-3FC3-4326-8D27-3B9E3799724A}">
  <a:tblStyle styleId="{2EDCFAC9-3FC3-4326-8D27-3B9E379972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2AEE853-47D1-4621-9959-7D645762358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2"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0f622b21f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50f622b21f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0f622b21f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50f622b21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0f622b21f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50f622b21f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0f622b21f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50f622b21f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0f622b21f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50f622b21f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0f622b21f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50f622b21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0f622b21f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50f622b21f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0f622b21f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50f622b21f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0f622b21f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50f622b21f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5adf5bd0a_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55adf5bd0a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5adf5bd0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55adf5bd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5adf5bd0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55adf5bd0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5adf5bd0a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55adf5bd0a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5adf5bd0a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55adf5bd0a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5adf5bd0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55adf5bd0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5adf5bd0a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55adf5bd0a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5adf5bd0a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55adf5bd0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6225626f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56225626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6225626f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56225626f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9E00"/>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11" name="Google Shape;11;p2"/>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rgbClr val="434343"/>
              </a:buClr>
              <a:buSzPts val="3000"/>
              <a:buNone/>
              <a:defRPr sz="3000">
                <a:solidFill>
                  <a:srgbClr val="434343"/>
                </a:solidFill>
              </a:defRPr>
            </a:lvl1pPr>
            <a:lvl2pPr lvl="1" algn="ctr">
              <a:lnSpc>
                <a:spcPct val="100000"/>
              </a:lnSpc>
              <a:spcBef>
                <a:spcPts val="0"/>
              </a:spcBef>
              <a:spcAft>
                <a:spcPts val="0"/>
              </a:spcAft>
              <a:buClr>
                <a:srgbClr val="434343"/>
              </a:buClr>
              <a:buSzPts val="3000"/>
              <a:buNone/>
              <a:defRPr sz="3000">
                <a:solidFill>
                  <a:srgbClr val="434343"/>
                </a:solidFill>
              </a:defRPr>
            </a:lvl2pPr>
            <a:lvl3pPr lvl="2" algn="ctr">
              <a:lnSpc>
                <a:spcPct val="100000"/>
              </a:lnSpc>
              <a:spcBef>
                <a:spcPts val="0"/>
              </a:spcBef>
              <a:spcAft>
                <a:spcPts val="0"/>
              </a:spcAft>
              <a:buClr>
                <a:srgbClr val="434343"/>
              </a:buClr>
              <a:buSzPts val="3000"/>
              <a:buNone/>
              <a:defRPr sz="3000">
                <a:solidFill>
                  <a:srgbClr val="434343"/>
                </a:solidFill>
              </a:defRPr>
            </a:lvl3pPr>
            <a:lvl4pPr lvl="3" algn="ctr">
              <a:lnSpc>
                <a:spcPct val="100000"/>
              </a:lnSpc>
              <a:spcBef>
                <a:spcPts val="0"/>
              </a:spcBef>
              <a:spcAft>
                <a:spcPts val="0"/>
              </a:spcAft>
              <a:buClr>
                <a:srgbClr val="434343"/>
              </a:buClr>
              <a:buSzPts val="3000"/>
              <a:buNone/>
              <a:defRPr sz="3000">
                <a:solidFill>
                  <a:srgbClr val="434343"/>
                </a:solidFill>
              </a:defRPr>
            </a:lvl4pPr>
            <a:lvl5pPr lvl="4" algn="ctr">
              <a:lnSpc>
                <a:spcPct val="100000"/>
              </a:lnSpc>
              <a:spcBef>
                <a:spcPts val="0"/>
              </a:spcBef>
              <a:spcAft>
                <a:spcPts val="0"/>
              </a:spcAft>
              <a:buClr>
                <a:srgbClr val="434343"/>
              </a:buClr>
              <a:buSzPts val="3000"/>
              <a:buNone/>
              <a:defRPr sz="3000">
                <a:solidFill>
                  <a:srgbClr val="434343"/>
                </a:solidFill>
              </a:defRPr>
            </a:lvl5pPr>
            <a:lvl6pPr lvl="5" algn="ctr">
              <a:lnSpc>
                <a:spcPct val="100000"/>
              </a:lnSpc>
              <a:spcBef>
                <a:spcPts val="0"/>
              </a:spcBef>
              <a:spcAft>
                <a:spcPts val="0"/>
              </a:spcAft>
              <a:buClr>
                <a:srgbClr val="434343"/>
              </a:buClr>
              <a:buSzPts val="3000"/>
              <a:buNone/>
              <a:defRPr sz="3000">
                <a:solidFill>
                  <a:srgbClr val="434343"/>
                </a:solidFill>
              </a:defRPr>
            </a:lvl6pPr>
            <a:lvl7pPr lvl="6" algn="ctr">
              <a:lnSpc>
                <a:spcPct val="100000"/>
              </a:lnSpc>
              <a:spcBef>
                <a:spcPts val="0"/>
              </a:spcBef>
              <a:spcAft>
                <a:spcPts val="0"/>
              </a:spcAft>
              <a:buClr>
                <a:srgbClr val="434343"/>
              </a:buClr>
              <a:buSzPts val="3000"/>
              <a:buNone/>
              <a:defRPr sz="3000">
                <a:solidFill>
                  <a:srgbClr val="434343"/>
                </a:solidFill>
              </a:defRPr>
            </a:lvl7pPr>
            <a:lvl8pPr lvl="7" algn="ctr">
              <a:lnSpc>
                <a:spcPct val="100000"/>
              </a:lnSpc>
              <a:spcBef>
                <a:spcPts val="0"/>
              </a:spcBef>
              <a:spcAft>
                <a:spcPts val="0"/>
              </a:spcAft>
              <a:buClr>
                <a:srgbClr val="434343"/>
              </a:buClr>
              <a:buSzPts val="3000"/>
              <a:buNone/>
              <a:defRPr sz="3000">
                <a:solidFill>
                  <a:srgbClr val="434343"/>
                </a:solidFill>
              </a:defRPr>
            </a:lvl8pPr>
            <a:lvl9pPr lvl="8" algn="ctr">
              <a:lnSpc>
                <a:spcPct val="100000"/>
              </a:lnSpc>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1"/>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1"/>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lstStyle>
            <a:lvl1pPr indent="-228600" lvl="0" marL="457200" algn="ctr">
              <a:lnSpc>
                <a:spcPct val="100000"/>
              </a:lnSpc>
              <a:spcBef>
                <a:spcPts val="360"/>
              </a:spcBef>
              <a:spcAft>
                <a:spcPts val="0"/>
              </a:spcAft>
              <a:buClr>
                <a:srgbClr val="999999"/>
              </a:buClr>
              <a:buSzPts val="1200"/>
              <a:buNone/>
              <a:defRPr i="1" sz="1200">
                <a:solidFill>
                  <a:srgbClr val="999999"/>
                </a:solidFill>
              </a:defRPr>
            </a:lvl1pPr>
          </a:lstStyle>
          <a:p/>
        </p:txBody>
      </p:sp>
      <p:sp>
        <p:nvSpPr>
          <p:cNvPr id="53" name="Google Shape;53;p1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9E00"/>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14" name="Google Shape;14;p3"/>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rgbClr val="434343"/>
              </a:buClr>
              <a:buSzPts val="2400"/>
              <a:buNone/>
              <a:defRPr b="0" sz="2400">
                <a:solidFill>
                  <a:srgbClr val="434343"/>
                </a:solidFill>
              </a:defRPr>
            </a:lvl1pPr>
            <a:lvl2pPr lvl="1" algn="ctr">
              <a:lnSpc>
                <a:spcPct val="100000"/>
              </a:lnSpc>
              <a:spcBef>
                <a:spcPts val="0"/>
              </a:spcBef>
              <a:spcAft>
                <a:spcPts val="0"/>
              </a:spcAft>
              <a:buClr>
                <a:srgbClr val="434343"/>
              </a:buClr>
              <a:buSzPts val="2400"/>
              <a:buNone/>
              <a:defRPr b="0" sz="2400">
                <a:solidFill>
                  <a:srgbClr val="434343"/>
                </a:solidFill>
              </a:defRPr>
            </a:lvl2pPr>
            <a:lvl3pPr lvl="2" algn="ctr">
              <a:lnSpc>
                <a:spcPct val="100000"/>
              </a:lnSpc>
              <a:spcBef>
                <a:spcPts val="0"/>
              </a:spcBef>
              <a:spcAft>
                <a:spcPts val="0"/>
              </a:spcAft>
              <a:buClr>
                <a:srgbClr val="434343"/>
              </a:buClr>
              <a:buSzPts val="2400"/>
              <a:buNone/>
              <a:defRPr b="0" sz="2400">
                <a:solidFill>
                  <a:srgbClr val="434343"/>
                </a:solidFill>
              </a:defRPr>
            </a:lvl3pPr>
            <a:lvl4pPr lvl="3" algn="ctr">
              <a:lnSpc>
                <a:spcPct val="100000"/>
              </a:lnSpc>
              <a:spcBef>
                <a:spcPts val="0"/>
              </a:spcBef>
              <a:spcAft>
                <a:spcPts val="0"/>
              </a:spcAft>
              <a:buClr>
                <a:srgbClr val="434343"/>
              </a:buClr>
              <a:buSzPts val="2400"/>
              <a:buNone/>
              <a:defRPr b="0" sz="2400">
                <a:solidFill>
                  <a:srgbClr val="434343"/>
                </a:solidFill>
              </a:defRPr>
            </a:lvl4pPr>
            <a:lvl5pPr lvl="4" algn="ctr">
              <a:lnSpc>
                <a:spcPct val="100000"/>
              </a:lnSpc>
              <a:spcBef>
                <a:spcPts val="0"/>
              </a:spcBef>
              <a:spcAft>
                <a:spcPts val="0"/>
              </a:spcAft>
              <a:buClr>
                <a:srgbClr val="434343"/>
              </a:buClr>
              <a:buSzPts val="2400"/>
              <a:buNone/>
              <a:defRPr b="0" sz="2400">
                <a:solidFill>
                  <a:srgbClr val="434343"/>
                </a:solidFill>
              </a:defRPr>
            </a:lvl5pPr>
            <a:lvl6pPr lvl="5" algn="ctr">
              <a:lnSpc>
                <a:spcPct val="100000"/>
              </a:lnSpc>
              <a:spcBef>
                <a:spcPts val="0"/>
              </a:spcBef>
              <a:spcAft>
                <a:spcPts val="0"/>
              </a:spcAft>
              <a:buClr>
                <a:srgbClr val="434343"/>
              </a:buClr>
              <a:buSzPts val="2400"/>
              <a:buNone/>
              <a:defRPr b="0" sz="2400">
                <a:solidFill>
                  <a:srgbClr val="434343"/>
                </a:solidFill>
              </a:defRPr>
            </a:lvl6pPr>
            <a:lvl7pPr lvl="6" algn="ctr">
              <a:lnSpc>
                <a:spcPct val="100000"/>
              </a:lnSpc>
              <a:spcBef>
                <a:spcPts val="0"/>
              </a:spcBef>
              <a:spcAft>
                <a:spcPts val="0"/>
              </a:spcAft>
              <a:buClr>
                <a:srgbClr val="434343"/>
              </a:buClr>
              <a:buSzPts val="2400"/>
              <a:buNone/>
              <a:defRPr b="0" sz="2400">
                <a:solidFill>
                  <a:srgbClr val="434343"/>
                </a:solidFill>
              </a:defRPr>
            </a:lvl7pPr>
            <a:lvl8pPr lvl="7" algn="ctr">
              <a:lnSpc>
                <a:spcPct val="100000"/>
              </a:lnSpc>
              <a:spcBef>
                <a:spcPts val="0"/>
              </a:spcBef>
              <a:spcAft>
                <a:spcPts val="0"/>
              </a:spcAft>
              <a:buClr>
                <a:srgbClr val="434343"/>
              </a:buClr>
              <a:buSzPts val="2400"/>
              <a:buNone/>
              <a:defRPr b="0" sz="2400">
                <a:solidFill>
                  <a:srgbClr val="434343"/>
                </a:solidFill>
              </a:defRPr>
            </a:lvl8pPr>
            <a:lvl9pPr lvl="8" algn="ctr">
              <a:lnSpc>
                <a:spcPct val="100000"/>
              </a:lnSpc>
              <a:spcBef>
                <a:spcPts val="0"/>
              </a:spcBef>
              <a:spcAft>
                <a:spcPts val="0"/>
              </a:spcAft>
              <a:buClr>
                <a:srgbClr val="434343"/>
              </a:buClr>
              <a:buSzPts val="2400"/>
              <a:buNone/>
              <a:defRPr b="0" sz="2400">
                <a:solidFill>
                  <a:srgbClr val="434343"/>
                </a:solidFill>
              </a:defRPr>
            </a:lvl9pPr>
          </a:lstStyle>
          <a:p/>
        </p:txBody>
      </p:sp>
      <p:sp>
        <p:nvSpPr>
          <p:cNvPr id="15" name="Google Shape;15;p3"/>
          <p:cNvSpPr txBox="1"/>
          <p:nvPr>
            <p:ph idx="1" type="subTitle"/>
          </p:nvPr>
        </p:nvSpPr>
        <p:spPr>
          <a:xfrm>
            <a:off x="685800" y="2505901"/>
            <a:ext cx="7772400" cy="447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a:solidFill>
                  <a:srgbClr val="FFFFFF"/>
                </a:solidFill>
              </a:defRPr>
            </a:lvl4pPr>
            <a:lvl5pPr lvl="4" algn="ctr">
              <a:lnSpc>
                <a:spcPct val="100000"/>
              </a:lnSpc>
              <a:spcBef>
                <a:spcPts val="0"/>
              </a:spcBef>
              <a:spcAft>
                <a:spcPts val="0"/>
              </a:spcAft>
              <a:buClr>
                <a:srgbClr val="FFFFFF"/>
              </a:buClr>
              <a:buSzPts val="1800"/>
              <a:buNone/>
              <a:defRPr>
                <a:solidFill>
                  <a:srgbClr val="FFFFFF"/>
                </a:solidFill>
              </a:defRPr>
            </a:lvl5pPr>
            <a:lvl6pPr lvl="5" algn="ctr">
              <a:lnSpc>
                <a:spcPct val="100000"/>
              </a:lnSpc>
              <a:spcBef>
                <a:spcPts val="0"/>
              </a:spcBef>
              <a:spcAft>
                <a:spcPts val="0"/>
              </a:spcAft>
              <a:buClr>
                <a:srgbClr val="FFFFFF"/>
              </a:buClr>
              <a:buSzPts val="1800"/>
              <a:buNone/>
              <a:defRPr>
                <a:solidFill>
                  <a:srgbClr val="FFFFFF"/>
                </a:solidFill>
              </a:defRPr>
            </a:lvl6pPr>
            <a:lvl7pPr lvl="6" algn="ctr">
              <a:lnSpc>
                <a:spcPct val="100000"/>
              </a:lnSpc>
              <a:spcBef>
                <a:spcPts val="0"/>
              </a:spcBef>
              <a:spcAft>
                <a:spcPts val="0"/>
              </a:spcAft>
              <a:buClr>
                <a:srgbClr val="FFFFFF"/>
              </a:buClr>
              <a:buSzPts val="1800"/>
              <a:buNone/>
              <a:defRPr>
                <a:solidFill>
                  <a:srgbClr val="FFFFFF"/>
                </a:solidFill>
              </a:defRPr>
            </a:lvl7pPr>
            <a:lvl8pPr lvl="7" algn="ctr">
              <a:lnSpc>
                <a:spcPct val="100000"/>
              </a:lnSpc>
              <a:spcBef>
                <a:spcPts val="0"/>
              </a:spcBef>
              <a:spcAft>
                <a:spcPts val="0"/>
              </a:spcAft>
              <a:buClr>
                <a:srgbClr val="FFFFFF"/>
              </a:buClr>
              <a:buSzPts val="1800"/>
              <a:buNone/>
              <a:defRPr>
                <a:solidFill>
                  <a:srgbClr val="FFFFFF"/>
                </a:solidFill>
              </a:defRPr>
            </a:lvl8pPr>
            <a:lvl9pPr lvl="8" algn="ctr">
              <a:lnSpc>
                <a:spcPct val="100000"/>
              </a:lnSpc>
              <a:spcBef>
                <a:spcPts val="0"/>
              </a:spcBef>
              <a:spcAft>
                <a:spcPts val="0"/>
              </a:spcAft>
              <a:buClr>
                <a:srgbClr val="FFFFFF"/>
              </a:buClr>
              <a:buSzPts val="1800"/>
              <a:buNone/>
              <a:defRPr>
                <a:solidFill>
                  <a:srgbClr val="FFFFFF"/>
                </a:solidFill>
              </a:defRPr>
            </a:lvl9pPr>
          </a:lstStyle>
          <a:p/>
        </p:txBody>
      </p:sp>
      <p:sp>
        <p:nvSpPr>
          <p:cNvPr id="16" name="Google Shape;16;p3"/>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7" name="Shape 17"/>
        <p:cNvGrpSpPr/>
        <p:nvPr/>
      </p:nvGrpSpPr>
      <p:grpSpPr>
        <a:xfrm>
          <a:off x="0" y="0"/>
          <a:ext cx="0" cy="0"/>
          <a:chOff x="0" y="0"/>
          <a:chExt cx="0" cy="0"/>
        </a:xfrm>
      </p:grpSpPr>
      <p:sp>
        <p:nvSpPr>
          <p:cNvPr id="18" name="Google Shape;18;p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19" name="Google Shape;19;p4"/>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 name="Google Shape;20;p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21" name="Google Shape;21;p4"/>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24" name="Google Shape;24;p5"/>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 name="Google Shape;25;p5"/>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 name="Google Shape;26;p5"/>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7" name="Google Shape;27;p5"/>
          <p:cNvSpPr txBox="1"/>
          <p:nvPr>
            <p:ph idx="3" type="body"/>
          </p:nvPr>
        </p:nvSpPr>
        <p:spPr>
          <a:xfrm>
            <a:off x="5885292"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 name="Google Shape;28;p5"/>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9" name="Shape 29"/>
        <p:cNvGrpSpPr/>
        <p:nvPr/>
      </p:nvGrpSpPr>
      <p:grpSpPr>
        <a:xfrm>
          <a:off x="0" y="0"/>
          <a:ext cx="0" cy="0"/>
          <a:chOff x="0" y="0"/>
          <a:chExt cx="0" cy="0"/>
        </a:xfrm>
      </p:grpSpPr>
      <p:sp>
        <p:nvSpPr>
          <p:cNvPr id="30" name="Google Shape;30;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31" name="Google Shape;31;p6"/>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 name="Google Shape;32;p6"/>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3" name="Google Shape;33;p6"/>
          <p:cNvSpPr txBox="1"/>
          <p:nvPr>
            <p:ph idx="2" type="body"/>
          </p:nvPr>
        </p:nvSpPr>
        <p:spPr>
          <a:xfrm>
            <a:off x="4681053" y="956004"/>
            <a:ext cx="3621900" cy="29655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4" name="Google Shape;34;p6"/>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
        <p:nvSpPr>
          <p:cNvPr id="36" name="Google Shape;36;p7"/>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
        <p:nvSpPr>
          <p:cNvPr id="37" name="Google Shape;37;p7"/>
          <p:cNvSpPr txBox="1"/>
          <p:nvPr>
            <p:ph idx="12" type="sldNum"/>
          </p:nvPr>
        </p:nvSpPr>
        <p:spPr>
          <a:xfrm>
            <a:off x="-125" y="4593050"/>
            <a:ext cx="9144000" cy="550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434343"/>
        </a:solidFill>
      </p:bgPr>
    </p:bg>
    <p:spTree>
      <p:nvGrpSpPr>
        <p:cNvPr id="38" name="Shape 38"/>
        <p:cNvGrpSpPr/>
        <p:nvPr/>
      </p:nvGrpSpPr>
      <p:grpSpPr>
        <a:xfrm>
          <a:off x="0" y="0"/>
          <a:ext cx="0" cy="0"/>
          <a:chOff x="0" y="0"/>
          <a:chExt cx="0" cy="0"/>
        </a:xfrm>
      </p:grpSpPr>
      <p:sp>
        <p:nvSpPr>
          <p:cNvPr id="39" name="Google Shape;39;p8"/>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40" name="Google Shape;40;p8"/>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lstStyle>
            <a:lvl1pPr indent="-342900" lvl="0" marL="457200" algn="ctr">
              <a:lnSpc>
                <a:spcPct val="100000"/>
              </a:lnSpc>
              <a:spcBef>
                <a:spcPts val="600"/>
              </a:spcBef>
              <a:spcAft>
                <a:spcPts val="0"/>
              </a:spcAft>
              <a:buSzPts val="1800"/>
              <a:buChar char="⊡"/>
              <a:defRPr i="1" sz="1800">
                <a:solidFill>
                  <a:srgbClr val="CCCCCC"/>
                </a:solidFill>
              </a:defRPr>
            </a:lvl1pPr>
            <a:lvl2pPr indent="-342900" lvl="1" marL="914400" algn="ctr">
              <a:lnSpc>
                <a:spcPct val="100000"/>
              </a:lnSpc>
              <a:spcBef>
                <a:spcPts val="0"/>
              </a:spcBef>
              <a:spcAft>
                <a:spcPts val="0"/>
              </a:spcAft>
              <a:buSzPts val="1800"/>
              <a:buChar char="□"/>
              <a:defRPr i="1" sz="1800">
                <a:solidFill>
                  <a:srgbClr val="CCCCCC"/>
                </a:solidFill>
              </a:defRPr>
            </a:lvl2pPr>
            <a:lvl3pPr indent="-342900" lvl="2" marL="1371600" algn="ctr">
              <a:lnSpc>
                <a:spcPct val="100000"/>
              </a:lnSpc>
              <a:spcBef>
                <a:spcPts val="0"/>
              </a:spcBef>
              <a:spcAft>
                <a:spcPts val="0"/>
              </a:spcAft>
              <a:buSzPts val="1800"/>
              <a:buChar char="■"/>
              <a:defRPr i="1" sz="1800">
                <a:solidFill>
                  <a:srgbClr val="CCCCCC"/>
                </a:solidFill>
              </a:defRPr>
            </a:lvl3pPr>
            <a:lvl4pPr indent="-342900" lvl="3" marL="1828800" algn="ctr">
              <a:lnSpc>
                <a:spcPct val="100000"/>
              </a:lnSpc>
              <a:spcBef>
                <a:spcPts val="0"/>
              </a:spcBef>
              <a:spcAft>
                <a:spcPts val="0"/>
              </a:spcAft>
              <a:buSzPts val="1800"/>
              <a:buChar char="●"/>
              <a:defRPr i="1">
                <a:solidFill>
                  <a:srgbClr val="CCCCCC"/>
                </a:solidFill>
              </a:defRPr>
            </a:lvl4pPr>
            <a:lvl5pPr indent="-342900" lvl="4" marL="2286000" algn="ctr">
              <a:lnSpc>
                <a:spcPct val="100000"/>
              </a:lnSpc>
              <a:spcBef>
                <a:spcPts val="0"/>
              </a:spcBef>
              <a:spcAft>
                <a:spcPts val="0"/>
              </a:spcAft>
              <a:buSzPts val="1800"/>
              <a:buChar char="○"/>
              <a:defRPr i="1">
                <a:solidFill>
                  <a:srgbClr val="CCCCCC"/>
                </a:solidFill>
              </a:defRPr>
            </a:lvl5pPr>
            <a:lvl6pPr indent="-342900" lvl="5" marL="2743200" algn="ctr">
              <a:lnSpc>
                <a:spcPct val="100000"/>
              </a:lnSpc>
              <a:spcBef>
                <a:spcPts val="0"/>
              </a:spcBef>
              <a:spcAft>
                <a:spcPts val="0"/>
              </a:spcAft>
              <a:buClr>
                <a:srgbClr val="CCCCCC"/>
              </a:buClr>
              <a:buSzPts val="1800"/>
              <a:buChar char="■"/>
              <a:defRPr i="1">
                <a:solidFill>
                  <a:srgbClr val="CCCCCC"/>
                </a:solidFill>
              </a:defRPr>
            </a:lvl6pPr>
            <a:lvl7pPr indent="-342900" lvl="6" marL="3200400" algn="ctr">
              <a:lnSpc>
                <a:spcPct val="100000"/>
              </a:lnSpc>
              <a:spcBef>
                <a:spcPts val="0"/>
              </a:spcBef>
              <a:spcAft>
                <a:spcPts val="0"/>
              </a:spcAft>
              <a:buClr>
                <a:srgbClr val="CCCCCC"/>
              </a:buClr>
              <a:buSzPts val="1800"/>
              <a:buChar char="●"/>
              <a:defRPr i="1">
                <a:solidFill>
                  <a:srgbClr val="CCCCCC"/>
                </a:solidFill>
              </a:defRPr>
            </a:lvl7pPr>
            <a:lvl8pPr indent="-342900" lvl="7" marL="3657600" algn="ctr">
              <a:lnSpc>
                <a:spcPct val="100000"/>
              </a:lnSpc>
              <a:spcBef>
                <a:spcPts val="0"/>
              </a:spcBef>
              <a:spcAft>
                <a:spcPts val="0"/>
              </a:spcAft>
              <a:buClr>
                <a:srgbClr val="CCCCCC"/>
              </a:buClr>
              <a:buSzPts val="1800"/>
              <a:buChar char="○"/>
              <a:defRPr i="1">
                <a:solidFill>
                  <a:srgbClr val="CCCCCC"/>
                </a:solidFill>
              </a:defRPr>
            </a:lvl8pPr>
            <a:lvl9pPr indent="-342900" lvl="8" marL="4114800" algn="ctr">
              <a:lnSpc>
                <a:spcPct val="100000"/>
              </a:lnSpc>
              <a:spcBef>
                <a:spcPts val="0"/>
              </a:spcBef>
              <a:spcAft>
                <a:spcPts val="0"/>
              </a:spcAft>
              <a:buClr>
                <a:srgbClr val="CCCCCC"/>
              </a:buClr>
              <a:buSzPts val="1800"/>
              <a:buChar char="■"/>
              <a:defRPr i="1">
                <a:solidFill>
                  <a:srgbClr val="CCCCCC"/>
                </a:solidFill>
              </a:defRPr>
            </a:lvl9pPr>
          </a:lstStyle>
          <a:p/>
        </p:txBody>
      </p:sp>
      <p:sp>
        <p:nvSpPr>
          <p:cNvPr id="41" name="Google Shape;41;p8"/>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9E00"/>
                </a:solidFill>
                <a:latin typeface="Montserrat"/>
                <a:ea typeface="Montserrat"/>
                <a:cs typeface="Montserrat"/>
                <a:sym typeface="Montserrat"/>
              </a:rPr>
              <a:t>“</a:t>
            </a:r>
            <a:endParaRPr b="0" i="0" sz="9600" u="none" cap="none" strike="noStrike">
              <a:solidFill>
                <a:srgbClr val="FF9E00"/>
              </a:solidFill>
              <a:latin typeface="Montserrat"/>
              <a:ea typeface="Montserrat"/>
              <a:cs typeface="Montserrat"/>
              <a:sym typeface="Montserrat"/>
            </a:endParaRPr>
          </a:p>
        </p:txBody>
      </p:sp>
      <p:sp>
        <p:nvSpPr>
          <p:cNvPr id="42" name="Google Shape;42;p8"/>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se">
  <p:cSld name="BLANK_1">
    <p:bg>
      <p:bgPr>
        <a:solidFill>
          <a:srgbClr val="434343"/>
        </a:solidFill>
      </p:bgPr>
    </p:bg>
    <p:spTree>
      <p:nvGrpSpPr>
        <p:cNvPr id="43" name="Shape 43"/>
        <p:cNvGrpSpPr/>
        <p:nvPr/>
      </p:nvGrpSpPr>
      <p:grpSpPr>
        <a:xfrm>
          <a:off x="0" y="0"/>
          <a:ext cx="0" cy="0"/>
          <a:chOff x="0" y="0"/>
          <a:chExt cx="0" cy="0"/>
        </a:xfrm>
      </p:grpSpPr>
      <p:sp>
        <p:nvSpPr>
          <p:cNvPr id="44" name="Google Shape;44;p9"/>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
        <p:nvSpPr>
          <p:cNvPr id="45" name="Google Shape;45;p9"/>
          <p:cNvSpPr txBox="1"/>
          <p:nvPr>
            <p:ph idx="12" type="sldNum"/>
          </p:nvPr>
        </p:nvSpPr>
        <p:spPr>
          <a:xfrm>
            <a:off x="-125" y="4593050"/>
            <a:ext cx="9144000" cy="550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10"/>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8" name="Google Shape;48;p1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49" name="Google Shape;49;p1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1pPr>
            <a:lvl2pPr lvl="1"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2pPr>
            <a:lvl3pPr lvl="2"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3pPr>
            <a:lvl4pPr lvl="3"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4pPr>
            <a:lvl5pPr lvl="4"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5pPr>
            <a:lvl6pPr lvl="5"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6pPr>
            <a:lvl7pPr lvl="6"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7pPr>
            <a:lvl8pPr lvl="7"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8pPr>
            <a:lvl9pPr lvl="8"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CCCCCC"/>
              </a:buClr>
              <a:buSzPts val="2400"/>
              <a:buFont typeface="Arial"/>
              <a:buChar char="⊡"/>
              <a:defRPr b="0" i="0" sz="3000" u="none" cap="none" strike="noStrike">
                <a:solidFill>
                  <a:srgbClr val="434343"/>
                </a:solidFill>
                <a:latin typeface="Arial"/>
                <a:ea typeface="Arial"/>
                <a:cs typeface="Arial"/>
                <a:sym typeface="Arial"/>
              </a:defRPr>
            </a:lvl1pPr>
            <a:lvl2pPr indent="-342900" lvl="1" marL="914400" marR="0" rtl="0" algn="l">
              <a:lnSpc>
                <a:spcPct val="100000"/>
              </a:lnSpc>
              <a:spcBef>
                <a:spcPts val="0"/>
              </a:spcBef>
              <a:spcAft>
                <a:spcPts val="0"/>
              </a:spcAft>
              <a:buClr>
                <a:srgbClr val="CCCCCC"/>
              </a:buClr>
              <a:buSzPts val="1800"/>
              <a:buFont typeface="Arial"/>
              <a:buChar char="□"/>
              <a:defRPr b="0" i="0" sz="2400" u="none" cap="none" strike="noStrike">
                <a:solidFill>
                  <a:srgbClr val="434343"/>
                </a:solidFill>
                <a:latin typeface="Arial"/>
                <a:ea typeface="Arial"/>
                <a:cs typeface="Arial"/>
                <a:sym typeface="Arial"/>
              </a:defRPr>
            </a:lvl2pPr>
            <a:lvl3pPr indent="-381000" lvl="2" marL="1371600" marR="0" rtl="0" algn="l">
              <a:lnSpc>
                <a:spcPct val="100000"/>
              </a:lnSpc>
              <a:spcBef>
                <a:spcPts val="0"/>
              </a:spcBef>
              <a:spcAft>
                <a:spcPts val="0"/>
              </a:spcAft>
              <a:buClr>
                <a:srgbClr val="CCCCCC"/>
              </a:buClr>
              <a:buSzPts val="2400"/>
              <a:buFont typeface="Arial"/>
              <a:buChar char="■"/>
              <a:defRPr b="0" i="0" sz="2400" u="none" cap="none" strike="noStrike">
                <a:solidFill>
                  <a:srgbClr val="434343"/>
                </a:solidFill>
                <a:latin typeface="Arial"/>
                <a:ea typeface="Arial"/>
                <a:cs typeface="Arial"/>
                <a:sym typeface="Arial"/>
              </a:defRPr>
            </a:lvl3pPr>
            <a:lvl4pPr indent="-342900" lvl="3" marL="1828800" marR="0" rtl="0" algn="l">
              <a:lnSpc>
                <a:spcPct val="100000"/>
              </a:lnSpc>
              <a:spcBef>
                <a:spcPts val="0"/>
              </a:spcBef>
              <a:spcAft>
                <a:spcPts val="0"/>
              </a:spcAft>
              <a:buClr>
                <a:srgbClr val="CCCCCC"/>
              </a:buClr>
              <a:buSzPts val="1800"/>
              <a:buFont typeface="Arial"/>
              <a:buChar char="●"/>
              <a:defRPr b="0" i="0" sz="1800" u="none" cap="none" strike="noStrike">
                <a:solidFill>
                  <a:srgbClr val="434343"/>
                </a:solidFill>
                <a:latin typeface="Arial"/>
                <a:ea typeface="Arial"/>
                <a:cs typeface="Arial"/>
                <a:sym typeface="Arial"/>
              </a:defRPr>
            </a:lvl4pPr>
            <a:lvl5pPr indent="-342900" lvl="4" marL="2286000" marR="0" rtl="0" algn="l">
              <a:lnSpc>
                <a:spcPct val="100000"/>
              </a:lnSpc>
              <a:spcBef>
                <a:spcPts val="0"/>
              </a:spcBef>
              <a:spcAft>
                <a:spcPts val="0"/>
              </a:spcAft>
              <a:buClr>
                <a:srgbClr val="CCCCCC"/>
              </a:buClr>
              <a:buSzPts val="1800"/>
              <a:buFont typeface="Arial"/>
              <a:buChar char="○"/>
              <a:defRPr b="0" i="0" sz="1800" u="none" cap="none" strike="noStrike">
                <a:solidFill>
                  <a:srgbClr val="434343"/>
                </a:solidFill>
                <a:latin typeface="Arial"/>
                <a:ea typeface="Arial"/>
                <a:cs typeface="Arial"/>
                <a:sym typeface="Arial"/>
              </a:defRPr>
            </a:lvl5pPr>
            <a:lvl6pPr indent="-342900" lvl="5" marL="27432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6pPr>
            <a:lvl7pPr indent="-342900" lvl="6" marL="32004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7pPr>
            <a:lvl8pPr indent="-342900" lvl="7" marL="36576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8pPr>
            <a:lvl9pPr indent="-342900" lvl="8" marL="41148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API MANAGEMENT</a:t>
            </a:r>
            <a:endParaRPr/>
          </a:p>
        </p:txBody>
      </p:sp>
      <p:sp>
        <p:nvSpPr>
          <p:cNvPr id="59" name="Google Shape;59;p12"/>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0" name="Google Shape;60;p12"/>
          <p:cNvSpPr txBox="1"/>
          <p:nvPr/>
        </p:nvSpPr>
        <p:spPr>
          <a:xfrm>
            <a:off x="5982100" y="3334950"/>
            <a:ext cx="2153700" cy="73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434343"/>
                </a:solidFill>
                <a:latin typeface="Montserrat"/>
                <a:ea typeface="Montserrat"/>
                <a:cs typeface="Montserrat"/>
                <a:sym typeface="Montserrat"/>
              </a:rPr>
              <a:t>Laura Guillén Casal</a:t>
            </a:r>
            <a:endParaRPr b="1" i="0" sz="10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434343"/>
                </a:solidFill>
                <a:latin typeface="Montserrat"/>
                <a:ea typeface="Montserrat"/>
                <a:cs typeface="Montserrat"/>
                <a:sym typeface="Montserrat"/>
              </a:rPr>
              <a:t>Francisco Miguel Sáez Bravo</a:t>
            </a:r>
            <a:endParaRPr b="1" i="0" sz="10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434343"/>
                </a:solidFill>
                <a:latin typeface="Montserrat"/>
                <a:ea typeface="Montserrat"/>
                <a:cs typeface="Montserrat"/>
                <a:sym typeface="Montserrat"/>
              </a:rPr>
              <a:t>Jesús Gail Bohórquez</a:t>
            </a:r>
            <a:endParaRPr b="1" i="0" sz="10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rgbClr val="434343"/>
                </a:solidFill>
                <a:latin typeface="Montserrat"/>
                <a:ea typeface="Montserrat"/>
                <a:cs typeface="Montserrat"/>
                <a:sym typeface="Montserrat"/>
              </a:rPr>
              <a:t>Sergio Llanos García</a:t>
            </a:r>
            <a:endParaRPr b="1" i="0" sz="10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434343"/>
                </a:solidFill>
                <a:latin typeface="Montserrat"/>
                <a:ea typeface="Montserrat"/>
                <a:cs typeface="Montserrat"/>
                <a:sym typeface="Montserrat"/>
              </a:rPr>
              <a:t>Jorge Pérez Campos</a:t>
            </a:r>
            <a:endParaRPr b="1" i="0" sz="10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 (CATEGORÍA B)</a:t>
            </a:r>
            <a:endParaRPr/>
          </a:p>
          <a:p>
            <a:pPr indent="0" lvl="0" marL="0" rtl="0" algn="l">
              <a:lnSpc>
                <a:spcPct val="100000"/>
              </a:lnSpc>
              <a:spcBef>
                <a:spcPts val="0"/>
              </a:spcBef>
              <a:spcAft>
                <a:spcPts val="0"/>
              </a:spcAft>
              <a:buSzPts val="2400"/>
              <a:buNone/>
            </a:pPr>
            <a:r>
              <a:t/>
            </a:r>
            <a:endParaRPr/>
          </a:p>
        </p:txBody>
      </p:sp>
      <p:sp>
        <p:nvSpPr>
          <p:cNvPr id="133" name="Google Shape;133;p21"/>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34" name="Google Shape;134;p2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35" name="Google Shape;135;p21"/>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b="1" lang="en" sz="1600"/>
              <a:t>Criterios de comparación categoría B (Criterios de usabilidad):</a:t>
            </a:r>
            <a:endParaRPr b="1" sz="1600"/>
          </a:p>
          <a:p>
            <a:pPr indent="0" lvl="0" marL="457200" rtl="0" algn="just">
              <a:lnSpc>
                <a:spcPct val="100000"/>
              </a:lnSpc>
              <a:spcBef>
                <a:spcPts val="600"/>
              </a:spcBef>
              <a:spcAft>
                <a:spcPts val="0"/>
              </a:spcAft>
              <a:buSzPts val="2400"/>
              <a:buNone/>
            </a:pPr>
            <a:r>
              <a:t/>
            </a:r>
            <a:endParaRPr b="1" sz="1600"/>
          </a:p>
          <a:p>
            <a:pPr indent="-330200" lvl="1" marL="914400" rtl="0" algn="just">
              <a:lnSpc>
                <a:spcPct val="100000"/>
              </a:lnSpc>
              <a:spcBef>
                <a:spcPts val="600"/>
              </a:spcBef>
              <a:spcAft>
                <a:spcPts val="0"/>
              </a:spcAft>
              <a:buClr>
                <a:schemeClr val="lt2"/>
              </a:buClr>
              <a:buSzPts val="1600"/>
              <a:buChar char="○"/>
            </a:pPr>
            <a:r>
              <a:rPr b="1" lang="en" sz="1600"/>
              <a:t>Criterio B.1</a:t>
            </a:r>
            <a:r>
              <a:rPr lang="en" sz="1600"/>
              <a:t>: Sistemas operativos (Numérica 3/3 + Nombre S.O)</a:t>
            </a:r>
            <a:endParaRPr sz="1600"/>
          </a:p>
          <a:p>
            <a:pPr indent="-330200" lvl="1" marL="914400" rtl="0" algn="just">
              <a:lnSpc>
                <a:spcPct val="100000"/>
              </a:lnSpc>
              <a:spcBef>
                <a:spcPts val="0"/>
              </a:spcBef>
              <a:spcAft>
                <a:spcPts val="0"/>
              </a:spcAft>
              <a:buClr>
                <a:schemeClr val="lt2"/>
              </a:buClr>
              <a:buSzPts val="1600"/>
              <a:buChar char="○"/>
            </a:pPr>
            <a:r>
              <a:rPr b="1" lang="en" sz="1600"/>
              <a:t>Criterio B.2</a:t>
            </a:r>
            <a:r>
              <a:rPr lang="en" sz="1600"/>
              <a:t>: Accesibilidad (Numérca 0-10)</a:t>
            </a:r>
            <a:endParaRPr sz="1600"/>
          </a:p>
          <a:p>
            <a:pPr indent="-330200" lvl="1" marL="914400" rtl="0" algn="just">
              <a:lnSpc>
                <a:spcPct val="100000"/>
              </a:lnSpc>
              <a:spcBef>
                <a:spcPts val="0"/>
              </a:spcBef>
              <a:spcAft>
                <a:spcPts val="0"/>
              </a:spcAft>
              <a:buClr>
                <a:schemeClr val="lt2"/>
              </a:buClr>
              <a:buSzPts val="1600"/>
              <a:buChar char="○"/>
            </a:pPr>
            <a:r>
              <a:rPr b="1" lang="en" sz="1600"/>
              <a:t>Criterio B.3</a:t>
            </a:r>
            <a:r>
              <a:rPr lang="en" sz="1600"/>
              <a:t>: Configuración propia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B.4</a:t>
            </a:r>
            <a:r>
              <a:rPr lang="en" sz="1600"/>
              <a:t>: Estabilidad (Numérica 0-10)</a:t>
            </a:r>
            <a:endParaRPr sz="1600"/>
          </a:p>
          <a:p>
            <a:pPr indent="-330200" lvl="1" marL="914400" rtl="0" algn="just">
              <a:lnSpc>
                <a:spcPct val="100000"/>
              </a:lnSpc>
              <a:spcBef>
                <a:spcPts val="0"/>
              </a:spcBef>
              <a:spcAft>
                <a:spcPts val="0"/>
              </a:spcAft>
              <a:buClr>
                <a:schemeClr val="lt2"/>
              </a:buClr>
              <a:buSzPts val="1600"/>
              <a:buChar char="○"/>
            </a:pPr>
            <a:r>
              <a:rPr b="1" lang="en" sz="1600"/>
              <a:t>Criterio B.5</a:t>
            </a:r>
            <a:r>
              <a:rPr lang="en" sz="1600"/>
              <a:t>: Puesta en funcionamiento (Numérica 0-10)</a:t>
            </a:r>
            <a:endParaRPr sz="1600"/>
          </a:p>
          <a:p>
            <a:pPr indent="-330200" lvl="1" marL="914400" rtl="0" algn="just">
              <a:lnSpc>
                <a:spcPct val="100000"/>
              </a:lnSpc>
              <a:spcBef>
                <a:spcPts val="0"/>
              </a:spcBef>
              <a:spcAft>
                <a:spcPts val="0"/>
              </a:spcAft>
              <a:buClr>
                <a:schemeClr val="lt2"/>
              </a:buClr>
              <a:buSzPts val="1600"/>
              <a:buChar char="○"/>
            </a:pPr>
            <a:r>
              <a:rPr b="1" lang="en" sz="1600"/>
              <a:t>Criterio B.6</a:t>
            </a:r>
            <a:r>
              <a:rPr lang="en" sz="1600"/>
              <a:t>: Facilidad de uso (Numérica 0-10)</a:t>
            </a:r>
            <a:endParaRPr sz="1600"/>
          </a:p>
          <a:p>
            <a:pPr indent="0" lvl="0" marL="0" rtl="0" algn="just">
              <a:lnSpc>
                <a:spcPct val="100000"/>
              </a:lnSpc>
              <a:spcBef>
                <a:spcPts val="600"/>
              </a:spcBef>
              <a:spcAft>
                <a:spcPts val="0"/>
              </a:spcAft>
              <a:buSzPts val="2400"/>
              <a:buNone/>
            </a:pPr>
            <a:r>
              <a:t/>
            </a:r>
            <a:endParaRPr sz="1600"/>
          </a:p>
        </p:txBody>
      </p:sp>
      <p:pic>
        <p:nvPicPr>
          <p:cNvPr id="136" name="Google Shape;136;p21"/>
          <p:cNvPicPr preferRelativeResize="0"/>
          <p:nvPr/>
        </p:nvPicPr>
        <p:blipFill rotWithShape="1">
          <a:blip r:embed="rId3">
            <a:alphaModFix/>
          </a:blip>
          <a:srcRect b="0" l="0" r="0" t="0"/>
          <a:stretch/>
        </p:blipFill>
        <p:spPr>
          <a:xfrm>
            <a:off x="5553850" y="3243325"/>
            <a:ext cx="2913050" cy="138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 (CATEGORÍA C)</a:t>
            </a:r>
            <a:endParaRPr/>
          </a:p>
          <a:p>
            <a:pPr indent="0" lvl="0" marL="0" rtl="0" algn="l">
              <a:lnSpc>
                <a:spcPct val="100000"/>
              </a:lnSpc>
              <a:spcBef>
                <a:spcPts val="0"/>
              </a:spcBef>
              <a:spcAft>
                <a:spcPts val="0"/>
              </a:spcAft>
              <a:buSzPts val="2400"/>
              <a:buNone/>
            </a:pPr>
            <a:r>
              <a:t/>
            </a:r>
            <a:endParaRPr/>
          </a:p>
        </p:txBody>
      </p:sp>
      <p:sp>
        <p:nvSpPr>
          <p:cNvPr id="142" name="Google Shape;142;p2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43" name="Google Shape;143;p22"/>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44" name="Google Shape;144;p22"/>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b="1" lang="en" sz="1600"/>
              <a:t>Criterios de comparación categoría C (Criterios de funcionalidad):</a:t>
            </a:r>
            <a:endParaRPr b="1" sz="1600"/>
          </a:p>
          <a:p>
            <a:pPr indent="0" lvl="0" marL="457200" rtl="0" algn="just">
              <a:lnSpc>
                <a:spcPct val="100000"/>
              </a:lnSpc>
              <a:spcBef>
                <a:spcPts val="600"/>
              </a:spcBef>
              <a:spcAft>
                <a:spcPts val="0"/>
              </a:spcAft>
              <a:buSzPts val="2400"/>
              <a:buNone/>
            </a:pPr>
            <a:r>
              <a:t/>
            </a:r>
            <a:endParaRPr b="1" sz="1600"/>
          </a:p>
          <a:p>
            <a:pPr indent="-330200" lvl="1" marL="914400" rtl="0" algn="just">
              <a:lnSpc>
                <a:spcPct val="100000"/>
              </a:lnSpc>
              <a:spcBef>
                <a:spcPts val="600"/>
              </a:spcBef>
              <a:spcAft>
                <a:spcPts val="0"/>
              </a:spcAft>
              <a:buClr>
                <a:schemeClr val="lt2"/>
              </a:buClr>
              <a:buSzPts val="1600"/>
              <a:buChar char="○"/>
            </a:pPr>
            <a:r>
              <a:rPr b="1" lang="en" sz="1600"/>
              <a:t>Criterio C.1</a:t>
            </a:r>
            <a:r>
              <a:rPr lang="en" sz="1600"/>
              <a:t>: Periodo de prueba (Booleano Si/No)</a:t>
            </a:r>
            <a:endParaRPr sz="1600"/>
          </a:p>
          <a:p>
            <a:pPr indent="-330200" lvl="1" marL="914400" rtl="0" algn="just">
              <a:lnSpc>
                <a:spcPct val="100000"/>
              </a:lnSpc>
              <a:spcBef>
                <a:spcPts val="0"/>
              </a:spcBef>
              <a:spcAft>
                <a:spcPts val="0"/>
              </a:spcAft>
              <a:buClr>
                <a:schemeClr val="lt2"/>
              </a:buClr>
              <a:buSzPts val="1600"/>
              <a:buChar char="○"/>
            </a:pPr>
            <a:r>
              <a:rPr b="1" lang="en" sz="1600"/>
              <a:t>Criterio C.2</a:t>
            </a:r>
            <a:r>
              <a:rPr lang="en" sz="1600"/>
              <a:t>: Funcionalidad en la nube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C.3</a:t>
            </a:r>
            <a:r>
              <a:rPr lang="en" sz="1600"/>
              <a:t>: Puntos fuertes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C.4</a:t>
            </a:r>
            <a:r>
              <a:rPr lang="en" sz="1600"/>
              <a:t>: Medición del rendimiento (Numérica 0-10)</a:t>
            </a:r>
            <a:endParaRPr sz="1600"/>
          </a:p>
          <a:p>
            <a:pPr indent="-330200" lvl="1" marL="914400" rtl="0" algn="just">
              <a:lnSpc>
                <a:spcPct val="100000"/>
              </a:lnSpc>
              <a:spcBef>
                <a:spcPts val="0"/>
              </a:spcBef>
              <a:spcAft>
                <a:spcPts val="0"/>
              </a:spcAft>
              <a:buClr>
                <a:schemeClr val="lt2"/>
              </a:buClr>
              <a:buSzPts val="1600"/>
              <a:buChar char="○"/>
            </a:pPr>
            <a:r>
              <a:rPr b="1" lang="en" sz="1600"/>
              <a:t>Criterio C.5</a:t>
            </a:r>
            <a:r>
              <a:rPr lang="en" sz="1600"/>
              <a:t>: Módulos internos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C.6</a:t>
            </a:r>
            <a:r>
              <a:rPr lang="en" sz="1600"/>
              <a:t>: Módulos externos (Booleano Si/No)</a:t>
            </a:r>
            <a:endParaRPr sz="1600"/>
          </a:p>
          <a:p>
            <a:pPr indent="0" lvl="0" marL="914400" rtl="0" algn="just">
              <a:lnSpc>
                <a:spcPct val="100000"/>
              </a:lnSpc>
              <a:spcBef>
                <a:spcPts val="600"/>
              </a:spcBef>
              <a:spcAft>
                <a:spcPts val="0"/>
              </a:spcAft>
              <a:buSzPts val="2400"/>
              <a:buNone/>
            </a:pPr>
            <a:r>
              <a:t/>
            </a:r>
            <a:endParaRPr sz="1600"/>
          </a:p>
        </p:txBody>
      </p:sp>
      <p:pic>
        <p:nvPicPr>
          <p:cNvPr id="145" name="Google Shape;145;p22"/>
          <p:cNvPicPr preferRelativeResize="0"/>
          <p:nvPr/>
        </p:nvPicPr>
        <p:blipFill rotWithShape="1">
          <a:blip r:embed="rId3">
            <a:alphaModFix/>
          </a:blip>
          <a:srcRect b="0" l="0" r="0" t="0"/>
          <a:stretch/>
        </p:blipFill>
        <p:spPr>
          <a:xfrm>
            <a:off x="6446100" y="3155425"/>
            <a:ext cx="2399624" cy="164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 (CATEGORÍA D)</a:t>
            </a:r>
            <a:endParaRPr/>
          </a:p>
          <a:p>
            <a:pPr indent="0" lvl="0" marL="0" rtl="0" algn="l">
              <a:lnSpc>
                <a:spcPct val="100000"/>
              </a:lnSpc>
              <a:spcBef>
                <a:spcPts val="0"/>
              </a:spcBef>
              <a:spcAft>
                <a:spcPts val="0"/>
              </a:spcAft>
              <a:buSzPts val="2400"/>
              <a:buNone/>
            </a:pPr>
            <a:r>
              <a:t/>
            </a:r>
            <a:endParaRPr/>
          </a:p>
        </p:txBody>
      </p:sp>
      <p:sp>
        <p:nvSpPr>
          <p:cNvPr id="151" name="Google Shape;151;p2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52" name="Google Shape;152;p2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53" name="Google Shape;153;p23"/>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b="1" lang="en" sz="1600"/>
              <a:t>Criterios de comparación categoría D (Criterios de soporte):</a:t>
            </a:r>
            <a:endParaRPr b="1" sz="1600"/>
          </a:p>
          <a:p>
            <a:pPr indent="0" lvl="0" marL="457200" rtl="0" algn="just">
              <a:lnSpc>
                <a:spcPct val="100000"/>
              </a:lnSpc>
              <a:spcBef>
                <a:spcPts val="600"/>
              </a:spcBef>
              <a:spcAft>
                <a:spcPts val="0"/>
              </a:spcAft>
              <a:buSzPts val="2400"/>
              <a:buNone/>
            </a:pPr>
            <a:r>
              <a:t/>
            </a:r>
            <a:endParaRPr b="1" sz="1600"/>
          </a:p>
          <a:p>
            <a:pPr indent="-330200" lvl="1" marL="914400" rtl="0" algn="just">
              <a:lnSpc>
                <a:spcPct val="100000"/>
              </a:lnSpc>
              <a:spcBef>
                <a:spcPts val="600"/>
              </a:spcBef>
              <a:spcAft>
                <a:spcPts val="0"/>
              </a:spcAft>
              <a:buClr>
                <a:schemeClr val="lt2"/>
              </a:buClr>
              <a:buSzPts val="1600"/>
              <a:buChar char="○"/>
            </a:pPr>
            <a:r>
              <a:rPr b="1" lang="en" sz="1600"/>
              <a:t>Criterio D.1</a:t>
            </a:r>
            <a:r>
              <a:rPr lang="en" sz="1600"/>
              <a:t>: Seguridad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D.2</a:t>
            </a:r>
            <a:r>
              <a:rPr lang="en" sz="1600"/>
              <a:t>: Madurez y versiones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D.3</a:t>
            </a:r>
            <a:r>
              <a:rPr lang="en" sz="1600"/>
              <a:t>: Atención al cliente (Texto libre)</a:t>
            </a:r>
            <a:endParaRPr sz="1600"/>
          </a:p>
          <a:p>
            <a:pPr indent="-330200" lvl="1" marL="914400" rtl="0" algn="just">
              <a:lnSpc>
                <a:spcPct val="100000"/>
              </a:lnSpc>
              <a:spcBef>
                <a:spcPts val="0"/>
              </a:spcBef>
              <a:spcAft>
                <a:spcPts val="0"/>
              </a:spcAft>
              <a:buClr>
                <a:schemeClr val="lt2"/>
              </a:buClr>
              <a:buSzPts val="1600"/>
              <a:buChar char="○"/>
            </a:pPr>
            <a:r>
              <a:rPr b="1" lang="en" sz="1600"/>
              <a:t>Criterio D.4</a:t>
            </a:r>
            <a:r>
              <a:rPr lang="en" sz="1600"/>
              <a:t>: Soporte técnico (Numérica 0-10)</a:t>
            </a:r>
            <a:endParaRPr sz="1600"/>
          </a:p>
          <a:p>
            <a:pPr indent="0" lvl="0" marL="0" rtl="0" algn="just">
              <a:lnSpc>
                <a:spcPct val="100000"/>
              </a:lnSpc>
              <a:spcBef>
                <a:spcPts val="600"/>
              </a:spcBef>
              <a:spcAft>
                <a:spcPts val="0"/>
              </a:spcAft>
              <a:buSzPts val="2400"/>
              <a:buNone/>
            </a:pPr>
            <a:r>
              <a:t/>
            </a:r>
            <a:endParaRPr sz="1600"/>
          </a:p>
        </p:txBody>
      </p:sp>
      <p:pic>
        <p:nvPicPr>
          <p:cNvPr id="154" name="Google Shape;154;p23"/>
          <p:cNvPicPr preferRelativeResize="0"/>
          <p:nvPr/>
        </p:nvPicPr>
        <p:blipFill rotWithShape="1">
          <a:blip r:embed="rId3">
            <a:alphaModFix/>
          </a:blip>
          <a:srcRect b="0" l="0" r="0" t="0"/>
          <a:stretch/>
        </p:blipFill>
        <p:spPr>
          <a:xfrm>
            <a:off x="2786050" y="3031075"/>
            <a:ext cx="3571875"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EVALUACIÓN DE LOS CRITERIOS POR TECNOLOGÍA</a:t>
            </a:r>
            <a:endParaRPr/>
          </a:p>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rPr b="1" lang="en"/>
              <a:t>APIGEE</a:t>
            </a:r>
            <a:endParaRPr b="1"/>
          </a:p>
        </p:txBody>
      </p:sp>
      <p:sp>
        <p:nvSpPr>
          <p:cNvPr id="160" name="Google Shape;160;p2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4</a:t>
            </a:r>
            <a:endParaRPr b="1" i="0" sz="2400" u="none" cap="none" strike="noStrike">
              <a:solidFill>
                <a:srgbClr val="FFFFFF"/>
              </a:solidFill>
              <a:latin typeface="Montserrat"/>
              <a:ea typeface="Montserrat"/>
              <a:cs typeface="Montserrat"/>
              <a:sym typeface="Montserrat"/>
            </a:endParaRPr>
          </a:p>
        </p:txBody>
      </p:sp>
      <p:sp>
        <p:nvSpPr>
          <p:cNvPr id="161" name="Google Shape;161;p24"/>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241650" y="230926"/>
            <a:ext cx="2660700" cy="52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APIGEE</a:t>
            </a:r>
            <a:endParaRPr/>
          </a:p>
          <a:p>
            <a:pPr indent="0" lvl="0" marL="0" rtl="0" algn="ctr">
              <a:lnSpc>
                <a:spcPct val="100000"/>
              </a:lnSpc>
              <a:spcBef>
                <a:spcPts val="0"/>
              </a:spcBef>
              <a:spcAft>
                <a:spcPts val="0"/>
              </a:spcAft>
              <a:buSzPts val="2400"/>
              <a:buNone/>
            </a:pPr>
            <a:r>
              <a:rPr lang="en"/>
              <a:t>(GENERALES)</a:t>
            </a:r>
            <a:endParaRPr/>
          </a:p>
          <a:p>
            <a:pPr indent="0" lvl="0" marL="0" rtl="0" algn="l">
              <a:lnSpc>
                <a:spcPct val="100000"/>
              </a:lnSpc>
              <a:spcBef>
                <a:spcPts val="0"/>
              </a:spcBef>
              <a:spcAft>
                <a:spcPts val="0"/>
              </a:spcAft>
              <a:buSzPts val="2400"/>
              <a:buNone/>
            </a:pPr>
            <a:r>
              <a:t/>
            </a:r>
            <a:endParaRPr/>
          </a:p>
        </p:txBody>
      </p:sp>
      <p:sp>
        <p:nvSpPr>
          <p:cNvPr id="167" name="Google Shape;167;p2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68" name="Google Shape;168;p25"/>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69" name="Google Shape;169;p25"/>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170" name="Google Shape;170;p25"/>
          <p:cNvGraphicFramePr/>
          <p:nvPr/>
        </p:nvGraphicFramePr>
        <p:xfrm>
          <a:off x="916525" y="825375"/>
          <a:ext cx="3000000" cy="3000000"/>
        </p:xfrm>
        <a:graphic>
          <a:graphicData uri="http://schemas.openxmlformats.org/drawingml/2006/table">
            <a:tbl>
              <a:tblPr>
                <a:noFill/>
                <a:tableStyleId>{2EDCFAC9-3FC3-4326-8D27-3B9E3799724A}</a:tableStyleId>
              </a:tblPr>
              <a:tblGrid>
                <a:gridCol w="3673275"/>
                <a:gridCol w="36195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A.1: Relevancia en el sector</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Alta. Empresa puntera en el sector </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A.2: Ámbito de uso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Grandes empresas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A.3: Formación</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a:t>7/10. </a:t>
                      </a:r>
                      <a:r>
                        <a:rPr lang="en" sz="1000" u="none" cap="none" strike="noStrike"/>
                        <a:t>Documentación propia de la organización, gran cantidad de cursos normalmente de pago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A.4: Integración</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a:t>4/5</a:t>
                      </a:r>
                      <a:r>
                        <a:rPr lang="en" sz="1000" u="none" cap="none" strike="noStrike"/>
                        <a:t>. Se trabaja a través de Google cloud</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A.5: Idiomas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Un gran número de idiomas al trabajar con Google</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A.6: Tipo de licencia</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Cerrado, no podemos acceder a su código fuente ya que no es público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A.7: Precio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a:t>500€/mes, 2500€/mes, negociable según las funcionalidades elegidas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241650" y="166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APIGEE</a:t>
            </a:r>
            <a:endParaRPr/>
          </a:p>
          <a:p>
            <a:pPr indent="0" lvl="0" marL="0" rtl="0" algn="ctr">
              <a:lnSpc>
                <a:spcPct val="100000"/>
              </a:lnSpc>
              <a:spcBef>
                <a:spcPts val="0"/>
              </a:spcBef>
              <a:spcAft>
                <a:spcPts val="0"/>
              </a:spcAft>
              <a:buSzPts val="2400"/>
              <a:buNone/>
            </a:pPr>
            <a:r>
              <a:rPr lang="en"/>
              <a:t>(USABILIDAD)</a:t>
            </a:r>
            <a:endParaRPr/>
          </a:p>
          <a:p>
            <a:pPr indent="0" lvl="0" marL="0" rtl="0" algn="l">
              <a:lnSpc>
                <a:spcPct val="100000"/>
              </a:lnSpc>
              <a:spcBef>
                <a:spcPts val="0"/>
              </a:spcBef>
              <a:spcAft>
                <a:spcPts val="0"/>
              </a:spcAft>
              <a:buSzPts val="2400"/>
              <a:buNone/>
            </a:pPr>
            <a:r>
              <a:t/>
            </a:r>
            <a:endParaRPr/>
          </a:p>
        </p:txBody>
      </p:sp>
      <p:sp>
        <p:nvSpPr>
          <p:cNvPr id="176" name="Google Shape;176;p2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77" name="Google Shape;177;p26"/>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78" name="Google Shape;178;p26"/>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179" name="Google Shape;179;p26"/>
          <p:cNvGraphicFramePr/>
          <p:nvPr/>
        </p:nvGraphicFramePr>
        <p:xfrm>
          <a:off x="820300" y="725325"/>
          <a:ext cx="3000000" cy="3000000"/>
        </p:xfrm>
        <a:graphic>
          <a:graphicData uri="http://schemas.openxmlformats.org/drawingml/2006/table">
            <a:tbl>
              <a:tblPr>
                <a:noFill/>
                <a:tableStyleId>{2EDCFAC9-3FC3-4326-8D27-3B9E3799724A}</a:tableStyleId>
              </a:tblPr>
              <a:tblGrid>
                <a:gridCol w="2301675"/>
                <a:gridCol w="49911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B.1: Sistemas operativos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3/3 Windows, Linux, MacOS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B.2: Accesibilidad</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8/10, se trata de un software accesible para cualquier usuario, facilidad de ser encontrado, fácil de instalar, etc. Al no ser gratuito su nivel de accesibilidad es ligeramente capado. Podemos encontrar dicha herramienta en varios idiomas, lo cual es un gran punto a favor.</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B.3: Configuración propia</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Bajo grado de customización, habiendo sido desarrollada directamente por Google y en base a su carácter de pago, presenta estructura y funcionalidades fijas.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B.4: Estabilidad</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8/10; Exceptuando caídas programadas ligadas a procesos de mantenimiento, APIGEE se presenta como una herramienta fiable en cuanto a fallos y bugs.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B.5: Puesta en funcionamiento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9/10; Dado que el acceso a dicha herramienta se realiza a través de la plataforma C</a:t>
                      </a:r>
                      <a:r>
                        <a:rPr lang="en" sz="1000"/>
                        <a:t>loud</a:t>
                      </a:r>
                      <a:r>
                        <a:rPr lang="en" sz="1000" u="none" cap="none" strike="noStrike"/>
                        <a:t> de Google, no es necesario realizar ninguna configuración compleja más allá de ello.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B.6: Facilidad de uso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9/10; APIGEE presenta una herramienta de fácil utilización para usuarios nuevos, con interfaz y funcionalidades muy manejables y con una amplia documentación en forma de apoyo.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241650" y="145147"/>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APIGEE</a:t>
            </a:r>
            <a:endParaRPr/>
          </a:p>
          <a:p>
            <a:pPr indent="0" lvl="0" marL="0" rtl="0" algn="ctr">
              <a:lnSpc>
                <a:spcPct val="100000"/>
              </a:lnSpc>
              <a:spcBef>
                <a:spcPts val="0"/>
              </a:spcBef>
              <a:spcAft>
                <a:spcPts val="0"/>
              </a:spcAft>
              <a:buSzPts val="2400"/>
              <a:buNone/>
            </a:pPr>
            <a:r>
              <a:rPr lang="en"/>
              <a:t>(FUNCIONALIDAD)</a:t>
            </a:r>
            <a:endParaRPr/>
          </a:p>
          <a:p>
            <a:pPr indent="0" lvl="0" marL="0" rtl="0" algn="l">
              <a:lnSpc>
                <a:spcPct val="100000"/>
              </a:lnSpc>
              <a:spcBef>
                <a:spcPts val="0"/>
              </a:spcBef>
              <a:spcAft>
                <a:spcPts val="0"/>
              </a:spcAft>
              <a:buSzPts val="2400"/>
              <a:buNone/>
            </a:pPr>
            <a:r>
              <a:t/>
            </a:r>
            <a:endParaRPr/>
          </a:p>
        </p:txBody>
      </p:sp>
      <p:sp>
        <p:nvSpPr>
          <p:cNvPr id="185" name="Google Shape;185;p2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86" name="Google Shape;186;p2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87" name="Google Shape;187;p27"/>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188" name="Google Shape;188;p27"/>
          <p:cNvGraphicFramePr/>
          <p:nvPr/>
        </p:nvGraphicFramePr>
        <p:xfrm>
          <a:off x="827725" y="788375"/>
          <a:ext cx="3000000" cy="3000000"/>
        </p:xfrm>
        <a:graphic>
          <a:graphicData uri="http://schemas.openxmlformats.org/drawingml/2006/table">
            <a:tbl>
              <a:tblPr>
                <a:noFill/>
                <a:tableStyleId>{2EDCFAC9-3FC3-4326-8D27-3B9E3799724A}</a:tableStyleId>
              </a:tblPr>
              <a:tblGrid>
                <a:gridCol w="3673275"/>
                <a:gridCol w="36195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C.1: Periodo de prueba</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Sí, existe periodo de prueba de 30 días de duración.</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C.2: Funcionalidad en la nube</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Sí, Google Cloud</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C.3: Puntos Fuertes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Los puntos fuertes son la gestión de APIs, uso de la consola y el análisis.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C.4: Medición del rendimiento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9/10-Apigee cuenta con una herramienta de monitorización que permite una vista completa de las operaciones de las API y  un diagnóstico de los errores que afectan al rendimiento de éstas.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C.5 Módulos internos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Existencia diversas funcionalidades complementarias como puede ser el análisis de resultados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C.6 Módulos externos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a:t>No. </a:t>
                      </a:r>
                      <a:r>
                        <a:rPr lang="en" sz="1000" u="none" cap="none" strike="noStrike"/>
                        <a:t>Apigee al no ser una herramienta opensource no es posible añadir funcionalidades externas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241663"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APIGEE</a:t>
            </a:r>
            <a:endParaRPr/>
          </a:p>
          <a:p>
            <a:pPr indent="0" lvl="0" marL="0" rtl="0" algn="ctr">
              <a:lnSpc>
                <a:spcPct val="100000"/>
              </a:lnSpc>
              <a:spcBef>
                <a:spcPts val="0"/>
              </a:spcBef>
              <a:spcAft>
                <a:spcPts val="0"/>
              </a:spcAft>
              <a:buSzPts val="2400"/>
              <a:buNone/>
            </a:pPr>
            <a:r>
              <a:rPr lang="en"/>
              <a:t>(SOPORTE)</a:t>
            </a:r>
            <a:endParaRPr/>
          </a:p>
          <a:p>
            <a:pPr indent="0" lvl="0" marL="0" rtl="0" algn="l">
              <a:lnSpc>
                <a:spcPct val="100000"/>
              </a:lnSpc>
              <a:spcBef>
                <a:spcPts val="0"/>
              </a:spcBef>
              <a:spcAft>
                <a:spcPts val="0"/>
              </a:spcAft>
              <a:buSzPts val="2400"/>
              <a:buNone/>
            </a:pPr>
            <a:r>
              <a:t/>
            </a:r>
            <a:endParaRPr/>
          </a:p>
        </p:txBody>
      </p:sp>
      <p:sp>
        <p:nvSpPr>
          <p:cNvPr id="194" name="Google Shape;194;p2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95" name="Google Shape;195;p2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96" name="Google Shape;196;p28"/>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197" name="Google Shape;197;p28"/>
          <p:cNvGraphicFramePr/>
          <p:nvPr/>
        </p:nvGraphicFramePr>
        <p:xfrm>
          <a:off x="698638" y="580275"/>
          <a:ext cx="3000000" cy="3000000"/>
        </p:xfrm>
        <a:graphic>
          <a:graphicData uri="http://schemas.openxmlformats.org/drawingml/2006/table">
            <a:tbl>
              <a:tblPr>
                <a:noFill/>
                <a:tableStyleId>{2EDCFAC9-3FC3-4326-8D27-3B9E3799724A}</a:tableStyleId>
              </a:tblPr>
              <a:tblGrid>
                <a:gridCol w="3092275"/>
                <a:gridCol w="465445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D.1: Seguridad</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u="none" cap="none" strike="noStrike"/>
                        <a:t>Alta. </a:t>
                      </a:r>
                      <a:r>
                        <a:rPr lang="en"/>
                        <a:t>S</a:t>
                      </a:r>
                      <a:r>
                        <a:rPr lang="en" u="none" cap="none" strike="noStrike"/>
                        <a:t>eguridad de extremo a extremo en todos los componentes</a:t>
                      </a:r>
                      <a:r>
                        <a:rPr lang="en"/>
                        <a:t>,</a:t>
                      </a:r>
                      <a:r>
                        <a:rPr lang="en" u="none" cap="none" strike="noStrike"/>
                        <a:t> numerosas políticas y criptografía avanzada.</a:t>
                      </a:r>
                      <a:endParaRPr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D.2: Madurez y versiones</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a:t>Más de cien versiones</a:t>
                      </a:r>
                      <a:endParaRPr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D.3: Atención al cliente</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a:t>A través de un formulario. La experiencia nivel usuario del servicio ha sido insuficiente.</a:t>
                      </a:r>
                      <a:endParaRPr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D.4: Soporte técnico</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u="none" cap="none" strike="noStrike"/>
                        <a:t>8/10. </a:t>
                      </a:r>
                      <a:r>
                        <a:rPr lang="en"/>
                        <a:t>Dispone de </a:t>
                      </a:r>
                      <a:r>
                        <a:rPr lang="en" u="none" cap="none" strike="noStrike"/>
                        <a:t>“playbooks” en los que buscar soluciones a los errores o problemas que pueden surgir al trabajar con este software. </a:t>
                      </a:r>
                      <a:r>
                        <a:rPr lang="en"/>
                        <a:t>E</a:t>
                      </a:r>
                      <a:r>
                        <a:rPr lang="en" u="none" cap="none" strike="noStrike"/>
                        <a:t>xiste el soporte de Apigee al que llamar en caso de requerir asistencia, así como una comunidad en la que preguntar a otros usuarios, leer documentos, ver videos etc.</a:t>
                      </a:r>
                      <a:endParaRPr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EVALUACIÓN DE LOS CRITERIOS POR TECNOLOGÍA</a:t>
            </a:r>
            <a:endParaRPr/>
          </a:p>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rPr b="1" lang="en"/>
              <a:t>WSO2</a:t>
            </a:r>
            <a:endParaRPr b="1"/>
          </a:p>
        </p:txBody>
      </p:sp>
      <p:sp>
        <p:nvSpPr>
          <p:cNvPr id="203" name="Google Shape;203;p2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4</a:t>
            </a:r>
            <a:endParaRPr b="1" i="0" sz="2400" u="none" cap="none" strike="noStrike">
              <a:solidFill>
                <a:srgbClr val="FFFFFF"/>
              </a:solidFill>
              <a:latin typeface="Montserrat"/>
              <a:ea typeface="Montserrat"/>
              <a:cs typeface="Montserrat"/>
              <a:sym typeface="Montserrat"/>
            </a:endParaRPr>
          </a:p>
        </p:txBody>
      </p:sp>
      <p:sp>
        <p:nvSpPr>
          <p:cNvPr id="204" name="Google Shape;204;p29"/>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241650" y="91601"/>
            <a:ext cx="2660700" cy="52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(GENÉRICOS)</a:t>
            </a:r>
            <a:endParaRPr/>
          </a:p>
          <a:p>
            <a:pPr indent="0" lvl="0" marL="0" rtl="0" algn="l">
              <a:lnSpc>
                <a:spcPct val="100000"/>
              </a:lnSpc>
              <a:spcBef>
                <a:spcPts val="0"/>
              </a:spcBef>
              <a:spcAft>
                <a:spcPts val="0"/>
              </a:spcAft>
              <a:buSzPts val="2400"/>
              <a:buNone/>
            </a:pPr>
            <a:r>
              <a:t/>
            </a:r>
            <a:endParaRPr/>
          </a:p>
        </p:txBody>
      </p:sp>
      <p:sp>
        <p:nvSpPr>
          <p:cNvPr id="210" name="Google Shape;210;p3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11" name="Google Shape;211;p3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12" name="Google Shape;212;p30"/>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13" name="Google Shape;213;p30"/>
          <p:cNvGraphicFramePr/>
          <p:nvPr/>
        </p:nvGraphicFramePr>
        <p:xfrm>
          <a:off x="916525" y="825375"/>
          <a:ext cx="3000000" cy="3000000"/>
        </p:xfrm>
        <a:graphic>
          <a:graphicData uri="http://schemas.openxmlformats.org/drawingml/2006/table">
            <a:tbl>
              <a:tblPr>
                <a:noFill/>
                <a:tableStyleId>{2EDCFAC9-3FC3-4326-8D27-3B9E3799724A}</a:tableStyleId>
              </a:tblPr>
              <a:tblGrid>
                <a:gridCol w="3673275"/>
                <a:gridCol w="36195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A.1: Relevancia en el sector</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Media. Comienza a haber un fuerte interés por la herramienta por parte de los componentes del sector</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A.2: Ámbito de uso</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Medianas y pequeñas empresas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A.3: Formación</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a:t>7/10. </a:t>
                      </a:r>
                      <a:r>
                        <a:rPr lang="en" sz="1000" u="none" cap="none" strike="noStrike"/>
                        <a:t>Documentación propia de la organización, cursos gratuitos y gran cantidad de información gratuita.</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A.4: Integración</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a:t>2.5/5</a:t>
                      </a:r>
                      <a:r>
                        <a:rPr lang="en" sz="1000" u="none" cap="none" strike="noStrike"/>
                        <a:t>. Hay que contar con las herramientas que se solicitan y además instalar los módulos que se deseen por otra parte</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A.5: Idiomas</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Inglés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A.6: Tipo de licencia</a:t>
                      </a:r>
                      <a:endParaRPr sz="10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Abierta, podemos acceder a su código fuente ya que no es público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A.7: Precio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0 €</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PLANIFICACIÓN</a:t>
            </a:r>
            <a:endParaRPr/>
          </a:p>
        </p:txBody>
      </p:sp>
      <p:sp>
        <p:nvSpPr>
          <p:cNvPr id="66" name="Google Shape;66;p1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1</a:t>
            </a:r>
            <a:endParaRPr b="1" i="0" sz="2400" u="none" cap="none" strike="noStrike">
              <a:solidFill>
                <a:srgbClr val="FFFFFF"/>
              </a:solidFill>
              <a:latin typeface="Montserrat"/>
              <a:ea typeface="Montserrat"/>
              <a:cs typeface="Montserrat"/>
              <a:sym typeface="Montserrat"/>
            </a:endParaRPr>
          </a:p>
        </p:txBody>
      </p:sp>
      <p:sp>
        <p:nvSpPr>
          <p:cNvPr id="67" name="Google Shape;67;p13"/>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(USABILIDAD)</a:t>
            </a:r>
            <a:endParaRPr/>
          </a:p>
          <a:p>
            <a:pPr indent="0" lvl="0" marL="0" rtl="0" algn="l">
              <a:lnSpc>
                <a:spcPct val="100000"/>
              </a:lnSpc>
              <a:spcBef>
                <a:spcPts val="0"/>
              </a:spcBef>
              <a:spcAft>
                <a:spcPts val="0"/>
              </a:spcAft>
              <a:buSzPts val="2400"/>
              <a:buNone/>
            </a:pPr>
            <a:r>
              <a:t/>
            </a:r>
            <a:endParaRPr/>
          </a:p>
        </p:txBody>
      </p:sp>
      <p:sp>
        <p:nvSpPr>
          <p:cNvPr id="219" name="Google Shape;219;p31"/>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20" name="Google Shape;220;p3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21" name="Google Shape;221;p31"/>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22" name="Google Shape;222;p31"/>
          <p:cNvGraphicFramePr/>
          <p:nvPr/>
        </p:nvGraphicFramePr>
        <p:xfrm>
          <a:off x="694250" y="428538"/>
          <a:ext cx="3000000" cy="3000000"/>
        </p:xfrm>
        <a:graphic>
          <a:graphicData uri="http://schemas.openxmlformats.org/drawingml/2006/table">
            <a:tbl>
              <a:tblPr>
                <a:noFill/>
                <a:tableStyleId>{2EDCFAC9-3FC3-4326-8D27-3B9E3799724A}</a:tableStyleId>
              </a:tblPr>
              <a:tblGrid>
                <a:gridCol w="3209825"/>
                <a:gridCol w="4545675"/>
              </a:tblGrid>
              <a:tr h="409625">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1612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B.1: Sistemas operativos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3/3 Windows, Linux, MacOS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48022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B.2: Accesibilidad</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 al igual que Apigee se trata de un software fácil de encontrar, de instalar y completamente utilizable por cualquier usuario.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6221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B.3: Configuración propia</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Alto grado de customización, debido principalmente al carácter de código abierto de la aplicación y a la posibilidad de incluir módulos adicionales.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7750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B.4: Estabilidad</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7/10; WSO2 es considerada como una herramienta fiable y de buen rendimiento, pero el hecho de encontrarse en una situación de constante desarrollo hace que sea propensa a fallos en algunos puntos.</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7750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B.5: Puesta en funcionamiento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6/10; Es relativamente fácil realizar una configuración inicial de dicha herramienta para captar las funcionalidades esenciales, pero el proceso en cuestión puede tornarse complejo para situaciones que supongan una magnitud de trabajo mayor.</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6221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B.6: Facilidad de uso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7/10; Usabilidad ligada a la situación actual de la herramienta, WSO2 API Manager se encuentra en desarrollo, por lo que en ciertos escenarios su uso puede llegar a ser complejo.</a:t>
                      </a:r>
                      <a:endParaRPr sz="10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(FUNCIONALIDAD)</a:t>
            </a:r>
            <a:endParaRPr/>
          </a:p>
          <a:p>
            <a:pPr indent="0" lvl="0" marL="0" rtl="0" algn="l">
              <a:lnSpc>
                <a:spcPct val="100000"/>
              </a:lnSpc>
              <a:spcBef>
                <a:spcPts val="0"/>
              </a:spcBef>
              <a:spcAft>
                <a:spcPts val="0"/>
              </a:spcAft>
              <a:buSzPts val="2400"/>
              <a:buNone/>
            </a:pPr>
            <a:r>
              <a:t/>
            </a:r>
            <a:endParaRPr/>
          </a:p>
        </p:txBody>
      </p:sp>
      <p:sp>
        <p:nvSpPr>
          <p:cNvPr id="228" name="Google Shape;228;p3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29" name="Google Shape;229;p32"/>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30" name="Google Shape;230;p32"/>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31" name="Google Shape;231;p32"/>
          <p:cNvGraphicFramePr/>
          <p:nvPr/>
        </p:nvGraphicFramePr>
        <p:xfrm>
          <a:off x="614738" y="528400"/>
          <a:ext cx="3000000" cy="3000000"/>
        </p:xfrm>
        <a:graphic>
          <a:graphicData uri="http://schemas.openxmlformats.org/drawingml/2006/table">
            <a:tbl>
              <a:tblPr>
                <a:noFill/>
                <a:tableStyleId>{2EDCFAC9-3FC3-4326-8D27-3B9E3799724A}</a:tableStyleId>
              </a:tblPr>
              <a:tblGrid>
                <a:gridCol w="3611275"/>
                <a:gridCol w="43030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C.1: Periodo de prueba</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 WSO2 presenta un modelo Freemium, existe versión gratuita y modelo de suscripción.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C.2: Funcionalidad en la nube</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 WSO2 Cloud</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C.3: Puntos Fuertes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Los puntos fuertes son la gestión de APIs, gestión de usuarios y permisos; y la personalización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C.4: Medición del rendimiento</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7/10-Tiene un sistema de monitoreo que permite analizar los problemas que afectan al funcionamiento del sistema y una solución de errores. </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C.5 Módulos internos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Existencia diversas funcionalidades complementarias como puede ser la detección de anomalías en las APIs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C.6 Módulos externos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Sí,WSO2 presenta un modelo Freemium, por lo que existe permanentemente una versión gratuita y otra por suscripción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(SOPORTE)</a:t>
            </a:r>
            <a:endParaRPr/>
          </a:p>
          <a:p>
            <a:pPr indent="0" lvl="0" marL="0" rtl="0" algn="l">
              <a:lnSpc>
                <a:spcPct val="100000"/>
              </a:lnSpc>
              <a:spcBef>
                <a:spcPts val="0"/>
              </a:spcBef>
              <a:spcAft>
                <a:spcPts val="0"/>
              </a:spcAft>
              <a:buSzPts val="2400"/>
              <a:buNone/>
            </a:pPr>
            <a:r>
              <a:t/>
            </a:r>
            <a:endParaRPr/>
          </a:p>
        </p:txBody>
      </p:sp>
      <p:sp>
        <p:nvSpPr>
          <p:cNvPr id="237" name="Google Shape;237;p3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38" name="Google Shape;238;p3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39" name="Google Shape;239;p33"/>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40" name="Google Shape;240;p33"/>
          <p:cNvGraphicFramePr/>
          <p:nvPr/>
        </p:nvGraphicFramePr>
        <p:xfrm>
          <a:off x="553975" y="720406"/>
          <a:ext cx="3000000" cy="3000000"/>
        </p:xfrm>
        <a:graphic>
          <a:graphicData uri="http://schemas.openxmlformats.org/drawingml/2006/table">
            <a:tbl>
              <a:tblPr>
                <a:noFill/>
                <a:tableStyleId>{2EDCFAC9-3FC3-4326-8D27-3B9E3799724A}</a:tableStyleId>
              </a:tblPr>
              <a:tblGrid>
                <a:gridCol w="3377450"/>
                <a:gridCol w="46586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D.1: Seguridad</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a:t>Gran cantidad de políticas + posibilidad de personalización</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D.2: Madurez y versiones</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17 versiones de su producto de gestión de APIs.</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D.3: Atención al cliente</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a:t>A través de un formulario. Se comprometen a responder en menos de 1h. Insuficiente. </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D.4: Soporte técnico</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b="1" lang="en"/>
                        <a:t>Opensource</a:t>
                      </a:r>
                      <a:r>
                        <a:rPr lang="en"/>
                        <a:t>: soporte escaso. Bot de soporte y comunidad en la que plantear los problemas. 4/10</a:t>
                      </a:r>
                      <a:endParaRPr/>
                    </a:p>
                    <a:p>
                      <a:pPr indent="0" lvl="0" marL="0" marR="0" rtl="0" algn="l">
                        <a:lnSpc>
                          <a:spcPct val="115000"/>
                        </a:lnSpc>
                        <a:spcBef>
                          <a:spcPts val="0"/>
                        </a:spcBef>
                        <a:spcAft>
                          <a:spcPts val="0"/>
                        </a:spcAft>
                        <a:buClr>
                          <a:srgbClr val="000000"/>
                        </a:buClr>
                        <a:buSzPts val="1000"/>
                        <a:buFont typeface="Arial"/>
                        <a:buNone/>
                      </a:pPr>
                      <a:r>
                        <a:rPr b="1" lang="en"/>
                        <a:t>Suscripción de pago:</a:t>
                      </a:r>
                      <a:r>
                        <a:rPr lang="en"/>
                        <a:t> Amplia oferta de canales de apoyo(canales privados, incidentes ilimitados, tiempo máximo de respuesta de 1h, </a:t>
                      </a:r>
                      <a:r>
                        <a:rPr lang="en"/>
                        <a:t>interacción</a:t>
                      </a:r>
                      <a:r>
                        <a:rPr lang="en"/>
                        <a:t> directa con ingenieros de WSO2…). 10/10</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LAS TECNOLOGÍAS</a:t>
            </a:r>
            <a:endParaRPr/>
          </a:p>
        </p:txBody>
      </p:sp>
      <p:sp>
        <p:nvSpPr>
          <p:cNvPr id="246" name="Google Shape;246;p3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5</a:t>
            </a:r>
            <a:endParaRPr b="1" i="0" sz="2400" u="none" cap="none" strike="noStrike">
              <a:solidFill>
                <a:srgbClr val="FFFFFF"/>
              </a:solidFill>
              <a:latin typeface="Montserrat"/>
              <a:ea typeface="Montserrat"/>
              <a:cs typeface="Montserrat"/>
              <a:sym typeface="Montserrat"/>
            </a:endParaRPr>
          </a:p>
        </p:txBody>
      </p:sp>
      <p:sp>
        <p:nvSpPr>
          <p:cNvPr id="247" name="Google Shape;247;p34"/>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241650" y="91601"/>
            <a:ext cx="2660700" cy="52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(GENÉRICOS)</a:t>
            </a:r>
            <a:endParaRPr/>
          </a:p>
          <a:p>
            <a:pPr indent="0" lvl="0" marL="0" rtl="0" algn="l">
              <a:lnSpc>
                <a:spcPct val="100000"/>
              </a:lnSpc>
              <a:spcBef>
                <a:spcPts val="0"/>
              </a:spcBef>
              <a:spcAft>
                <a:spcPts val="0"/>
              </a:spcAft>
              <a:buSzPts val="2400"/>
              <a:buNone/>
            </a:pPr>
            <a:r>
              <a:t/>
            </a:r>
            <a:endParaRPr/>
          </a:p>
        </p:txBody>
      </p:sp>
      <p:sp>
        <p:nvSpPr>
          <p:cNvPr id="253" name="Google Shape;253;p3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54" name="Google Shape;254;p35"/>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55" name="Google Shape;255;p35"/>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56" name="Google Shape;256;p35"/>
          <p:cNvGraphicFramePr/>
          <p:nvPr/>
        </p:nvGraphicFramePr>
        <p:xfrm>
          <a:off x="740625" y="528400"/>
          <a:ext cx="3000000" cy="3000000"/>
        </p:xfrm>
        <a:graphic>
          <a:graphicData uri="http://schemas.openxmlformats.org/drawingml/2006/table">
            <a:tbl>
              <a:tblPr>
                <a:noFill/>
                <a:tableStyleId>{2EDCFAC9-3FC3-4326-8D27-3B9E3799724A}</a:tableStyleId>
              </a:tblPr>
              <a:tblGrid>
                <a:gridCol w="3859625"/>
                <a:gridCol w="38031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A.1: Relevancia en el sector</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Media. Comienza a haber un fuerte interés por la herramienta por parte de los componentes del sector</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A.2: Ámbito de uso</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Medianas y pequeñas empresas</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A.3: Formación</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Documentación propia de la organización, cursos gratuitos y gran cantidad de información gratuita.</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A.4: Iintegración</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Media. Hay que contar con las herramientas que se solicitan y además instalar los módulos que se deseen por otra parte</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t>A.5: Idiomas</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Inglés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solidFill>
                            <a:schemeClr val="dk1"/>
                          </a:solidFill>
                        </a:rPr>
                        <a:t>A.6: Tipo de licencia</a:t>
                      </a:r>
                      <a:endParaRPr sz="12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Abierta, podemos acceder a su código fuente ya que no es público</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A.7: Precio</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0 €</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(USABILIDAD)</a:t>
            </a:r>
            <a:endParaRPr/>
          </a:p>
          <a:p>
            <a:pPr indent="0" lvl="0" marL="0" rtl="0" algn="l">
              <a:lnSpc>
                <a:spcPct val="100000"/>
              </a:lnSpc>
              <a:spcBef>
                <a:spcPts val="0"/>
              </a:spcBef>
              <a:spcAft>
                <a:spcPts val="0"/>
              </a:spcAft>
              <a:buSzPts val="2400"/>
              <a:buNone/>
            </a:pPr>
            <a:r>
              <a:t/>
            </a:r>
            <a:endParaRPr/>
          </a:p>
        </p:txBody>
      </p:sp>
      <p:sp>
        <p:nvSpPr>
          <p:cNvPr id="262" name="Google Shape;262;p3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63" name="Google Shape;263;p36"/>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64" name="Google Shape;264;p36"/>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65" name="Google Shape;265;p36"/>
          <p:cNvGraphicFramePr/>
          <p:nvPr/>
        </p:nvGraphicFramePr>
        <p:xfrm>
          <a:off x="452025" y="467350"/>
          <a:ext cx="3000000" cy="3000000"/>
        </p:xfrm>
        <a:graphic>
          <a:graphicData uri="http://schemas.openxmlformats.org/drawingml/2006/table">
            <a:tbl>
              <a:tblPr>
                <a:noFill/>
                <a:tableStyleId>{2EDCFAC9-3FC3-4326-8D27-3B9E3799724A}</a:tableStyleId>
              </a:tblPr>
              <a:tblGrid>
                <a:gridCol w="2637175"/>
                <a:gridCol w="5464050"/>
              </a:tblGrid>
              <a:tr h="444575">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615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B.1: Sistemas operativos</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3/3 Windows, Linux, MacOS</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5460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B.2: Accesibilidad</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8, al igual que Apigee se trata de un software fácil de encontrar, de instalar y completamente utilizable por cualquier usuario.</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6099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B.3: Configuración propia</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Alto grado de customización, debido principalmente al carácter de código abierto de la aplicación y a la posibilidad de incluir módulos adicionales.</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7599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B.4: Estabilidad</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7/10; WSO2 es considerada como una herramienta fiable y de buen rendimiento, pero el hecho de encontrarse en una situación de constante desarrollo hace que sea propensa a fallos en algunos puntos.</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75997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B.5: Puesta en funcionamiento</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6/10; Es relativamente fácil realizar una configuración inicial de dicha herramienta para captar las funcionalidades esenciales, pero el proceso en cuestión puede tornarse complejo para situaciones que supongan una magnitud de trabajo mayor.</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730525">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B.6: Facilidad de uso</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100" u="none" cap="none" strike="noStrike"/>
                        <a:t>7/10; Usabilidad ligada a la situación actual de la herramienta, WSO2 API Manager se encuentra en desarrollo, por lo que en ciertos escenarios su uso puede llegar a ser complejo.</a:t>
                      </a:r>
                      <a:endParaRPr sz="11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(FUNCIONALIDAD)</a:t>
            </a:r>
            <a:endParaRPr/>
          </a:p>
          <a:p>
            <a:pPr indent="0" lvl="0" marL="0" rtl="0" algn="l">
              <a:lnSpc>
                <a:spcPct val="100000"/>
              </a:lnSpc>
              <a:spcBef>
                <a:spcPts val="0"/>
              </a:spcBef>
              <a:spcAft>
                <a:spcPts val="0"/>
              </a:spcAft>
              <a:buSzPts val="2400"/>
              <a:buNone/>
            </a:pPr>
            <a:r>
              <a:t/>
            </a:r>
            <a:endParaRPr/>
          </a:p>
        </p:txBody>
      </p:sp>
      <p:sp>
        <p:nvSpPr>
          <p:cNvPr id="271" name="Google Shape;271;p3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72" name="Google Shape;272;p3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73" name="Google Shape;273;p37"/>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74" name="Google Shape;274;p37"/>
          <p:cNvGraphicFramePr/>
          <p:nvPr/>
        </p:nvGraphicFramePr>
        <p:xfrm>
          <a:off x="735563" y="580275"/>
          <a:ext cx="3000000" cy="3000000"/>
        </p:xfrm>
        <a:graphic>
          <a:graphicData uri="http://schemas.openxmlformats.org/drawingml/2006/table">
            <a:tbl>
              <a:tblPr>
                <a:noFill/>
                <a:tableStyleId>{2EDCFAC9-3FC3-4326-8D27-3B9E3799724A}</a:tableStyleId>
              </a:tblPr>
              <a:tblGrid>
                <a:gridCol w="3393250"/>
                <a:gridCol w="4279625"/>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C.1: Periodo de prueba</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 WSO2 presenta un modelo Freemium, existe versión gratuita y modelo de suscripción.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C.2: Funcionalidad en la nube</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 WSO2 Cloud</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C.3: Puntos Fuertes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Los puntos fuertes son la gestión de APIs, gestión de usuarios y permisos; y la personalización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C.4: Medición del rendimiento</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7/10-Tiene un sistema de monitoreo que permite analizar los problemas que afectan al funcionamiento del sistema y una solución de errores. </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C.5 Módulos internos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Existencia diversas funcionalidades complementarias como puede ser la detección de anomalías en las APIs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C.6 Módulos externos</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sz="1200" u="none" cap="none" strike="noStrike"/>
                        <a:t>Sí,WSO2 presenta un modelo Freemium, por lo que existe permanentemente una versión gratuita y otra por suscripción</a:t>
                      </a:r>
                      <a:endParaRPr sz="1200"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WSO2</a:t>
            </a:r>
            <a:endParaRPr/>
          </a:p>
          <a:p>
            <a:pPr indent="0" lvl="0" marL="0" rtl="0" algn="ctr">
              <a:lnSpc>
                <a:spcPct val="100000"/>
              </a:lnSpc>
              <a:spcBef>
                <a:spcPts val="0"/>
              </a:spcBef>
              <a:spcAft>
                <a:spcPts val="0"/>
              </a:spcAft>
              <a:buSzPts val="2400"/>
              <a:buNone/>
            </a:pPr>
            <a:r>
              <a:rPr lang="en"/>
              <a:t>(SOPORTE)</a:t>
            </a:r>
            <a:endParaRPr/>
          </a:p>
          <a:p>
            <a:pPr indent="0" lvl="0" marL="0" rtl="0" algn="l">
              <a:lnSpc>
                <a:spcPct val="100000"/>
              </a:lnSpc>
              <a:spcBef>
                <a:spcPts val="0"/>
              </a:spcBef>
              <a:spcAft>
                <a:spcPts val="0"/>
              </a:spcAft>
              <a:buSzPts val="2400"/>
              <a:buNone/>
            </a:pPr>
            <a:r>
              <a:t/>
            </a:r>
            <a:endParaRPr/>
          </a:p>
        </p:txBody>
      </p:sp>
      <p:sp>
        <p:nvSpPr>
          <p:cNvPr id="280" name="Google Shape;280;p3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81" name="Google Shape;281;p3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82" name="Google Shape;282;p38"/>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t/>
            </a:r>
            <a:endParaRPr sz="1400">
              <a:solidFill>
                <a:srgbClr val="000000"/>
              </a:solidFill>
            </a:endParaRPr>
          </a:p>
          <a:p>
            <a:pPr indent="0" lvl="0" marL="457200" marR="0" rtl="0" algn="just">
              <a:lnSpc>
                <a:spcPct val="100000"/>
              </a:lnSpc>
              <a:spcBef>
                <a:spcPts val="600"/>
              </a:spcBef>
              <a:spcAft>
                <a:spcPts val="0"/>
              </a:spcAft>
              <a:buSzPts val="2400"/>
              <a:buNone/>
            </a:pPr>
            <a:r>
              <a:t/>
            </a:r>
            <a:endParaRPr sz="1600"/>
          </a:p>
        </p:txBody>
      </p:sp>
      <p:graphicFrame>
        <p:nvGraphicFramePr>
          <p:cNvPr id="283" name="Google Shape;283;p38"/>
          <p:cNvGraphicFramePr/>
          <p:nvPr/>
        </p:nvGraphicFramePr>
        <p:xfrm>
          <a:off x="553975" y="720406"/>
          <a:ext cx="3000000" cy="3000000"/>
        </p:xfrm>
        <a:graphic>
          <a:graphicData uri="http://schemas.openxmlformats.org/drawingml/2006/table">
            <a:tbl>
              <a:tblPr>
                <a:noFill/>
                <a:tableStyleId>{2EDCFAC9-3FC3-4326-8D27-3B9E3799724A}</a:tableStyleId>
              </a:tblPr>
              <a:tblGrid>
                <a:gridCol w="3377450"/>
                <a:gridCol w="465860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CRITERIO</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EVALUACIÓN</a:t>
                      </a:r>
                      <a:endParaRPr b="1" sz="18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D.1: Seguridad</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a:t>Gran cantidad de políticas + posibilidad de personalización</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D.2: Madurez y versiones</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17 versiones de su producto de gestión de APIs.</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38100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D.3: Atención al cliente</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a:t>A través de un formulario. Se comprometen a responder en menos de 1h. Insuficiente. </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r h="258450">
                <a:tc>
                  <a:txBody>
                    <a:bodyPr>
                      <a:noAutofit/>
                    </a:bodyPr>
                    <a:lstStyle/>
                    <a:p>
                      <a:pPr indent="0" lvl="0" marL="0" marR="0" rtl="0" algn="l">
                        <a:lnSpc>
                          <a:spcPct val="115000"/>
                        </a:lnSpc>
                        <a:spcBef>
                          <a:spcPts val="0"/>
                        </a:spcBef>
                        <a:spcAft>
                          <a:spcPts val="0"/>
                        </a:spcAft>
                        <a:buClr>
                          <a:srgbClr val="000000"/>
                        </a:buClr>
                        <a:buSzPts val="1000"/>
                        <a:buFont typeface="Arial"/>
                        <a:buNone/>
                      </a:pPr>
                      <a:r>
                        <a:rPr lang="en" u="none" cap="none" strike="noStrike"/>
                        <a:t>D.4: Soporte técnico</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c>
                  <a:txBody>
                    <a:bodyPr>
                      <a:noAutofit/>
                    </a:bodyPr>
                    <a:lstStyle/>
                    <a:p>
                      <a:pPr indent="0" lvl="0" marL="0" marR="0" rtl="0" algn="l">
                        <a:lnSpc>
                          <a:spcPct val="115000"/>
                        </a:lnSpc>
                        <a:spcBef>
                          <a:spcPts val="0"/>
                        </a:spcBef>
                        <a:spcAft>
                          <a:spcPts val="0"/>
                        </a:spcAft>
                        <a:buClr>
                          <a:srgbClr val="000000"/>
                        </a:buClr>
                        <a:buSzPts val="1000"/>
                        <a:buFont typeface="Arial"/>
                        <a:buNone/>
                      </a:pPr>
                      <a:r>
                        <a:rPr b="1" lang="en"/>
                        <a:t>Opensource</a:t>
                      </a:r>
                      <a:r>
                        <a:rPr lang="en"/>
                        <a:t>: soporte escaso. Bot de soporte y comunidad en la que plantear los problemas. 4/10</a:t>
                      </a:r>
                      <a:endParaRPr/>
                    </a:p>
                    <a:p>
                      <a:pPr indent="0" lvl="0" marL="0" marR="0" rtl="0" algn="l">
                        <a:lnSpc>
                          <a:spcPct val="115000"/>
                        </a:lnSpc>
                        <a:spcBef>
                          <a:spcPts val="0"/>
                        </a:spcBef>
                        <a:spcAft>
                          <a:spcPts val="0"/>
                        </a:spcAft>
                        <a:buClr>
                          <a:srgbClr val="000000"/>
                        </a:buClr>
                        <a:buSzPts val="1000"/>
                        <a:buFont typeface="Arial"/>
                        <a:buNone/>
                      </a:pPr>
                      <a:r>
                        <a:rPr b="1" lang="en"/>
                        <a:t>Suscripción de pago:</a:t>
                      </a:r>
                      <a:r>
                        <a:rPr lang="en"/>
                        <a:t> Amplia oferta de canales de apoyo(canales privados, incidentes ilimitados, tiempo máximo de respuesta de 1h, interacción directa con ingenieros de WSO2…). 10/10</a:t>
                      </a:r>
                      <a:endParaRPr u="none" cap="none" strike="noStrike"/>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LAS TECNOLOGÍAS</a:t>
            </a:r>
            <a:endParaRPr/>
          </a:p>
        </p:txBody>
      </p:sp>
      <p:sp>
        <p:nvSpPr>
          <p:cNvPr id="289" name="Google Shape;289;p3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5</a:t>
            </a:r>
            <a:endParaRPr b="1" i="0" sz="2400" u="none" cap="none" strike="noStrike">
              <a:solidFill>
                <a:srgbClr val="FFFFFF"/>
              </a:solidFill>
              <a:latin typeface="Montserrat"/>
              <a:ea typeface="Montserrat"/>
              <a:cs typeface="Montserrat"/>
              <a:sym typeface="Montserrat"/>
            </a:endParaRPr>
          </a:p>
        </p:txBody>
      </p:sp>
      <p:sp>
        <p:nvSpPr>
          <p:cNvPr id="290" name="Google Shape;290;p39"/>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TECNOLOGÍAS</a:t>
            </a:r>
            <a:endParaRPr/>
          </a:p>
          <a:p>
            <a:pPr indent="0" lvl="0" marL="0" rtl="0" algn="l">
              <a:lnSpc>
                <a:spcPct val="100000"/>
              </a:lnSpc>
              <a:spcBef>
                <a:spcPts val="0"/>
              </a:spcBef>
              <a:spcAft>
                <a:spcPts val="0"/>
              </a:spcAft>
              <a:buSzPts val="2400"/>
              <a:buNone/>
            </a:pPr>
            <a:r>
              <a:t/>
            </a:r>
            <a:endParaRPr/>
          </a:p>
        </p:txBody>
      </p:sp>
      <p:sp>
        <p:nvSpPr>
          <p:cNvPr id="296" name="Google Shape;296;p4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97" name="Google Shape;297;p4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298" name="Google Shape;298;p40"/>
          <p:cNvGraphicFramePr/>
          <p:nvPr/>
        </p:nvGraphicFramePr>
        <p:xfrm>
          <a:off x="380863" y="453938"/>
          <a:ext cx="3000000" cy="3000000"/>
        </p:xfrm>
        <a:graphic>
          <a:graphicData uri="http://schemas.openxmlformats.org/drawingml/2006/table">
            <a:tbl>
              <a:tblPr>
                <a:solidFill>
                  <a:srgbClr val="F4B083"/>
                </a:solidFill>
                <a:tableStyleId>{12AEE853-47D1-4621-9959-7D645762358E}</a:tableStyleId>
              </a:tblPr>
              <a:tblGrid>
                <a:gridCol w="1404400"/>
                <a:gridCol w="993325"/>
                <a:gridCol w="1415500"/>
                <a:gridCol w="4568800"/>
              </a:tblGrid>
              <a:tr h="432875">
                <a:tc>
                  <a:txBody>
                    <a:bodyPr>
                      <a:noAutofit/>
                    </a:bodyPr>
                    <a:lstStyle/>
                    <a:p>
                      <a:pPr indent="0" lvl="0" marL="0" rtl="0" algn="l">
                        <a:lnSpc>
                          <a:spcPct val="115000"/>
                        </a:lnSpc>
                        <a:spcBef>
                          <a:spcPts val="0"/>
                        </a:spcBef>
                        <a:spcAft>
                          <a:spcPts val="0"/>
                        </a:spcAft>
                        <a:buNone/>
                      </a:pPr>
                      <a:r>
                        <a:rPr b="1" lang="en" sz="1100"/>
                        <a:t>CRITERIOS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Apigee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WSO2</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COMENTARIOS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874625">
                <a:tc>
                  <a:txBody>
                    <a:bodyPr>
                      <a:noAutofit/>
                    </a:bodyPr>
                    <a:lstStyle/>
                    <a:p>
                      <a:pPr indent="0" lvl="0" marL="0" rtl="0" algn="l">
                        <a:lnSpc>
                          <a:spcPct val="115000"/>
                        </a:lnSpc>
                        <a:spcBef>
                          <a:spcPts val="0"/>
                        </a:spcBef>
                        <a:spcAft>
                          <a:spcPts val="0"/>
                        </a:spcAft>
                        <a:buNone/>
                      </a:pPr>
                      <a:r>
                        <a:rPr lang="en" sz="1100"/>
                        <a:t>A.1 Relevancia en el sector</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Alta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Media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 es más popular en el sector debido a que fue adquirida por Google, pero WSO2 está comenzando a destacar gracias a su característica de plataforma opensource.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653725">
                <a:tc>
                  <a:txBody>
                    <a:bodyPr>
                      <a:noAutofit/>
                    </a:bodyPr>
                    <a:lstStyle/>
                    <a:p>
                      <a:pPr indent="0" lvl="0" marL="0" rtl="0" algn="l">
                        <a:lnSpc>
                          <a:spcPct val="115000"/>
                        </a:lnSpc>
                        <a:spcBef>
                          <a:spcPts val="0"/>
                        </a:spcBef>
                        <a:spcAft>
                          <a:spcPts val="0"/>
                        </a:spcAft>
                        <a:buNone/>
                      </a:pPr>
                      <a:r>
                        <a:rPr lang="en" sz="1100"/>
                        <a:t>A.2 Ámbito de uso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Grandes empresas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Pequeñas y medianas empresas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Atendiendo a la capacidad económica y estructural de la empresa se recomienda más una herramienta u otra.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874625">
                <a:tc>
                  <a:txBody>
                    <a:bodyPr>
                      <a:noAutofit/>
                    </a:bodyPr>
                    <a:lstStyle/>
                    <a:p>
                      <a:pPr indent="0" lvl="0" marL="0" rtl="0" algn="l">
                        <a:lnSpc>
                          <a:spcPct val="115000"/>
                        </a:lnSpc>
                        <a:spcBef>
                          <a:spcPts val="0"/>
                        </a:spcBef>
                        <a:spcAft>
                          <a:spcPts val="0"/>
                        </a:spcAft>
                        <a:buNone/>
                      </a:pPr>
                      <a:r>
                        <a:rPr lang="en" sz="1100"/>
                        <a:t>A.3 Formación</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7</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7</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APIGEE cuenta con una mayor cantidad de documentación a través de su plataforma. Por otro lado, WSO2 cuenta con un mayor número de cursos y todos ellos más accesibles.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653725">
                <a:tc>
                  <a:txBody>
                    <a:bodyPr>
                      <a:noAutofit/>
                    </a:bodyPr>
                    <a:lstStyle/>
                    <a:p>
                      <a:pPr indent="0" lvl="0" marL="0" rtl="0" algn="l">
                        <a:lnSpc>
                          <a:spcPct val="115000"/>
                        </a:lnSpc>
                        <a:spcBef>
                          <a:spcPts val="0"/>
                        </a:spcBef>
                        <a:spcAft>
                          <a:spcPts val="0"/>
                        </a:spcAft>
                        <a:buNone/>
                      </a:pPr>
                      <a:r>
                        <a:rPr lang="en" sz="1100"/>
                        <a:t>A.4 Integración</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4</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2</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La integración de APIGEE es más sencilla dado que se trabaja a través de la plataforma Google Cloud.</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874625">
                <a:tc>
                  <a:txBody>
                    <a:bodyPr>
                      <a:noAutofit/>
                    </a:bodyPr>
                    <a:lstStyle/>
                    <a:p>
                      <a:pPr indent="0" lvl="0" marL="0" rtl="0" algn="l">
                        <a:lnSpc>
                          <a:spcPct val="115000"/>
                        </a:lnSpc>
                        <a:spcBef>
                          <a:spcPts val="0"/>
                        </a:spcBef>
                        <a:spcAft>
                          <a:spcPts val="0"/>
                        </a:spcAft>
                        <a:buNone/>
                      </a:pPr>
                      <a:r>
                        <a:rPr lang="en" sz="1100"/>
                        <a:t>A.5 Idiomas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Un gran número de idiomas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Inglés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a:t>
                      </a:r>
                      <a:r>
                        <a:rPr lang="en" sz="1100"/>
                        <a:t> puede obtenerse en un gran número de idiomas al trabajar con Google. WSO2 se encuentra </a:t>
                      </a:r>
                      <a:r>
                        <a:rPr lang="en" sz="1100"/>
                        <a:t>únicamente</a:t>
                      </a:r>
                      <a:r>
                        <a:rPr lang="en" sz="1100"/>
                        <a:t> en inglés.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sz="2400"/>
              <a:t>Gráficos</a:t>
            </a:r>
            <a:endParaRPr sz="2400"/>
          </a:p>
        </p:txBody>
      </p:sp>
      <p:sp>
        <p:nvSpPr>
          <p:cNvPr id="73" name="Google Shape;73;p14"/>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74" name="Google Shape;74;p14"/>
          <p:cNvSpPr txBox="1"/>
          <p:nvPr/>
        </p:nvSpPr>
        <p:spPr>
          <a:xfrm>
            <a:off x="3632875" y="855975"/>
            <a:ext cx="1878000" cy="57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800" u="none" cap="none" strike="noStrike">
                <a:solidFill>
                  <a:srgbClr val="434343"/>
                </a:solidFill>
                <a:latin typeface="Montserrat"/>
                <a:ea typeface="Montserrat"/>
                <a:cs typeface="Montserrat"/>
                <a:sym typeface="Montserrat"/>
              </a:rPr>
              <a:t>Gantt</a:t>
            </a:r>
            <a:endParaRPr b="1" i="0" sz="1800" u="none" cap="none" strike="noStrike">
              <a:solidFill>
                <a:srgbClr val="434343"/>
              </a:solidFill>
              <a:latin typeface="Montserrat"/>
              <a:ea typeface="Montserrat"/>
              <a:cs typeface="Montserrat"/>
              <a:sym typeface="Montserrat"/>
            </a:endParaRPr>
          </a:p>
        </p:txBody>
      </p:sp>
      <p:pic>
        <p:nvPicPr>
          <p:cNvPr id="75" name="Google Shape;75;p14"/>
          <p:cNvPicPr preferRelativeResize="0"/>
          <p:nvPr/>
        </p:nvPicPr>
        <p:blipFill>
          <a:blip r:embed="rId3">
            <a:alphaModFix/>
          </a:blip>
          <a:stretch>
            <a:fillRect/>
          </a:stretch>
        </p:blipFill>
        <p:spPr>
          <a:xfrm>
            <a:off x="661975" y="1385213"/>
            <a:ext cx="7820025" cy="2924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TECNOLOGÍAS</a:t>
            </a:r>
            <a:endParaRPr/>
          </a:p>
          <a:p>
            <a:pPr indent="0" lvl="0" marL="0" rtl="0" algn="l">
              <a:lnSpc>
                <a:spcPct val="100000"/>
              </a:lnSpc>
              <a:spcBef>
                <a:spcPts val="0"/>
              </a:spcBef>
              <a:spcAft>
                <a:spcPts val="0"/>
              </a:spcAft>
              <a:buSzPts val="2400"/>
              <a:buNone/>
            </a:pPr>
            <a:r>
              <a:t/>
            </a:r>
            <a:endParaRPr/>
          </a:p>
        </p:txBody>
      </p:sp>
      <p:sp>
        <p:nvSpPr>
          <p:cNvPr id="304" name="Google Shape;304;p41"/>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05" name="Google Shape;305;p4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306" name="Google Shape;306;p41"/>
          <p:cNvGraphicFramePr/>
          <p:nvPr/>
        </p:nvGraphicFramePr>
        <p:xfrm>
          <a:off x="380863" y="453938"/>
          <a:ext cx="3000000" cy="3000000"/>
        </p:xfrm>
        <a:graphic>
          <a:graphicData uri="http://schemas.openxmlformats.org/drawingml/2006/table">
            <a:tbl>
              <a:tblPr>
                <a:solidFill>
                  <a:srgbClr val="F4B083"/>
                </a:solidFill>
                <a:tableStyleId>{12AEE853-47D1-4621-9959-7D645762358E}</a:tableStyleId>
              </a:tblPr>
              <a:tblGrid>
                <a:gridCol w="1406075"/>
                <a:gridCol w="994525"/>
                <a:gridCol w="1417200"/>
                <a:gridCol w="4574250"/>
              </a:tblGrid>
              <a:tr h="377625">
                <a:tc>
                  <a:txBody>
                    <a:bodyPr>
                      <a:noAutofit/>
                    </a:bodyPr>
                    <a:lstStyle/>
                    <a:p>
                      <a:pPr indent="0" lvl="0" marL="0" rtl="0" algn="l">
                        <a:lnSpc>
                          <a:spcPct val="115000"/>
                        </a:lnSpc>
                        <a:spcBef>
                          <a:spcPts val="0"/>
                        </a:spcBef>
                        <a:spcAft>
                          <a:spcPts val="0"/>
                        </a:spcAft>
                        <a:buNone/>
                      </a:pPr>
                      <a:r>
                        <a:rPr b="1" lang="en" sz="1100"/>
                        <a:t>CRITERIOS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Apigee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WSO2</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COMENTARIOS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762975">
                <a:tc>
                  <a:txBody>
                    <a:bodyPr>
                      <a:noAutofit/>
                    </a:bodyPr>
                    <a:lstStyle/>
                    <a:p>
                      <a:pPr indent="0" lvl="0" marL="0" rtl="0" algn="l">
                        <a:lnSpc>
                          <a:spcPct val="115000"/>
                        </a:lnSpc>
                        <a:spcBef>
                          <a:spcPts val="0"/>
                        </a:spcBef>
                        <a:spcAft>
                          <a:spcPts val="0"/>
                        </a:spcAft>
                        <a:buNone/>
                      </a:pPr>
                      <a:r>
                        <a:rPr lang="en" sz="1100"/>
                        <a:t>A.6 Tipo de licencia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Cerrada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Abierta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Para el caso de APIGEE no podemos acceder a su código fuente, mientras que a WSO2 sí, por lo que podemos estudiarlo y modificarlos.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1101625">
                <a:tc>
                  <a:txBody>
                    <a:bodyPr>
                      <a:noAutofit/>
                    </a:bodyPr>
                    <a:lstStyle/>
                    <a:p>
                      <a:pPr indent="0" lvl="0" marL="0" rtl="0" algn="l">
                        <a:lnSpc>
                          <a:spcPct val="115000"/>
                        </a:lnSpc>
                        <a:spcBef>
                          <a:spcPts val="0"/>
                        </a:spcBef>
                        <a:spcAft>
                          <a:spcPts val="0"/>
                        </a:spcAft>
                        <a:buNone/>
                      </a:pPr>
                      <a:r>
                        <a:rPr lang="en" sz="1100"/>
                        <a:t>A.7 Precio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500€ / 2500€ mes / negociable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0 €</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WSO2 al ser opensource es una herramienta gratuita. APIGEE según la opción elegida será 500€/mes, 2500€/mes, precio negociable según las funciones escogidas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762975">
                <a:tc>
                  <a:txBody>
                    <a:bodyPr>
                      <a:noAutofit/>
                    </a:bodyPr>
                    <a:lstStyle/>
                    <a:p>
                      <a:pPr indent="0" lvl="0" marL="0" rtl="0" algn="l">
                        <a:lnSpc>
                          <a:spcPct val="115000"/>
                        </a:lnSpc>
                        <a:spcBef>
                          <a:spcPts val="0"/>
                        </a:spcBef>
                        <a:spcAft>
                          <a:spcPts val="0"/>
                        </a:spcAft>
                        <a:buNone/>
                      </a:pPr>
                      <a:r>
                        <a:rPr lang="en" sz="1100"/>
                        <a:t>B.1 Sistemas operativos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3-</a:t>
                      </a:r>
                      <a:r>
                        <a:rPr lang="en" sz="1100"/>
                        <a:t>Windows, Linux, MacOS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3-</a:t>
                      </a:r>
                      <a:r>
                        <a:rPr lang="en" sz="1100"/>
                        <a:t>Windows, Linux, MacOS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Ambos están disponibles para los sistemas operativos principales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1286475">
                <a:tc>
                  <a:txBody>
                    <a:bodyPr>
                      <a:noAutofit/>
                    </a:bodyPr>
                    <a:lstStyle/>
                    <a:p>
                      <a:pPr indent="0" lvl="0" marL="0" rtl="0" algn="l">
                        <a:lnSpc>
                          <a:spcPct val="115000"/>
                        </a:lnSpc>
                        <a:spcBef>
                          <a:spcPts val="0"/>
                        </a:spcBef>
                        <a:spcAft>
                          <a:spcPts val="0"/>
                        </a:spcAft>
                        <a:buNone/>
                      </a:pPr>
                      <a:r>
                        <a:rPr lang="en" sz="1100"/>
                        <a:t>B.2 Accesibilidad</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l">
                        <a:lnSpc>
                          <a:spcPct val="115000"/>
                        </a:lnSpc>
                        <a:spcBef>
                          <a:spcPts val="0"/>
                        </a:spcBef>
                        <a:spcAft>
                          <a:spcPts val="0"/>
                        </a:spcAft>
                        <a:buNone/>
                      </a:pPr>
                      <a:r>
                        <a:rPr lang="en" sz="1100"/>
                        <a:t>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APIGEE tiene un diseño más amigable y sencillo,se </a:t>
                      </a:r>
                      <a:r>
                        <a:rPr lang="en" sz="1100"/>
                        <a:t>encuentra</a:t>
                      </a:r>
                      <a:r>
                        <a:rPr lang="en" sz="1100"/>
                        <a:t> en diferentes idiomas. WSO2 su diseño y al encontrarse </a:t>
                      </a:r>
                      <a:r>
                        <a:rPr lang="en" sz="1100"/>
                        <a:t>únicamente</a:t>
                      </a:r>
                      <a:r>
                        <a:rPr lang="en" sz="1100"/>
                        <a:t> en inglés reduce levemente su nivel.</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TECNOLOGÍAS</a:t>
            </a:r>
            <a:endParaRPr/>
          </a:p>
          <a:p>
            <a:pPr indent="0" lvl="0" marL="0" rtl="0" algn="l">
              <a:lnSpc>
                <a:spcPct val="100000"/>
              </a:lnSpc>
              <a:spcBef>
                <a:spcPts val="0"/>
              </a:spcBef>
              <a:spcAft>
                <a:spcPts val="0"/>
              </a:spcAft>
              <a:buSzPts val="2400"/>
              <a:buNone/>
            </a:pPr>
            <a:r>
              <a:t/>
            </a:r>
            <a:endParaRPr/>
          </a:p>
        </p:txBody>
      </p:sp>
      <p:sp>
        <p:nvSpPr>
          <p:cNvPr id="312" name="Google Shape;312;p4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13" name="Google Shape;313;p42"/>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314" name="Google Shape;314;p42"/>
          <p:cNvGraphicFramePr/>
          <p:nvPr/>
        </p:nvGraphicFramePr>
        <p:xfrm>
          <a:off x="530888" y="453938"/>
          <a:ext cx="3000000" cy="3000000"/>
        </p:xfrm>
        <a:graphic>
          <a:graphicData uri="http://schemas.openxmlformats.org/drawingml/2006/table">
            <a:tbl>
              <a:tblPr>
                <a:solidFill>
                  <a:srgbClr val="F4B083"/>
                </a:solidFill>
                <a:tableStyleId>{12AEE853-47D1-4621-9959-7D645762358E}</a:tableStyleId>
              </a:tblPr>
              <a:tblGrid>
                <a:gridCol w="1174775"/>
                <a:gridCol w="632475"/>
                <a:gridCol w="624950"/>
                <a:gridCol w="5768200"/>
              </a:tblGrid>
              <a:tr h="414275">
                <a:tc>
                  <a:txBody>
                    <a:bodyPr>
                      <a:noAutofit/>
                    </a:bodyPr>
                    <a:lstStyle/>
                    <a:p>
                      <a:pPr indent="0" lvl="0" marL="0" rtl="0" algn="l">
                        <a:lnSpc>
                          <a:spcPct val="115000"/>
                        </a:lnSpc>
                        <a:spcBef>
                          <a:spcPts val="0"/>
                        </a:spcBef>
                        <a:spcAft>
                          <a:spcPts val="0"/>
                        </a:spcAft>
                        <a:buNone/>
                      </a:pPr>
                      <a:r>
                        <a:rPr b="1" lang="en" sz="1100"/>
                        <a:t>CRITERIOS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Apigee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WSO2</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COMENTARIOS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837025">
                <a:tc>
                  <a:txBody>
                    <a:bodyPr>
                      <a:noAutofit/>
                    </a:bodyPr>
                    <a:lstStyle/>
                    <a:p>
                      <a:pPr indent="0" lvl="0" marL="0" rtl="0" algn="l">
                        <a:lnSpc>
                          <a:spcPct val="115000"/>
                        </a:lnSpc>
                        <a:spcBef>
                          <a:spcPts val="0"/>
                        </a:spcBef>
                        <a:spcAft>
                          <a:spcPts val="0"/>
                        </a:spcAft>
                        <a:buNone/>
                      </a:pPr>
                      <a:r>
                        <a:rPr lang="en" sz="1100"/>
                        <a:t>B.3: Configuración propia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Bajo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ctr">
                        <a:lnSpc>
                          <a:spcPct val="115000"/>
                        </a:lnSpc>
                        <a:spcBef>
                          <a:spcPts val="0"/>
                        </a:spcBef>
                        <a:spcAft>
                          <a:spcPts val="0"/>
                        </a:spcAft>
                        <a:buNone/>
                      </a:pPr>
                      <a:r>
                        <a:rPr lang="en" sz="1100"/>
                        <a:t>Alto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El carácter opensource que presenta WSO2 favorece claramente las posibilidades de personalización de la herramienta en detrimento de la opción presentada por APIGEE.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625625">
                <a:tc>
                  <a:txBody>
                    <a:bodyPr>
                      <a:noAutofit/>
                    </a:bodyPr>
                    <a:lstStyle/>
                    <a:p>
                      <a:pPr indent="0" lvl="0" marL="0" rtl="0" algn="l">
                        <a:lnSpc>
                          <a:spcPct val="115000"/>
                        </a:lnSpc>
                        <a:spcBef>
                          <a:spcPts val="0"/>
                        </a:spcBef>
                        <a:spcAft>
                          <a:spcPts val="0"/>
                        </a:spcAft>
                        <a:buNone/>
                      </a:pPr>
                      <a:r>
                        <a:rPr lang="en" sz="1100"/>
                        <a:t>B.4: Estabilidad</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8/10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ctr">
                        <a:lnSpc>
                          <a:spcPct val="115000"/>
                        </a:lnSpc>
                        <a:spcBef>
                          <a:spcPts val="0"/>
                        </a:spcBef>
                        <a:spcAft>
                          <a:spcPts val="0"/>
                        </a:spcAft>
                        <a:buNone/>
                      </a:pPr>
                      <a:r>
                        <a:rPr lang="en" sz="1100"/>
                        <a:t>7/10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Ambas son fiables a nivel de estabilidad, por la fase de desarrollo en la que se encuentra WSO2, puede experimentar mayor número de errores o bugs. </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920800">
                <a:tc>
                  <a:txBody>
                    <a:bodyPr>
                      <a:noAutofit/>
                    </a:bodyPr>
                    <a:lstStyle/>
                    <a:p>
                      <a:pPr indent="0" lvl="0" marL="0" rtl="0" algn="l">
                        <a:lnSpc>
                          <a:spcPct val="115000"/>
                        </a:lnSpc>
                        <a:spcBef>
                          <a:spcPts val="0"/>
                        </a:spcBef>
                        <a:spcAft>
                          <a:spcPts val="0"/>
                        </a:spcAft>
                        <a:buNone/>
                      </a:pPr>
                      <a:r>
                        <a:rPr lang="en" sz="1100"/>
                        <a:t>B.5: Puesta en funcionamiento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9/10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ctr">
                        <a:lnSpc>
                          <a:spcPct val="115000"/>
                        </a:lnSpc>
                        <a:spcBef>
                          <a:spcPts val="0"/>
                        </a:spcBef>
                        <a:spcAft>
                          <a:spcPts val="0"/>
                        </a:spcAft>
                        <a:buNone/>
                      </a:pPr>
                      <a:r>
                        <a:rPr lang="en" sz="1100"/>
                        <a:t>6/10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 apenas presenta dificultades a la hora de inicializar y configurar la herramienta, por trabajar con Google cloud . WSO2, pese a que una configuración inicial se muestra como un proceso sencillo, su adaptación a situaciones más complejas la convierte en una tarea más tediosa.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735150">
                <a:tc>
                  <a:txBody>
                    <a:bodyPr>
                      <a:noAutofit/>
                    </a:bodyPr>
                    <a:lstStyle/>
                    <a:p>
                      <a:pPr indent="0" lvl="0" marL="0" rtl="0" algn="l">
                        <a:lnSpc>
                          <a:spcPct val="115000"/>
                        </a:lnSpc>
                        <a:spcBef>
                          <a:spcPts val="0"/>
                        </a:spcBef>
                        <a:spcAft>
                          <a:spcPts val="0"/>
                        </a:spcAft>
                        <a:buNone/>
                      </a:pPr>
                      <a:r>
                        <a:rPr lang="en" sz="1100"/>
                        <a:t>B.6: Facilidad de uso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9/10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ctr">
                        <a:lnSpc>
                          <a:spcPct val="115000"/>
                        </a:lnSpc>
                        <a:spcBef>
                          <a:spcPts val="0"/>
                        </a:spcBef>
                        <a:spcAft>
                          <a:spcPts val="0"/>
                        </a:spcAft>
                        <a:buNone/>
                      </a:pPr>
                      <a:r>
                        <a:rPr lang="en" sz="1100"/>
                        <a:t>7/10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 presenta una estructura manejable para los nuevos usuarios junto con una gran cantidad de documentación fácilmente accesible que no tiene WSO2 por la fase de desarrollo en la que se encuentra.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735150">
                <a:tc>
                  <a:txBody>
                    <a:bodyPr>
                      <a:noAutofit/>
                    </a:bodyPr>
                    <a:lstStyle/>
                    <a:p>
                      <a:pPr indent="0" lvl="0" marL="0" rtl="0" algn="l">
                        <a:lnSpc>
                          <a:spcPct val="115000"/>
                        </a:lnSpc>
                        <a:spcBef>
                          <a:spcPts val="0"/>
                        </a:spcBef>
                        <a:spcAft>
                          <a:spcPts val="0"/>
                        </a:spcAft>
                        <a:buNone/>
                      </a:pPr>
                      <a:r>
                        <a:rPr lang="en" sz="1100"/>
                        <a:t>C.1: Periodo de prueba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Sí</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Sí</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APIGEE ofrece una versión de prueba de 30 días tras la cual se hace necesaria la selección de un plan de pago; WSO2 ofrece acceso gratuito con la opción de contratar una suscripción premium.</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TECNOLOGÍAS</a:t>
            </a:r>
            <a:endParaRPr/>
          </a:p>
          <a:p>
            <a:pPr indent="0" lvl="0" marL="0" rtl="0" algn="l">
              <a:lnSpc>
                <a:spcPct val="100000"/>
              </a:lnSpc>
              <a:spcBef>
                <a:spcPts val="0"/>
              </a:spcBef>
              <a:spcAft>
                <a:spcPts val="0"/>
              </a:spcAft>
              <a:buSzPts val="2400"/>
              <a:buNone/>
            </a:pPr>
            <a:r>
              <a:t/>
            </a:r>
            <a:endParaRPr/>
          </a:p>
        </p:txBody>
      </p:sp>
      <p:sp>
        <p:nvSpPr>
          <p:cNvPr id="320" name="Google Shape;320;p4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21" name="Google Shape;321;p4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322" name="Google Shape;322;p43"/>
          <p:cNvGraphicFramePr/>
          <p:nvPr/>
        </p:nvGraphicFramePr>
        <p:xfrm>
          <a:off x="380863" y="426063"/>
          <a:ext cx="3000000" cy="3000000"/>
        </p:xfrm>
        <a:graphic>
          <a:graphicData uri="http://schemas.openxmlformats.org/drawingml/2006/table">
            <a:tbl>
              <a:tblPr>
                <a:solidFill>
                  <a:srgbClr val="F4B083"/>
                </a:solidFill>
                <a:tableStyleId>{12AEE853-47D1-4621-9959-7D645762358E}</a:tableStyleId>
              </a:tblPr>
              <a:tblGrid>
                <a:gridCol w="1048725"/>
                <a:gridCol w="722100"/>
                <a:gridCol w="657425"/>
                <a:gridCol w="5953775"/>
              </a:tblGrid>
              <a:tr h="414375">
                <a:tc>
                  <a:txBody>
                    <a:bodyPr>
                      <a:noAutofit/>
                    </a:bodyPr>
                    <a:lstStyle/>
                    <a:p>
                      <a:pPr indent="0" lvl="0" marL="0" rtl="0" algn="l">
                        <a:lnSpc>
                          <a:spcPct val="115000"/>
                        </a:lnSpc>
                        <a:spcBef>
                          <a:spcPts val="0"/>
                        </a:spcBef>
                        <a:spcAft>
                          <a:spcPts val="0"/>
                        </a:spcAft>
                        <a:buNone/>
                      </a:pPr>
                      <a:r>
                        <a:rPr b="1" lang="en" sz="1100"/>
                        <a:t>CRITERIOS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Apigee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WSO2</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COMENTARIOS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784375">
                <a:tc>
                  <a:txBody>
                    <a:bodyPr>
                      <a:noAutofit/>
                    </a:bodyPr>
                    <a:lstStyle/>
                    <a:p>
                      <a:pPr indent="0" lvl="0" marL="0" rtl="0" algn="l">
                        <a:lnSpc>
                          <a:spcPct val="115000"/>
                        </a:lnSpc>
                        <a:spcBef>
                          <a:spcPts val="0"/>
                        </a:spcBef>
                        <a:spcAft>
                          <a:spcPts val="0"/>
                        </a:spcAft>
                        <a:buNone/>
                      </a:pPr>
                      <a:r>
                        <a:rPr lang="en" sz="1100"/>
                        <a:t>C.2: Funcionalidad en la nube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Sí</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Sí</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Ambas tecnologías cuentan con una plataforma en la nube. Apigee cuenta con Google Cloud ya que dicha tecnología pertenece a Google y WSO2 con WSO2 Cloud.</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982450">
                <a:tc>
                  <a:txBody>
                    <a:bodyPr>
                      <a:noAutofit/>
                    </a:bodyPr>
                    <a:lstStyle/>
                    <a:p>
                      <a:pPr indent="0" lvl="0" marL="0" rtl="0" algn="l">
                        <a:lnSpc>
                          <a:spcPct val="115000"/>
                        </a:lnSpc>
                        <a:spcBef>
                          <a:spcPts val="0"/>
                        </a:spcBef>
                        <a:spcAft>
                          <a:spcPts val="0"/>
                        </a:spcAft>
                        <a:buNone/>
                      </a:pPr>
                      <a:r>
                        <a:rPr lang="en" sz="1100"/>
                        <a:t>C.3: Puntos Fuertes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444500" lvl="0" marL="444500" rtl="0" algn="ctr">
                        <a:lnSpc>
                          <a:spcPct val="115000"/>
                        </a:lnSpc>
                        <a:spcBef>
                          <a:spcPts val="0"/>
                        </a:spcBef>
                        <a:spcAft>
                          <a:spcPts val="0"/>
                        </a:spcAft>
                        <a:buNone/>
                      </a:pPr>
                      <a:r>
                        <a:rPr lang="en" sz="1100"/>
                        <a:t>Alto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Alto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Punto </a:t>
                      </a:r>
                      <a:r>
                        <a:rPr lang="en" sz="1100"/>
                        <a:t>fuerte gestión de las APIs. APIGEE mejor herramienta de análisis, WSO2 mejor </a:t>
                      </a:r>
                      <a:r>
                        <a:rPr lang="en" sz="1100"/>
                        <a:t>personalización</a:t>
                      </a:r>
                      <a:r>
                        <a:rPr lang="en" sz="1100"/>
                        <a:t> de la herramienta. APIGEE uso de la consola intuitivo y WSO2 una gestión de usuarios y permisos de fácil uso.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982450">
                <a:tc>
                  <a:txBody>
                    <a:bodyPr>
                      <a:noAutofit/>
                    </a:bodyPr>
                    <a:lstStyle/>
                    <a:p>
                      <a:pPr indent="0" lvl="0" marL="0" rtl="0" algn="l">
                        <a:lnSpc>
                          <a:spcPct val="115000"/>
                        </a:lnSpc>
                        <a:spcBef>
                          <a:spcPts val="0"/>
                        </a:spcBef>
                        <a:spcAft>
                          <a:spcPts val="0"/>
                        </a:spcAft>
                        <a:buNone/>
                      </a:pPr>
                      <a:r>
                        <a:rPr lang="en" sz="1100"/>
                        <a:t>C.4: Medición del rendimiento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9/10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ctr">
                        <a:lnSpc>
                          <a:spcPct val="115000"/>
                        </a:lnSpc>
                        <a:spcBef>
                          <a:spcPts val="0"/>
                        </a:spcBef>
                        <a:spcAft>
                          <a:spcPts val="0"/>
                        </a:spcAft>
                        <a:buNone/>
                      </a:pPr>
                      <a:r>
                        <a:rPr lang="en" sz="1100"/>
                        <a:t>7/10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 mejor herramienta para el análisis de APIs ya que encuentra soluciones a los errores cometidos a la hora de crear las APIs. WSO2 también tiene esta función pero a diferencia de la herramienta de APIGEE no cuenta con una visualización de los errores.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432050">
                <a:tc>
                  <a:txBody>
                    <a:bodyPr>
                      <a:noAutofit/>
                    </a:bodyPr>
                    <a:lstStyle/>
                    <a:p>
                      <a:pPr indent="0" lvl="0" marL="0" rtl="0" algn="l">
                        <a:lnSpc>
                          <a:spcPct val="115000"/>
                        </a:lnSpc>
                        <a:spcBef>
                          <a:spcPts val="0"/>
                        </a:spcBef>
                        <a:spcAft>
                          <a:spcPts val="0"/>
                        </a:spcAft>
                        <a:buNone/>
                      </a:pPr>
                      <a:r>
                        <a:rPr lang="en" sz="1100"/>
                        <a:t>C.5 Módulos internos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Amplio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Amplio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Amplia variedad muy parecida excepto en algunas de ellas.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498475">
                <a:tc>
                  <a:txBody>
                    <a:bodyPr>
                      <a:noAutofit/>
                    </a:bodyPr>
                    <a:lstStyle/>
                    <a:p>
                      <a:pPr indent="0" lvl="0" marL="0" rtl="0" algn="l">
                        <a:lnSpc>
                          <a:spcPct val="115000"/>
                        </a:lnSpc>
                        <a:spcBef>
                          <a:spcPts val="0"/>
                        </a:spcBef>
                        <a:spcAft>
                          <a:spcPts val="0"/>
                        </a:spcAft>
                        <a:buNone/>
                      </a:pPr>
                      <a:r>
                        <a:rPr lang="en" sz="1100"/>
                        <a:t>C.6 Módulos externos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No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ctr">
                        <a:lnSpc>
                          <a:spcPct val="115000"/>
                        </a:lnSpc>
                        <a:spcBef>
                          <a:spcPts val="0"/>
                        </a:spcBef>
                        <a:spcAft>
                          <a:spcPts val="0"/>
                        </a:spcAft>
                        <a:buNone/>
                      </a:pPr>
                      <a:r>
                        <a:rPr lang="en" sz="1100"/>
                        <a:t>Si</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WSO2 al ser una plataforma opensource brinda la posibilidad de añadir nuevas funcionalidades gracias al desarrollo por parte de las organizaciones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241650" y="91572"/>
            <a:ext cx="2660700" cy="48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COMPARACIÓN DE TECNOLOGÍAS</a:t>
            </a:r>
            <a:endParaRPr/>
          </a:p>
          <a:p>
            <a:pPr indent="0" lvl="0" marL="0" rtl="0" algn="l">
              <a:lnSpc>
                <a:spcPct val="100000"/>
              </a:lnSpc>
              <a:spcBef>
                <a:spcPts val="0"/>
              </a:spcBef>
              <a:spcAft>
                <a:spcPts val="0"/>
              </a:spcAft>
              <a:buSzPts val="2400"/>
              <a:buNone/>
            </a:pPr>
            <a:r>
              <a:t/>
            </a:r>
            <a:endParaRPr/>
          </a:p>
        </p:txBody>
      </p:sp>
      <p:sp>
        <p:nvSpPr>
          <p:cNvPr id="328" name="Google Shape;328;p4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29" name="Google Shape;329;p44"/>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330" name="Google Shape;330;p44"/>
          <p:cNvGraphicFramePr/>
          <p:nvPr/>
        </p:nvGraphicFramePr>
        <p:xfrm>
          <a:off x="611588" y="754125"/>
          <a:ext cx="3000000" cy="3000000"/>
        </p:xfrm>
        <a:graphic>
          <a:graphicData uri="http://schemas.openxmlformats.org/drawingml/2006/table">
            <a:tbl>
              <a:tblPr>
                <a:solidFill>
                  <a:srgbClr val="F4B083"/>
                </a:solidFill>
                <a:tableStyleId>{12AEE853-47D1-4621-9959-7D645762358E}</a:tableStyleId>
              </a:tblPr>
              <a:tblGrid>
                <a:gridCol w="1099600"/>
                <a:gridCol w="885450"/>
                <a:gridCol w="895325"/>
                <a:gridCol w="5040425"/>
              </a:tblGrid>
              <a:tr h="401025">
                <a:tc>
                  <a:txBody>
                    <a:bodyPr>
                      <a:noAutofit/>
                    </a:bodyPr>
                    <a:lstStyle/>
                    <a:p>
                      <a:pPr indent="0" lvl="0" marL="0" rtl="0" algn="l">
                        <a:lnSpc>
                          <a:spcPct val="115000"/>
                        </a:lnSpc>
                        <a:spcBef>
                          <a:spcPts val="0"/>
                        </a:spcBef>
                        <a:spcAft>
                          <a:spcPts val="0"/>
                        </a:spcAft>
                        <a:buNone/>
                      </a:pPr>
                      <a:r>
                        <a:rPr b="1" lang="en" sz="1100"/>
                        <a:t>CRITERIOS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Apigee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WSO2</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100"/>
                        <a:t>COMENTARIOS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397175">
                <a:tc>
                  <a:txBody>
                    <a:bodyPr>
                      <a:noAutofit/>
                    </a:bodyPr>
                    <a:lstStyle/>
                    <a:p>
                      <a:pPr indent="0" lvl="0" marL="0" rtl="0" algn="l">
                        <a:lnSpc>
                          <a:spcPct val="115000"/>
                        </a:lnSpc>
                        <a:spcBef>
                          <a:spcPts val="0"/>
                        </a:spcBef>
                        <a:spcAft>
                          <a:spcPts val="0"/>
                        </a:spcAft>
                        <a:buNone/>
                      </a:pPr>
                      <a:r>
                        <a:rPr lang="en" sz="1100"/>
                        <a:t>D.1: Seguridad</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Alta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Alta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Ambas cuentan con gran cantidad de políticas de seguridad. WSO2 tiene la posibilidad de personalización.</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605625">
                <a:tc>
                  <a:txBody>
                    <a:bodyPr>
                      <a:noAutofit/>
                    </a:bodyPr>
                    <a:lstStyle/>
                    <a:p>
                      <a:pPr indent="0" lvl="0" marL="0" rtl="0" algn="l">
                        <a:lnSpc>
                          <a:spcPct val="115000"/>
                        </a:lnSpc>
                        <a:spcBef>
                          <a:spcPts val="0"/>
                        </a:spcBef>
                        <a:spcAft>
                          <a:spcPts val="0"/>
                        </a:spcAft>
                        <a:buNone/>
                      </a:pPr>
                      <a:r>
                        <a:rPr lang="en" sz="1100"/>
                        <a:t>D.2: Madurez y versiones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Alta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ctr">
                        <a:lnSpc>
                          <a:spcPct val="115000"/>
                        </a:lnSpc>
                        <a:spcBef>
                          <a:spcPts val="0"/>
                        </a:spcBef>
                        <a:spcAft>
                          <a:spcPts val="0"/>
                        </a:spcAft>
                        <a:buNone/>
                      </a:pPr>
                      <a:r>
                        <a:rPr lang="en" sz="1100"/>
                        <a:t>Media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l">
                        <a:lnSpc>
                          <a:spcPct val="115000"/>
                        </a:lnSpc>
                        <a:spcBef>
                          <a:spcPts val="0"/>
                        </a:spcBef>
                        <a:spcAft>
                          <a:spcPts val="0"/>
                        </a:spcAft>
                        <a:buNone/>
                      </a:pPr>
                      <a:r>
                        <a:rPr lang="en" sz="1100"/>
                        <a:t>Apigee presenta un mayor número de versiones.</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845225">
                <a:tc>
                  <a:txBody>
                    <a:bodyPr>
                      <a:noAutofit/>
                    </a:bodyPr>
                    <a:lstStyle/>
                    <a:p>
                      <a:pPr indent="0" lvl="0" marL="0" rtl="0" algn="l">
                        <a:lnSpc>
                          <a:spcPct val="115000"/>
                        </a:lnSpc>
                        <a:spcBef>
                          <a:spcPts val="0"/>
                        </a:spcBef>
                        <a:spcAft>
                          <a:spcPts val="0"/>
                        </a:spcAft>
                        <a:buNone/>
                      </a:pPr>
                      <a:r>
                        <a:rPr lang="en" sz="1100"/>
                        <a:t>D.3: Atención al cliente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Media-Baja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E06666"/>
                    </a:solidFill>
                  </a:tcPr>
                </a:tc>
                <a:tc>
                  <a:txBody>
                    <a:bodyPr>
                      <a:noAutofit/>
                    </a:bodyPr>
                    <a:lstStyle/>
                    <a:p>
                      <a:pPr indent="0" lvl="0" marL="0" rtl="0" algn="ctr">
                        <a:lnSpc>
                          <a:spcPct val="115000"/>
                        </a:lnSpc>
                        <a:spcBef>
                          <a:spcPts val="0"/>
                        </a:spcBef>
                        <a:spcAft>
                          <a:spcPts val="0"/>
                        </a:spcAft>
                        <a:buNone/>
                      </a:pPr>
                      <a:r>
                        <a:rPr lang="en" sz="1100"/>
                        <a:t>Media</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noAutofit/>
                    </a:bodyPr>
                    <a:lstStyle/>
                    <a:p>
                      <a:pPr indent="0" lvl="0" marL="0" rtl="0" algn="l">
                        <a:lnSpc>
                          <a:spcPct val="115000"/>
                        </a:lnSpc>
                        <a:spcBef>
                          <a:spcPts val="0"/>
                        </a:spcBef>
                        <a:spcAft>
                          <a:spcPts val="0"/>
                        </a:spcAft>
                        <a:buNone/>
                      </a:pPr>
                      <a:r>
                        <a:rPr lang="en" sz="1100"/>
                        <a:t>A nivel de usuario ambas experiencias han sido insuficientes. WSO2 ofrece la posibilidad de solicitar lista de precios. No conocemos sus servicios a nivel de cliente.</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1219500">
                <a:tc>
                  <a:txBody>
                    <a:bodyPr>
                      <a:noAutofit/>
                    </a:bodyPr>
                    <a:lstStyle/>
                    <a:p>
                      <a:pPr indent="0" lvl="0" marL="0" rtl="0" algn="l">
                        <a:lnSpc>
                          <a:spcPct val="115000"/>
                        </a:lnSpc>
                        <a:spcBef>
                          <a:spcPts val="0"/>
                        </a:spcBef>
                        <a:spcAft>
                          <a:spcPts val="0"/>
                        </a:spcAft>
                        <a:buNone/>
                      </a:pPr>
                      <a:r>
                        <a:rPr lang="en" sz="1100"/>
                        <a:t>D.4: Soporte técnico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100"/>
                        <a:t>8/10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0"/>
                        </a:spcAft>
                        <a:buNone/>
                      </a:pPr>
                      <a:r>
                        <a:rPr lang="en" sz="1100"/>
                        <a:t>4/10-10/10</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noAutofit/>
                    </a:bodyPr>
                    <a:lstStyle/>
                    <a:p>
                      <a:pPr indent="0" lvl="0" marL="0" rtl="0" algn="l">
                        <a:lnSpc>
                          <a:spcPct val="115000"/>
                        </a:lnSpc>
                        <a:spcBef>
                          <a:spcPts val="0"/>
                        </a:spcBef>
                        <a:spcAft>
                          <a:spcPts val="0"/>
                        </a:spcAft>
                        <a:buNone/>
                      </a:pPr>
                      <a:r>
                        <a:rPr lang="en" sz="1100"/>
                        <a:t>En este caso ambos presentan muy buen soporte técnico en su versión de pago, siendo más completo el de WSO2. La versión opensource de WSO2 aporta un servicio más escaso.</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5"/>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RECOMENDACIONES</a:t>
            </a:r>
            <a:endParaRPr/>
          </a:p>
        </p:txBody>
      </p:sp>
      <p:sp>
        <p:nvSpPr>
          <p:cNvPr id="336" name="Google Shape;336;p4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37" name="Google Shape;337;p45"/>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SITUACIÓN 1</a:t>
            </a:r>
            <a:endParaRPr/>
          </a:p>
        </p:txBody>
      </p:sp>
      <p:sp>
        <p:nvSpPr>
          <p:cNvPr id="343" name="Google Shape;343;p4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44" name="Google Shape;344;p46"/>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200"/>
              <a:buNone/>
            </a:pPr>
            <a:r>
              <a:rPr lang="en" sz="2400"/>
              <a:t>DESCRIPCIÓN</a:t>
            </a:r>
            <a:endParaRPr sz="2400"/>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sp>
        <p:nvSpPr>
          <p:cNvPr id="350" name="Google Shape;350;p4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51" name="Google Shape;351;p4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352" name="Google Shape;352;p47"/>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400"/>
              <a:buNone/>
            </a:pPr>
            <a:r>
              <a:t/>
            </a:r>
            <a:endParaRPr sz="1600"/>
          </a:p>
          <a:p>
            <a:pPr indent="-330200" lvl="0" marL="457200" rtl="0" algn="just">
              <a:lnSpc>
                <a:spcPct val="100000"/>
              </a:lnSpc>
              <a:spcBef>
                <a:spcPts val="600"/>
              </a:spcBef>
              <a:spcAft>
                <a:spcPts val="0"/>
              </a:spcAft>
              <a:buSzPts val="1600"/>
              <a:buChar char="●"/>
            </a:pPr>
            <a:r>
              <a:rPr b="1" lang="en" sz="1600"/>
              <a:t>Escenario 1: Pequeña empresa introduciéndose en el sector.</a:t>
            </a:r>
            <a:endParaRPr b="1" sz="1600"/>
          </a:p>
          <a:p>
            <a:pPr indent="0" lvl="0" marL="0" rtl="0" algn="just">
              <a:lnSpc>
                <a:spcPct val="100000"/>
              </a:lnSpc>
              <a:spcBef>
                <a:spcPts val="600"/>
              </a:spcBef>
              <a:spcAft>
                <a:spcPts val="0"/>
              </a:spcAft>
              <a:buNone/>
            </a:pPr>
            <a:r>
              <a:t/>
            </a:r>
            <a:endParaRPr sz="12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Empresa en proceso de desarrollo y crecimiento, y como tal, débil capacidad económica.</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Reducido número de trabajadores.</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Profesionales sin formación avanzada en tecnologías de API Management.</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No existe estructura organizativa de ningún tipo a este respecto.</a:t>
            </a:r>
            <a:endParaRPr sz="1600">
              <a:solidFill>
                <a:schemeClr val="dk1"/>
              </a:solidFill>
            </a:endParaRPr>
          </a:p>
          <a:p>
            <a:pPr indent="0" lvl="0" marL="914400" rtl="0" algn="just">
              <a:lnSpc>
                <a:spcPct val="100000"/>
              </a:lnSpc>
              <a:spcBef>
                <a:spcPts val="600"/>
              </a:spcBef>
              <a:spcAft>
                <a:spcPts val="0"/>
              </a:spcAft>
              <a:buNone/>
            </a:pPr>
            <a:r>
              <a:t/>
            </a:r>
            <a:endParaRPr sz="1600"/>
          </a:p>
          <a:p>
            <a:pPr indent="0" lvl="0" marL="91440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200"/>
              <a:buNone/>
            </a:pPr>
            <a:r>
              <a:rPr lang="en" sz="1600"/>
              <a:t>TABLA COMPARATIVA</a:t>
            </a:r>
            <a:endParaRPr sz="1600"/>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sp>
        <p:nvSpPr>
          <p:cNvPr id="358" name="Google Shape;358;p4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59" name="Google Shape;359;p4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graphicFrame>
        <p:nvGraphicFramePr>
          <p:cNvPr id="360" name="Google Shape;360;p48"/>
          <p:cNvGraphicFramePr/>
          <p:nvPr/>
        </p:nvGraphicFramePr>
        <p:xfrm>
          <a:off x="801475" y="423075"/>
          <a:ext cx="3000000" cy="3000000"/>
        </p:xfrm>
        <a:graphic>
          <a:graphicData uri="http://schemas.openxmlformats.org/drawingml/2006/table">
            <a:tbl>
              <a:tblPr>
                <a:noFill/>
                <a:tableStyleId>{12AEE853-47D1-4621-9959-7D645762358E}</a:tableStyleId>
              </a:tblPr>
              <a:tblGrid>
                <a:gridCol w="2953025"/>
                <a:gridCol w="1777475"/>
                <a:gridCol w="2691500"/>
              </a:tblGrid>
              <a:tr h="438575">
                <a:tc>
                  <a:txBody>
                    <a:bodyPr>
                      <a:noAutofit/>
                    </a:bodyPr>
                    <a:lstStyle/>
                    <a:p>
                      <a:pPr indent="0" lvl="0" marL="0" rtl="0" algn="l">
                        <a:lnSpc>
                          <a:spcPct val="100000"/>
                        </a:lnSpc>
                        <a:spcBef>
                          <a:spcPts val="0"/>
                        </a:spcBef>
                        <a:spcAft>
                          <a:spcPts val="0"/>
                        </a:spcAft>
                        <a:buNone/>
                      </a:pPr>
                      <a:r>
                        <a:rPr b="1" lang="en" sz="1000"/>
                        <a:t>Criterios relevantes para la decisión</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00000"/>
                        </a:lnSpc>
                        <a:spcBef>
                          <a:spcPts val="0"/>
                        </a:spcBef>
                        <a:spcAft>
                          <a:spcPts val="0"/>
                        </a:spcAft>
                        <a:buNone/>
                      </a:pPr>
                      <a:r>
                        <a:rPr b="1" lang="en" sz="1000"/>
                        <a:t>Ventajas tecnología APIGEE</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00000"/>
                        </a:lnSpc>
                        <a:spcBef>
                          <a:spcPts val="0"/>
                        </a:spcBef>
                        <a:spcAft>
                          <a:spcPts val="0"/>
                        </a:spcAft>
                        <a:buNone/>
                      </a:pPr>
                      <a:r>
                        <a:rPr b="1" lang="en" sz="1000"/>
                        <a:t>Ventajas tecnología WSO2</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314175">
                <a:tc>
                  <a:txBody>
                    <a:bodyPr>
                      <a:noAutofit/>
                    </a:bodyPr>
                    <a:lstStyle/>
                    <a:p>
                      <a:pPr indent="0" lvl="0" marL="0" rtl="0" algn="l">
                        <a:lnSpc>
                          <a:spcPct val="100000"/>
                        </a:lnSpc>
                        <a:spcBef>
                          <a:spcPts val="0"/>
                        </a:spcBef>
                        <a:spcAft>
                          <a:spcPts val="0"/>
                        </a:spcAft>
                        <a:buNone/>
                      </a:pPr>
                      <a:r>
                        <a:rPr lang="en" sz="1000"/>
                        <a:t>A.2: Ámbito de uso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Grandes empresas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Pequeñas y medianas empresas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14175">
                <a:tc>
                  <a:txBody>
                    <a:bodyPr>
                      <a:noAutofit/>
                    </a:bodyPr>
                    <a:lstStyle/>
                    <a:p>
                      <a:pPr indent="0" lvl="0" marL="0" rtl="0" algn="l">
                        <a:lnSpc>
                          <a:spcPct val="100000"/>
                        </a:lnSpc>
                        <a:spcBef>
                          <a:spcPts val="0"/>
                        </a:spcBef>
                        <a:spcAft>
                          <a:spcPts val="0"/>
                        </a:spcAft>
                        <a:buNone/>
                      </a:pPr>
                      <a:r>
                        <a:rPr lang="en" sz="1000"/>
                        <a:t>A.3 Formación</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7/10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7/10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14175">
                <a:tc>
                  <a:txBody>
                    <a:bodyPr>
                      <a:noAutofit/>
                    </a:bodyPr>
                    <a:lstStyle/>
                    <a:p>
                      <a:pPr indent="0" lvl="0" marL="0" rtl="0" algn="l">
                        <a:lnSpc>
                          <a:spcPct val="100000"/>
                        </a:lnSpc>
                        <a:spcBef>
                          <a:spcPts val="0"/>
                        </a:spcBef>
                        <a:spcAft>
                          <a:spcPts val="0"/>
                        </a:spcAft>
                        <a:buNone/>
                      </a:pPr>
                      <a:r>
                        <a:rPr lang="en" sz="1000"/>
                        <a:t>A.4 Integración</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4/5</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00000"/>
                        </a:lnSpc>
                        <a:spcBef>
                          <a:spcPts val="0"/>
                        </a:spcBef>
                        <a:spcAft>
                          <a:spcPts val="0"/>
                        </a:spcAft>
                        <a:buNone/>
                      </a:pPr>
                      <a:r>
                        <a:rPr lang="en" sz="1000"/>
                        <a:t>2/5</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1500">
                <a:tc>
                  <a:txBody>
                    <a:bodyPr>
                      <a:noAutofit/>
                    </a:bodyPr>
                    <a:lstStyle/>
                    <a:p>
                      <a:pPr indent="0" lvl="0" marL="0" rtl="0" algn="l">
                        <a:lnSpc>
                          <a:spcPct val="100000"/>
                        </a:lnSpc>
                        <a:spcBef>
                          <a:spcPts val="0"/>
                        </a:spcBef>
                        <a:spcAft>
                          <a:spcPts val="0"/>
                        </a:spcAft>
                        <a:buNone/>
                      </a:pPr>
                      <a:r>
                        <a:rPr lang="en" sz="1000"/>
                        <a:t>A.7: Precio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Plataforma de pago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Modelo Freemium</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01500">
                <a:tc>
                  <a:txBody>
                    <a:bodyPr>
                      <a:noAutofit/>
                    </a:bodyPr>
                    <a:lstStyle/>
                    <a:p>
                      <a:pPr indent="0" lvl="0" marL="0" rtl="0" algn="l">
                        <a:lnSpc>
                          <a:spcPct val="100000"/>
                        </a:lnSpc>
                        <a:spcBef>
                          <a:spcPts val="0"/>
                        </a:spcBef>
                        <a:spcAft>
                          <a:spcPts val="0"/>
                        </a:spcAft>
                        <a:buNone/>
                      </a:pPr>
                      <a:r>
                        <a:rPr lang="en" sz="1000"/>
                        <a:t>B.4: Estabilidad</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8/10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00000"/>
                        </a:lnSpc>
                        <a:spcBef>
                          <a:spcPts val="0"/>
                        </a:spcBef>
                        <a:spcAft>
                          <a:spcPts val="0"/>
                        </a:spcAft>
                        <a:buNone/>
                      </a:pPr>
                      <a:r>
                        <a:rPr lang="en" sz="1000"/>
                        <a:t>7/10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1500">
                <a:tc>
                  <a:txBody>
                    <a:bodyPr>
                      <a:noAutofit/>
                    </a:bodyPr>
                    <a:lstStyle/>
                    <a:p>
                      <a:pPr indent="0" lvl="0" marL="0" rtl="0" algn="l">
                        <a:lnSpc>
                          <a:spcPct val="100000"/>
                        </a:lnSpc>
                        <a:spcBef>
                          <a:spcPts val="0"/>
                        </a:spcBef>
                        <a:spcAft>
                          <a:spcPts val="0"/>
                        </a:spcAft>
                        <a:buNone/>
                      </a:pPr>
                      <a:r>
                        <a:rPr lang="en" sz="1000"/>
                        <a:t>B.6: Facilidad de uso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9/10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00000"/>
                        </a:lnSpc>
                        <a:spcBef>
                          <a:spcPts val="0"/>
                        </a:spcBef>
                        <a:spcAft>
                          <a:spcPts val="0"/>
                        </a:spcAft>
                        <a:buNone/>
                      </a:pPr>
                      <a:r>
                        <a:rPr lang="en" sz="1000"/>
                        <a:t>7/10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438575">
                <a:tc>
                  <a:txBody>
                    <a:bodyPr>
                      <a:noAutofit/>
                    </a:bodyPr>
                    <a:lstStyle/>
                    <a:p>
                      <a:pPr indent="0" lvl="0" marL="0" rtl="0" algn="l">
                        <a:lnSpc>
                          <a:spcPct val="100000"/>
                        </a:lnSpc>
                        <a:spcBef>
                          <a:spcPts val="0"/>
                        </a:spcBef>
                        <a:spcAft>
                          <a:spcPts val="0"/>
                        </a:spcAft>
                        <a:buNone/>
                      </a:pPr>
                      <a:r>
                        <a:rPr lang="en" sz="1000"/>
                        <a:t>C.3: Puntos Fuertes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Alto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Alto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438575">
                <a:tc>
                  <a:txBody>
                    <a:bodyPr>
                      <a:noAutofit/>
                    </a:bodyPr>
                    <a:lstStyle/>
                    <a:p>
                      <a:pPr indent="0" lvl="0" marL="0" rtl="0" algn="l">
                        <a:lnSpc>
                          <a:spcPct val="100000"/>
                        </a:lnSpc>
                        <a:spcBef>
                          <a:spcPts val="0"/>
                        </a:spcBef>
                        <a:spcAft>
                          <a:spcPts val="0"/>
                        </a:spcAft>
                        <a:buNone/>
                      </a:pPr>
                      <a:r>
                        <a:rPr lang="en" sz="1000"/>
                        <a:t>C.6: Módulos externos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No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Sí</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01500">
                <a:tc>
                  <a:txBody>
                    <a:bodyPr>
                      <a:noAutofit/>
                    </a:bodyPr>
                    <a:lstStyle/>
                    <a:p>
                      <a:pPr indent="0" lvl="0" marL="0" rtl="0" algn="l">
                        <a:lnSpc>
                          <a:spcPct val="100000"/>
                        </a:lnSpc>
                        <a:spcBef>
                          <a:spcPts val="0"/>
                        </a:spcBef>
                        <a:spcAft>
                          <a:spcPts val="0"/>
                        </a:spcAft>
                        <a:buNone/>
                      </a:pPr>
                      <a:r>
                        <a:rPr lang="en" sz="1000"/>
                        <a:t>D.1: Seguridad</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Alta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00000"/>
                        </a:lnSpc>
                        <a:spcBef>
                          <a:spcPts val="0"/>
                        </a:spcBef>
                        <a:spcAft>
                          <a:spcPts val="0"/>
                        </a:spcAft>
                        <a:buNone/>
                      </a:pPr>
                      <a:r>
                        <a:rPr lang="en" sz="1000"/>
                        <a:t>Alta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438575">
                <a:tc>
                  <a:txBody>
                    <a:bodyPr>
                      <a:noAutofit/>
                    </a:bodyPr>
                    <a:lstStyle/>
                    <a:p>
                      <a:pPr indent="0" lvl="0" marL="0" rtl="0" algn="l">
                        <a:lnSpc>
                          <a:spcPct val="100000"/>
                        </a:lnSpc>
                        <a:spcBef>
                          <a:spcPts val="0"/>
                        </a:spcBef>
                        <a:spcAft>
                          <a:spcPts val="0"/>
                        </a:spcAft>
                        <a:buNone/>
                      </a:pPr>
                      <a:r>
                        <a:rPr lang="en" sz="1000"/>
                        <a:t>D.4: Soporte técnico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8/10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00000"/>
                        </a:lnSpc>
                        <a:spcBef>
                          <a:spcPts val="0"/>
                        </a:spcBef>
                        <a:spcAft>
                          <a:spcPts val="0"/>
                        </a:spcAft>
                        <a:buNone/>
                      </a:pPr>
                      <a:r>
                        <a:rPr lang="en" sz="1000"/>
                        <a:t> </a:t>
                      </a:r>
                      <a:endParaRPr sz="1000"/>
                    </a:p>
                    <a:p>
                      <a:pPr indent="0" lvl="0" marL="0" rtl="0" algn="ctr">
                        <a:lnSpc>
                          <a:spcPct val="100000"/>
                        </a:lnSpc>
                        <a:spcBef>
                          <a:spcPts val="0"/>
                        </a:spcBef>
                        <a:spcAft>
                          <a:spcPts val="0"/>
                        </a:spcAft>
                        <a:buNone/>
                      </a:pPr>
                      <a:r>
                        <a:rPr lang="en" sz="1000"/>
                        <a:t>10/10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9"/>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SITUACIÓN 2</a:t>
            </a:r>
            <a:endParaRPr/>
          </a:p>
        </p:txBody>
      </p:sp>
      <p:sp>
        <p:nvSpPr>
          <p:cNvPr id="366" name="Google Shape;366;p4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67" name="Google Shape;367;p49"/>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200"/>
              <a:buNone/>
            </a:pPr>
            <a:r>
              <a:rPr lang="en" sz="2400"/>
              <a:t>DESCRIPCIÓN</a:t>
            </a:r>
            <a:endParaRPr sz="2400"/>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sp>
        <p:nvSpPr>
          <p:cNvPr id="373" name="Google Shape;373;p5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74" name="Google Shape;374;p5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375" name="Google Shape;375;p50"/>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400"/>
              <a:buNone/>
            </a:pPr>
            <a:r>
              <a:t/>
            </a:r>
            <a:endParaRPr sz="1600"/>
          </a:p>
          <a:p>
            <a:pPr indent="-330200" lvl="0" marL="457200" rtl="0" algn="just">
              <a:lnSpc>
                <a:spcPct val="100000"/>
              </a:lnSpc>
              <a:spcBef>
                <a:spcPts val="600"/>
              </a:spcBef>
              <a:spcAft>
                <a:spcPts val="0"/>
              </a:spcAft>
              <a:buSzPts val="1600"/>
              <a:buChar char="●"/>
            </a:pPr>
            <a:r>
              <a:rPr b="1" lang="en" sz="1600"/>
              <a:t>Escenario 2: Implantación de sistema formativo en API Management en una universidad.</a:t>
            </a:r>
            <a:endParaRPr b="1" sz="1600"/>
          </a:p>
          <a:p>
            <a:pPr indent="0" lvl="0" marL="0" rtl="0" algn="just">
              <a:lnSpc>
                <a:spcPct val="100000"/>
              </a:lnSpc>
              <a:spcBef>
                <a:spcPts val="600"/>
              </a:spcBef>
              <a:spcAft>
                <a:spcPts val="0"/>
              </a:spcAft>
              <a:buNone/>
            </a:pPr>
            <a:r>
              <a:t/>
            </a:r>
            <a:endParaRPr sz="12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Objetivo de generar un proceso formativo orientado a API Management</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Necesidad de establecer herramienta de referencia</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Uso diario sin ánimo de lucro, incluyendo casos prácticos</a:t>
            </a:r>
            <a:endParaRPr sz="1600">
              <a:solidFill>
                <a:schemeClr val="dk1"/>
              </a:solidFill>
            </a:endParaRPr>
          </a:p>
          <a:p>
            <a:pPr indent="0" lvl="0" marL="914400" rtl="0" algn="l">
              <a:lnSpc>
                <a:spcPct val="115000"/>
              </a:lnSpc>
              <a:spcBef>
                <a:spcPts val="600"/>
              </a:spcBef>
              <a:spcAft>
                <a:spcPts val="0"/>
              </a:spcAft>
              <a:buNone/>
            </a:pPr>
            <a:r>
              <a:t/>
            </a:r>
            <a:endParaRPr sz="1600">
              <a:solidFill>
                <a:schemeClr val="dk1"/>
              </a:solidFill>
            </a:endParaRPr>
          </a:p>
          <a:p>
            <a:pPr indent="0" lvl="0" marL="914400" rtl="0" algn="just">
              <a:lnSpc>
                <a:spcPct val="100000"/>
              </a:lnSpc>
              <a:spcBef>
                <a:spcPts val="600"/>
              </a:spcBef>
              <a:spcAft>
                <a:spcPts val="0"/>
              </a:spcAft>
              <a:buNone/>
            </a:pPr>
            <a:r>
              <a:t/>
            </a:r>
            <a:endParaRPr sz="1600"/>
          </a:p>
          <a:p>
            <a:pPr indent="0" lvl="0" marL="91440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 DE LAS TECNOLOGÍAS</a:t>
            </a:r>
            <a:endParaRPr/>
          </a:p>
        </p:txBody>
      </p:sp>
      <p:sp>
        <p:nvSpPr>
          <p:cNvPr id="81" name="Google Shape;81;p1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2</a:t>
            </a:r>
            <a:endParaRPr b="1" i="0" sz="2400" u="none" cap="none" strike="noStrike">
              <a:solidFill>
                <a:srgbClr val="FFFFFF"/>
              </a:solidFill>
              <a:latin typeface="Montserrat"/>
              <a:ea typeface="Montserrat"/>
              <a:cs typeface="Montserrat"/>
              <a:sym typeface="Montserrat"/>
            </a:endParaRPr>
          </a:p>
        </p:txBody>
      </p:sp>
      <p:sp>
        <p:nvSpPr>
          <p:cNvPr id="82" name="Google Shape;82;p15"/>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lang="en" sz="1600"/>
              <a:t>TABLA COMPARATIVA</a:t>
            </a:r>
            <a:endParaRPr sz="2400"/>
          </a:p>
        </p:txBody>
      </p:sp>
      <p:sp>
        <p:nvSpPr>
          <p:cNvPr id="381" name="Google Shape;381;p5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graphicFrame>
        <p:nvGraphicFramePr>
          <p:cNvPr id="382" name="Google Shape;382;p51"/>
          <p:cNvGraphicFramePr/>
          <p:nvPr/>
        </p:nvGraphicFramePr>
        <p:xfrm>
          <a:off x="487713" y="478875"/>
          <a:ext cx="3000000" cy="3000000"/>
        </p:xfrm>
        <a:graphic>
          <a:graphicData uri="http://schemas.openxmlformats.org/drawingml/2006/table">
            <a:tbl>
              <a:tblPr>
                <a:noFill/>
                <a:tableStyleId>{12AEE853-47D1-4621-9959-7D645762358E}</a:tableStyleId>
              </a:tblPr>
              <a:tblGrid>
                <a:gridCol w="2021750"/>
                <a:gridCol w="3105575"/>
                <a:gridCol w="3066350"/>
              </a:tblGrid>
              <a:tr h="458450">
                <a:tc>
                  <a:txBody>
                    <a:bodyPr>
                      <a:noAutofit/>
                    </a:bodyPr>
                    <a:lstStyle/>
                    <a:p>
                      <a:pPr indent="0" lvl="0" marL="0" rtl="0" algn="l">
                        <a:lnSpc>
                          <a:spcPct val="115000"/>
                        </a:lnSpc>
                        <a:spcBef>
                          <a:spcPts val="0"/>
                        </a:spcBef>
                        <a:spcAft>
                          <a:spcPts val="0"/>
                        </a:spcAft>
                        <a:buNone/>
                      </a:pPr>
                      <a:r>
                        <a:rPr b="1" lang="en" sz="1000"/>
                        <a:t>Criterios relevantes para la decisión</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000"/>
                        <a:t>Ventajas tecnología APIGEE</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b="1" lang="en" sz="1000"/>
                        <a:t>Ventajas tecnología WSO2</a:t>
                      </a:r>
                      <a:endParaRPr b="1"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r>
              <a:tr h="308950">
                <a:tc>
                  <a:txBody>
                    <a:bodyPr>
                      <a:noAutofit/>
                    </a:bodyPr>
                    <a:lstStyle/>
                    <a:p>
                      <a:pPr indent="0" lvl="0" marL="0" rtl="0" algn="l">
                        <a:lnSpc>
                          <a:spcPct val="115000"/>
                        </a:lnSpc>
                        <a:spcBef>
                          <a:spcPts val="0"/>
                        </a:spcBef>
                        <a:spcAft>
                          <a:spcPts val="0"/>
                        </a:spcAft>
                        <a:buNone/>
                      </a:pPr>
                      <a:r>
                        <a:rPr lang="en" sz="1000"/>
                        <a:t>A.1 Relevancia en el sector</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Alta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Media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8950">
                <a:tc>
                  <a:txBody>
                    <a:bodyPr>
                      <a:noAutofit/>
                    </a:bodyPr>
                    <a:lstStyle/>
                    <a:p>
                      <a:pPr indent="0" lvl="0" marL="0" rtl="0" algn="l">
                        <a:lnSpc>
                          <a:spcPct val="115000"/>
                        </a:lnSpc>
                        <a:spcBef>
                          <a:spcPts val="0"/>
                        </a:spcBef>
                        <a:spcAft>
                          <a:spcPts val="0"/>
                        </a:spcAft>
                        <a:buNone/>
                      </a:pPr>
                      <a:r>
                        <a:rPr lang="en" sz="1000"/>
                        <a:t>A.2: Ámbito de uso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Grandes empresas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Pequeñas y medianas empresas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8950">
                <a:tc>
                  <a:txBody>
                    <a:bodyPr>
                      <a:noAutofit/>
                    </a:bodyPr>
                    <a:lstStyle/>
                    <a:p>
                      <a:pPr indent="0" lvl="0" marL="0" rtl="0" algn="l">
                        <a:lnSpc>
                          <a:spcPct val="115000"/>
                        </a:lnSpc>
                        <a:spcBef>
                          <a:spcPts val="0"/>
                        </a:spcBef>
                        <a:spcAft>
                          <a:spcPts val="0"/>
                        </a:spcAft>
                        <a:buNone/>
                      </a:pPr>
                      <a:r>
                        <a:rPr lang="en" sz="1000"/>
                        <a:t>A.3 Formación</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7</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7</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51275">
                <a:tc>
                  <a:txBody>
                    <a:bodyPr>
                      <a:noAutofit/>
                    </a:bodyPr>
                    <a:lstStyle/>
                    <a:p>
                      <a:pPr indent="0" lvl="0" marL="0" rtl="0" algn="l">
                        <a:lnSpc>
                          <a:spcPct val="115000"/>
                        </a:lnSpc>
                        <a:spcBef>
                          <a:spcPts val="0"/>
                        </a:spcBef>
                        <a:spcAft>
                          <a:spcPts val="0"/>
                        </a:spcAft>
                        <a:buNone/>
                      </a:pPr>
                      <a:r>
                        <a:rPr lang="en" sz="1000"/>
                        <a:t>A.6 Tipo de licencia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Cerrada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000"/>
                        <a:t>Abierta</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458450">
                <a:tc>
                  <a:txBody>
                    <a:bodyPr>
                      <a:noAutofit/>
                    </a:bodyPr>
                    <a:lstStyle/>
                    <a:p>
                      <a:pPr indent="0" lvl="0" marL="0" rtl="0" algn="l">
                        <a:lnSpc>
                          <a:spcPct val="115000"/>
                        </a:lnSpc>
                        <a:spcBef>
                          <a:spcPts val="0"/>
                        </a:spcBef>
                        <a:spcAft>
                          <a:spcPts val="0"/>
                        </a:spcAft>
                        <a:buNone/>
                      </a:pPr>
                      <a:r>
                        <a:rPr lang="en" sz="1000"/>
                        <a:t>A.7: Precio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500€ mes /</a:t>
                      </a:r>
                      <a:r>
                        <a:rPr lang="en" sz="1000"/>
                        <a:t> </a:t>
                      </a:r>
                      <a:r>
                        <a:rPr lang="en" sz="1000"/>
                        <a:t>2500€ mes</a:t>
                      </a:r>
                      <a:r>
                        <a:rPr lang="en" sz="1000"/>
                        <a:t> </a:t>
                      </a:r>
                      <a:r>
                        <a:rPr lang="en" sz="1000"/>
                        <a:t>/</a:t>
                      </a:r>
                      <a:r>
                        <a:rPr lang="en" sz="1000"/>
                        <a:t> </a:t>
                      </a:r>
                      <a:r>
                        <a:rPr lang="en" sz="1000"/>
                        <a:t>negociable</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000"/>
                        <a:t>0 €</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58900">
                <a:tc>
                  <a:txBody>
                    <a:bodyPr>
                      <a:noAutofit/>
                    </a:bodyPr>
                    <a:lstStyle/>
                    <a:p>
                      <a:pPr indent="0" lvl="0" marL="0" rtl="0" algn="l">
                        <a:lnSpc>
                          <a:spcPct val="115000"/>
                        </a:lnSpc>
                        <a:spcBef>
                          <a:spcPts val="0"/>
                        </a:spcBef>
                        <a:spcAft>
                          <a:spcPts val="0"/>
                        </a:spcAft>
                        <a:buNone/>
                      </a:pPr>
                      <a:r>
                        <a:rPr lang="en" sz="1000"/>
                        <a:t>B.5: Puesta en funcionamiento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9/10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6/10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8950">
                <a:tc>
                  <a:txBody>
                    <a:bodyPr>
                      <a:noAutofit/>
                    </a:bodyPr>
                    <a:lstStyle/>
                    <a:p>
                      <a:pPr indent="0" lvl="0" marL="0" rtl="0" algn="l">
                        <a:lnSpc>
                          <a:spcPct val="115000"/>
                        </a:lnSpc>
                        <a:spcBef>
                          <a:spcPts val="0"/>
                        </a:spcBef>
                        <a:spcAft>
                          <a:spcPts val="0"/>
                        </a:spcAft>
                        <a:buNone/>
                      </a:pPr>
                      <a:r>
                        <a:rPr lang="en" sz="1000"/>
                        <a:t>B.6: Facilidad de uso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9/10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7/10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8950">
                <a:tc>
                  <a:txBody>
                    <a:bodyPr>
                      <a:noAutofit/>
                    </a:bodyPr>
                    <a:lstStyle/>
                    <a:p>
                      <a:pPr indent="0" lvl="0" marL="0" rtl="0" algn="l">
                        <a:lnSpc>
                          <a:spcPct val="115000"/>
                        </a:lnSpc>
                        <a:spcBef>
                          <a:spcPts val="0"/>
                        </a:spcBef>
                        <a:spcAft>
                          <a:spcPts val="0"/>
                        </a:spcAft>
                        <a:buNone/>
                      </a:pPr>
                      <a:r>
                        <a:rPr lang="en" sz="1000"/>
                        <a:t>C.3: Puntos Fuertes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Alto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Alto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r h="308950">
                <a:tc>
                  <a:txBody>
                    <a:bodyPr>
                      <a:noAutofit/>
                    </a:bodyPr>
                    <a:lstStyle/>
                    <a:p>
                      <a:pPr indent="0" lvl="0" marL="0" rtl="0" algn="l">
                        <a:lnSpc>
                          <a:spcPct val="115000"/>
                        </a:lnSpc>
                        <a:spcBef>
                          <a:spcPts val="0"/>
                        </a:spcBef>
                        <a:spcAft>
                          <a:spcPts val="0"/>
                        </a:spcAft>
                        <a:buNone/>
                      </a:pPr>
                      <a:r>
                        <a:rPr lang="en" sz="1000"/>
                        <a:t>C.6 Módulos externos</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No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c>
                  <a:txBody>
                    <a:bodyPr>
                      <a:noAutofit/>
                    </a:bodyPr>
                    <a:lstStyle/>
                    <a:p>
                      <a:pPr indent="0" lvl="0" marL="0" rtl="0" algn="ctr">
                        <a:lnSpc>
                          <a:spcPct val="115000"/>
                        </a:lnSpc>
                        <a:spcBef>
                          <a:spcPts val="0"/>
                        </a:spcBef>
                        <a:spcAft>
                          <a:spcPts val="0"/>
                        </a:spcAft>
                        <a:buNone/>
                      </a:pPr>
                      <a:r>
                        <a:rPr lang="en" sz="1000"/>
                        <a:t>Si</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r>
              <a:tr h="308950">
                <a:tc>
                  <a:txBody>
                    <a:bodyPr>
                      <a:noAutofit/>
                    </a:bodyPr>
                    <a:lstStyle/>
                    <a:p>
                      <a:pPr indent="0" lvl="0" marL="0" rtl="0" algn="l">
                        <a:lnSpc>
                          <a:spcPct val="115000"/>
                        </a:lnSpc>
                        <a:spcBef>
                          <a:spcPts val="0"/>
                        </a:spcBef>
                        <a:spcAft>
                          <a:spcPts val="0"/>
                        </a:spcAft>
                        <a:buNone/>
                      </a:pPr>
                      <a:r>
                        <a:rPr lang="en" sz="1000"/>
                        <a:t>D.4: Soporte técnico</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9900"/>
                    </a:solidFill>
                  </a:tcPr>
                </a:tc>
                <a:tc>
                  <a:txBody>
                    <a:bodyPr>
                      <a:noAutofit/>
                    </a:bodyPr>
                    <a:lstStyle/>
                    <a:p>
                      <a:pPr indent="0" lvl="0" marL="0" rtl="0" algn="ctr">
                        <a:lnSpc>
                          <a:spcPct val="115000"/>
                        </a:lnSpc>
                        <a:spcBef>
                          <a:spcPts val="0"/>
                        </a:spcBef>
                        <a:spcAft>
                          <a:spcPts val="0"/>
                        </a:spcAft>
                        <a:buNone/>
                      </a:pPr>
                      <a:r>
                        <a:rPr lang="en" sz="1000"/>
                        <a:t>8/10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0AD47"/>
                    </a:solidFill>
                  </a:tcPr>
                </a:tc>
                <a:tc>
                  <a:txBody>
                    <a:bodyPr>
                      <a:noAutofit/>
                    </a:bodyPr>
                    <a:lstStyle/>
                    <a:p>
                      <a:pPr indent="0" lvl="0" marL="0" rtl="0" algn="ctr">
                        <a:lnSpc>
                          <a:spcPct val="115000"/>
                        </a:lnSpc>
                        <a:spcBef>
                          <a:spcPts val="0"/>
                        </a:spcBef>
                        <a:spcAft>
                          <a:spcPts val="0"/>
                        </a:spcAft>
                        <a:buNone/>
                      </a:pPr>
                      <a:r>
                        <a:rPr lang="en" sz="1000"/>
                        <a:t>4/10</a:t>
                      </a:r>
                      <a:endParaRPr sz="10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6B26B"/>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2"/>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Conclusiones</a:t>
            </a:r>
            <a:endParaRPr b="1"/>
          </a:p>
        </p:txBody>
      </p:sp>
      <p:sp>
        <p:nvSpPr>
          <p:cNvPr id="388" name="Google Shape;388;p52"/>
          <p:cNvSpPr txBox="1"/>
          <p:nvPr/>
        </p:nvSpPr>
        <p:spPr>
          <a:xfrm>
            <a:off x="3906100" y="49995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Montserrat"/>
              <a:ea typeface="Montserrat"/>
              <a:cs typeface="Montserrat"/>
              <a:sym typeface="Montserrat"/>
            </a:endParaRPr>
          </a:p>
        </p:txBody>
      </p:sp>
      <p:sp>
        <p:nvSpPr>
          <p:cNvPr id="389" name="Google Shape;389;p52"/>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390" name="Google Shape;390;p52"/>
          <p:cNvSpPr/>
          <p:nvPr/>
        </p:nvSpPr>
        <p:spPr>
          <a:xfrm>
            <a:off x="4255080" y="49024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3"/>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200"/>
              <a:buNone/>
            </a:pPr>
            <a:r>
              <a:rPr lang="en" sz="2400"/>
              <a:t>CONCLUSIÓN</a:t>
            </a:r>
            <a:endParaRPr sz="2400"/>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sp>
        <p:nvSpPr>
          <p:cNvPr id="396" name="Google Shape;396;p5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97" name="Google Shape;397;p5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398" name="Google Shape;398;p53"/>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400"/>
              <a:buNone/>
            </a:pPr>
            <a:r>
              <a:t/>
            </a:r>
            <a:endParaRPr sz="1600"/>
          </a:p>
          <a:p>
            <a:pPr indent="0" lvl="0" marL="0" rtl="0" algn="l">
              <a:lnSpc>
                <a:spcPct val="115000"/>
              </a:lnSpc>
              <a:spcBef>
                <a:spcPts val="600"/>
              </a:spcBef>
              <a:spcAft>
                <a:spcPts val="0"/>
              </a:spcAft>
              <a:buNone/>
            </a:pPr>
            <a:r>
              <a:t/>
            </a:r>
            <a:endParaRPr sz="1600">
              <a:solidFill>
                <a:schemeClr val="dk1"/>
              </a:solidFill>
            </a:endParaRPr>
          </a:p>
          <a:p>
            <a:pPr indent="0" lvl="0" marL="914400" rtl="0" algn="just">
              <a:lnSpc>
                <a:spcPct val="100000"/>
              </a:lnSpc>
              <a:spcBef>
                <a:spcPts val="600"/>
              </a:spcBef>
              <a:spcAft>
                <a:spcPts val="0"/>
              </a:spcAft>
              <a:buNone/>
            </a:pPr>
            <a:r>
              <a:t/>
            </a:r>
            <a:endParaRPr sz="1600"/>
          </a:p>
          <a:p>
            <a:pPr indent="0" lvl="0" marL="91440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pic>
        <p:nvPicPr>
          <p:cNvPr id="399" name="Google Shape;399;p53"/>
          <p:cNvPicPr preferRelativeResize="0"/>
          <p:nvPr/>
        </p:nvPicPr>
        <p:blipFill>
          <a:blip r:embed="rId3">
            <a:alphaModFix/>
          </a:blip>
          <a:stretch>
            <a:fillRect/>
          </a:stretch>
        </p:blipFill>
        <p:spPr>
          <a:xfrm>
            <a:off x="2490400" y="622650"/>
            <a:ext cx="4106425" cy="4124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4"/>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¿Preguntas?</a:t>
            </a:r>
            <a:endParaRPr b="1"/>
          </a:p>
        </p:txBody>
      </p:sp>
      <p:sp>
        <p:nvSpPr>
          <p:cNvPr id="405" name="Google Shape;405;p54"/>
          <p:cNvSpPr txBox="1"/>
          <p:nvPr/>
        </p:nvSpPr>
        <p:spPr>
          <a:xfrm>
            <a:off x="3906100" y="49995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Montserrat"/>
              <a:ea typeface="Montserrat"/>
              <a:cs typeface="Montserrat"/>
              <a:sym typeface="Montserrat"/>
            </a:endParaRPr>
          </a:p>
        </p:txBody>
      </p:sp>
      <p:sp>
        <p:nvSpPr>
          <p:cNvPr id="406" name="Google Shape;406;p54"/>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407" name="Google Shape;407;p54"/>
          <p:cNvSpPr/>
          <p:nvPr/>
        </p:nvSpPr>
        <p:spPr>
          <a:xfrm>
            <a:off x="4255080" y="49024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 DE LA TECNOLOGÍA</a:t>
            </a:r>
            <a:endParaRPr/>
          </a:p>
          <a:p>
            <a:pPr indent="0" lvl="0" marL="0" rtl="0" algn="l">
              <a:lnSpc>
                <a:spcPct val="100000"/>
              </a:lnSpc>
              <a:spcBef>
                <a:spcPts val="0"/>
              </a:spcBef>
              <a:spcAft>
                <a:spcPts val="0"/>
              </a:spcAft>
              <a:buSzPts val="2400"/>
              <a:buNone/>
            </a:pPr>
            <a:r>
              <a:t/>
            </a:r>
            <a:endParaRPr/>
          </a:p>
        </p:txBody>
      </p:sp>
      <p:sp>
        <p:nvSpPr>
          <p:cNvPr id="88" name="Google Shape;88;p1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89" name="Google Shape;89;p16"/>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90" name="Google Shape;90;p16"/>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600"/>
              </a:spcBef>
              <a:spcAft>
                <a:spcPts val="0"/>
              </a:spcAft>
              <a:buSzPts val="2400"/>
              <a:buNone/>
            </a:pPr>
            <a:r>
              <a:t/>
            </a:r>
            <a:endParaRPr sz="1600"/>
          </a:p>
          <a:p>
            <a:pPr indent="-330200" lvl="0" marL="457200" rtl="0" algn="just">
              <a:lnSpc>
                <a:spcPct val="100000"/>
              </a:lnSpc>
              <a:spcBef>
                <a:spcPts val="600"/>
              </a:spcBef>
              <a:spcAft>
                <a:spcPts val="0"/>
              </a:spcAft>
              <a:buSzPts val="1600"/>
              <a:buChar char="●"/>
            </a:pPr>
            <a:r>
              <a:rPr b="1" lang="en" sz="1600"/>
              <a:t>Apigee</a:t>
            </a:r>
            <a:r>
              <a:rPr lang="en" sz="1600"/>
              <a:t> se considera un tecnología puntera en el sector</a:t>
            </a:r>
            <a:endParaRPr sz="1600"/>
          </a:p>
          <a:p>
            <a:pPr indent="-330200" lvl="0" marL="457200" rtl="0" algn="just">
              <a:lnSpc>
                <a:spcPct val="100000"/>
              </a:lnSpc>
              <a:spcBef>
                <a:spcPts val="600"/>
              </a:spcBef>
              <a:spcAft>
                <a:spcPts val="0"/>
              </a:spcAft>
              <a:buSzPts val="1600"/>
              <a:buChar char="●"/>
            </a:pPr>
            <a:r>
              <a:rPr lang="en" sz="1600"/>
              <a:t>Desarrollo en la plataforma cloud de Google</a:t>
            </a:r>
            <a:endParaRPr sz="1600"/>
          </a:p>
          <a:p>
            <a:pPr indent="-330200" lvl="0" marL="457200" rtl="0" algn="just">
              <a:lnSpc>
                <a:spcPct val="100000"/>
              </a:lnSpc>
              <a:spcBef>
                <a:spcPts val="600"/>
              </a:spcBef>
              <a:spcAft>
                <a:spcPts val="0"/>
              </a:spcAft>
              <a:buSzPts val="1600"/>
              <a:buChar char="●"/>
            </a:pPr>
            <a:r>
              <a:rPr lang="en" sz="1600"/>
              <a:t>Principales productos:</a:t>
            </a:r>
            <a:endParaRPr sz="1600"/>
          </a:p>
          <a:p>
            <a:pPr indent="-317500" lvl="1" marL="914400" rtl="0" algn="just">
              <a:lnSpc>
                <a:spcPct val="100000"/>
              </a:lnSpc>
              <a:spcBef>
                <a:spcPts val="600"/>
              </a:spcBef>
              <a:spcAft>
                <a:spcPts val="0"/>
              </a:spcAft>
              <a:buSzPts val="1400"/>
              <a:buChar char="□"/>
            </a:pPr>
            <a:r>
              <a:rPr lang="en" sz="1400"/>
              <a:t>Diseño de APIs</a:t>
            </a:r>
            <a:endParaRPr sz="1400"/>
          </a:p>
          <a:p>
            <a:pPr indent="-317500" lvl="1" marL="914400" rtl="0" algn="just">
              <a:lnSpc>
                <a:spcPct val="100000"/>
              </a:lnSpc>
              <a:spcBef>
                <a:spcPts val="600"/>
              </a:spcBef>
              <a:spcAft>
                <a:spcPts val="0"/>
              </a:spcAft>
              <a:buSzPts val="1400"/>
              <a:buChar char="□"/>
            </a:pPr>
            <a:r>
              <a:rPr lang="en" sz="1400"/>
              <a:t>Protección de APIs</a:t>
            </a:r>
            <a:endParaRPr sz="1400"/>
          </a:p>
          <a:p>
            <a:pPr indent="-317500" lvl="1" marL="914400" rtl="0" algn="just">
              <a:lnSpc>
                <a:spcPct val="100000"/>
              </a:lnSpc>
              <a:spcBef>
                <a:spcPts val="600"/>
              </a:spcBef>
              <a:spcAft>
                <a:spcPts val="0"/>
              </a:spcAft>
              <a:buSzPts val="1400"/>
              <a:buChar char="□"/>
            </a:pPr>
            <a:r>
              <a:rPr lang="en" sz="1400"/>
              <a:t>Publicación de APIs</a:t>
            </a:r>
            <a:endParaRPr sz="1400"/>
          </a:p>
          <a:p>
            <a:pPr indent="-317500" lvl="1" marL="914400" rtl="0" algn="just">
              <a:lnSpc>
                <a:spcPct val="100000"/>
              </a:lnSpc>
              <a:spcBef>
                <a:spcPts val="600"/>
              </a:spcBef>
              <a:spcAft>
                <a:spcPts val="0"/>
              </a:spcAft>
              <a:buSzPts val="1400"/>
              <a:buChar char="□"/>
            </a:pPr>
            <a:r>
              <a:rPr lang="en" sz="1400"/>
              <a:t>Análisis de APIs</a:t>
            </a:r>
            <a:endParaRPr sz="1400"/>
          </a:p>
          <a:p>
            <a:pPr indent="-317500" lvl="1" marL="914400" rtl="0" algn="just">
              <a:lnSpc>
                <a:spcPct val="100000"/>
              </a:lnSpc>
              <a:spcBef>
                <a:spcPts val="600"/>
              </a:spcBef>
              <a:spcAft>
                <a:spcPts val="0"/>
              </a:spcAft>
              <a:buSzPts val="1400"/>
              <a:buChar char="□"/>
            </a:pPr>
            <a:r>
              <a:rPr lang="en" sz="1400"/>
              <a:t>Supervisión de APIs</a:t>
            </a:r>
            <a:endParaRPr sz="1400"/>
          </a:p>
          <a:p>
            <a:pPr indent="-317500" lvl="1" marL="914400" rtl="0" algn="just">
              <a:lnSpc>
                <a:spcPct val="100000"/>
              </a:lnSpc>
              <a:spcBef>
                <a:spcPts val="600"/>
              </a:spcBef>
              <a:spcAft>
                <a:spcPts val="0"/>
              </a:spcAft>
              <a:buSzPts val="1400"/>
              <a:buChar char="□"/>
            </a:pPr>
            <a:r>
              <a:rPr lang="en" sz="1400"/>
              <a:t>Monetización de APIs</a:t>
            </a:r>
            <a:endParaRPr sz="1400"/>
          </a:p>
          <a:p>
            <a:pPr indent="-317500" lvl="1" marL="914400" rtl="0" algn="just">
              <a:lnSpc>
                <a:spcPct val="100000"/>
              </a:lnSpc>
              <a:spcBef>
                <a:spcPts val="600"/>
              </a:spcBef>
              <a:spcAft>
                <a:spcPts val="0"/>
              </a:spcAft>
              <a:buSzPts val="1400"/>
              <a:buChar char="□"/>
            </a:pPr>
            <a:r>
              <a:rPr lang="en" sz="1400"/>
              <a:t>Portal de desarrolladores</a:t>
            </a:r>
            <a:endParaRPr sz="1400"/>
          </a:p>
          <a:p>
            <a:pPr indent="-317500" lvl="1" marL="914400" rtl="0" algn="just">
              <a:lnSpc>
                <a:spcPct val="100000"/>
              </a:lnSpc>
              <a:spcBef>
                <a:spcPts val="600"/>
              </a:spcBef>
              <a:spcAft>
                <a:spcPts val="0"/>
              </a:spcAft>
              <a:buSzPts val="1400"/>
              <a:buChar char="□"/>
            </a:pPr>
            <a:r>
              <a:rPr lang="en" sz="1400"/>
              <a:t>Gestión de microservicios</a:t>
            </a:r>
            <a:endParaRPr sz="14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pic>
        <p:nvPicPr>
          <p:cNvPr id="91" name="Google Shape;91;p16"/>
          <p:cNvPicPr preferRelativeResize="0"/>
          <p:nvPr/>
        </p:nvPicPr>
        <p:blipFill rotWithShape="1">
          <a:blip r:embed="rId3">
            <a:alphaModFix/>
          </a:blip>
          <a:srcRect b="0" l="0" r="0" t="0"/>
          <a:stretch/>
        </p:blipFill>
        <p:spPr>
          <a:xfrm>
            <a:off x="7020050" y="513488"/>
            <a:ext cx="1426500" cy="586914"/>
          </a:xfrm>
          <a:prstGeom prst="rect">
            <a:avLst/>
          </a:prstGeom>
          <a:noFill/>
          <a:ln>
            <a:noFill/>
          </a:ln>
        </p:spPr>
      </p:pic>
      <p:pic>
        <p:nvPicPr>
          <p:cNvPr id="92" name="Google Shape;92;p16"/>
          <p:cNvPicPr preferRelativeResize="0"/>
          <p:nvPr/>
        </p:nvPicPr>
        <p:blipFill rotWithShape="1">
          <a:blip r:embed="rId4">
            <a:alphaModFix/>
          </a:blip>
          <a:srcRect b="0" l="0" r="0" t="0"/>
          <a:stretch/>
        </p:blipFill>
        <p:spPr>
          <a:xfrm>
            <a:off x="4170350" y="2444200"/>
            <a:ext cx="4384475" cy="142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 DE LA TECNOLOGÍA</a:t>
            </a:r>
            <a:endParaRPr/>
          </a:p>
          <a:p>
            <a:pPr indent="0" lvl="0" marL="0" rtl="0" algn="l">
              <a:lnSpc>
                <a:spcPct val="100000"/>
              </a:lnSpc>
              <a:spcBef>
                <a:spcPts val="0"/>
              </a:spcBef>
              <a:spcAft>
                <a:spcPts val="0"/>
              </a:spcAft>
              <a:buSzPts val="2400"/>
              <a:buNone/>
            </a:pPr>
            <a:r>
              <a:t/>
            </a:r>
            <a:endParaRPr/>
          </a:p>
        </p:txBody>
      </p:sp>
      <p:sp>
        <p:nvSpPr>
          <p:cNvPr id="98" name="Google Shape;98;p1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99" name="Google Shape;99;p1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00" name="Google Shape;100;p17"/>
          <p:cNvSpPr txBox="1"/>
          <p:nvPr>
            <p:ph idx="1" type="body"/>
          </p:nvPr>
        </p:nvSpPr>
        <p:spPr>
          <a:xfrm>
            <a:off x="916525" y="711425"/>
            <a:ext cx="7310700" cy="32418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600"/>
              </a:spcBef>
              <a:spcAft>
                <a:spcPts val="0"/>
              </a:spcAft>
              <a:buSzPts val="2400"/>
              <a:buNone/>
            </a:pPr>
            <a:r>
              <a:t/>
            </a:r>
            <a:endParaRPr sz="1600"/>
          </a:p>
          <a:p>
            <a:pPr indent="-330200" lvl="0" marL="457200" rtl="0" algn="just">
              <a:lnSpc>
                <a:spcPct val="100000"/>
              </a:lnSpc>
              <a:spcBef>
                <a:spcPts val="600"/>
              </a:spcBef>
              <a:spcAft>
                <a:spcPts val="0"/>
              </a:spcAft>
              <a:buSzPts val="1600"/>
              <a:buChar char="●"/>
            </a:pPr>
            <a:r>
              <a:rPr b="1" lang="en" sz="1600"/>
              <a:t>WSO2</a:t>
            </a:r>
            <a:r>
              <a:rPr lang="en" sz="1600"/>
              <a:t> es una herramienta opensource</a:t>
            </a:r>
            <a:endParaRPr sz="1600"/>
          </a:p>
          <a:p>
            <a:pPr indent="-330200" lvl="0" marL="457200" rtl="0" algn="just">
              <a:lnSpc>
                <a:spcPct val="100000"/>
              </a:lnSpc>
              <a:spcBef>
                <a:spcPts val="600"/>
              </a:spcBef>
              <a:spcAft>
                <a:spcPts val="0"/>
              </a:spcAft>
              <a:buSzPts val="1600"/>
              <a:buChar char="●"/>
            </a:pPr>
            <a:r>
              <a:rPr lang="en" sz="1600"/>
              <a:t>Provee de diversas funcionalidades además de API Management</a:t>
            </a:r>
            <a:endParaRPr sz="1600"/>
          </a:p>
          <a:p>
            <a:pPr indent="-330200" lvl="0" marL="457200" rtl="0" algn="just">
              <a:lnSpc>
                <a:spcPct val="100000"/>
              </a:lnSpc>
              <a:spcBef>
                <a:spcPts val="600"/>
              </a:spcBef>
              <a:spcAft>
                <a:spcPts val="0"/>
              </a:spcAft>
              <a:buSzPts val="1600"/>
              <a:buChar char="●"/>
            </a:pPr>
            <a:r>
              <a:rPr lang="en" sz="1600"/>
              <a:t>Sus principales productos:</a:t>
            </a:r>
            <a:endParaRPr sz="1600"/>
          </a:p>
          <a:p>
            <a:pPr indent="-330200" lvl="1" marL="914400" rtl="0" algn="just">
              <a:lnSpc>
                <a:spcPct val="100000"/>
              </a:lnSpc>
              <a:spcBef>
                <a:spcPts val="600"/>
              </a:spcBef>
              <a:spcAft>
                <a:spcPts val="0"/>
              </a:spcAft>
              <a:buSzPts val="1600"/>
              <a:buChar char="□"/>
            </a:pPr>
            <a:r>
              <a:rPr lang="en" sz="1600"/>
              <a:t>Integración empresarial</a:t>
            </a:r>
            <a:endParaRPr sz="1600"/>
          </a:p>
          <a:p>
            <a:pPr indent="-330200" lvl="1" marL="914400" rtl="0" algn="just">
              <a:lnSpc>
                <a:spcPct val="100000"/>
              </a:lnSpc>
              <a:spcBef>
                <a:spcPts val="600"/>
              </a:spcBef>
              <a:spcAft>
                <a:spcPts val="0"/>
              </a:spcAft>
              <a:buSzPts val="1600"/>
              <a:buChar char="□"/>
            </a:pPr>
            <a:r>
              <a:rPr lang="en" sz="1600"/>
              <a:t>API Manager</a:t>
            </a:r>
            <a:endParaRPr sz="1600"/>
          </a:p>
          <a:p>
            <a:pPr indent="-330200" lvl="1" marL="914400" rtl="0" algn="just">
              <a:lnSpc>
                <a:spcPct val="100000"/>
              </a:lnSpc>
              <a:spcBef>
                <a:spcPts val="600"/>
              </a:spcBef>
              <a:spcAft>
                <a:spcPts val="0"/>
              </a:spcAft>
              <a:buSzPts val="1600"/>
              <a:buChar char="□"/>
            </a:pPr>
            <a:r>
              <a:rPr lang="en" sz="1600"/>
              <a:t>Gestión de la identificación y acceso </a:t>
            </a:r>
            <a:endParaRPr sz="1600"/>
          </a:p>
          <a:p>
            <a:pPr indent="-330200" lvl="1" marL="914400" rtl="0" algn="just">
              <a:lnSpc>
                <a:spcPct val="100000"/>
              </a:lnSpc>
              <a:spcBef>
                <a:spcPts val="600"/>
              </a:spcBef>
              <a:spcAft>
                <a:spcPts val="0"/>
              </a:spcAft>
              <a:buSzPts val="1600"/>
              <a:buChar char="□"/>
            </a:pPr>
            <a:r>
              <a:rPr lang="en" sz="1600"/>
              <a:t>Análisis y procesamiento de flujos</a:t>
            </a:r>
            <a:endParaRPr sz="16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pic>
        <p:nvPicPr>
          <p:cNvPr id="101" name="Google Shape;101;p17"/>
          <p:cNvPicPr preferRelativeResize="0"/>
          <p:nvPr/>
        </p:nvPicPr>
        <p:blipFill rotWithShape="1">
          <a:blip r:embed="rId3">
            <a:alphaModFix/>
          </a:blip>
          <a:srcRect b="0" l="0" r="0" t="0"/>
          <a:stretch/>
        </p:blipFill>
        <p:spPr>
          <a:xfrm>
            <a:off x="6198792" y="528400"/>
            <a:ext cx="2418184" cy="458125"/>
          </a:xfrm>
          <a:prstGeom prst="rect">
            <a:avLst/>
          </a:prstGeom>
          <a:noFill/>
          <a:ln>
            <a:noFill/>
          </a:ln>
        </p:spPr>
      </p:pic>
      <p:pic>
        <p:nvPicPr>
          <p:cNvPr id="102" name="Google Shape;102;p17"/>
          <p:cNvPicPr preferRelativeResize="0"/>
          <p:nvPr/>
        </p:nvPicPr>
        <p:blipFill rotWithShape="1">
          <a:blip r:embed="rId4">
            <a:alphaModFix/>
          </a:blip>
          <a:srcRect b="0" l="0" r="0" t="0"/>
          <a:stretch/>
        </p:blipFill>
        <p:spPr>
          <a:xfrm>
            <a:off x="5615425" y="2650775"/>
            <a:ext cx="3001551" cy="176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a:t>
            </a:r>
            <a:endParaRPr/>
          </a:p>
        </p:txBody>
      </p:sp>
      <p:sp>
        <p:nvSpPr>
          <p:cNvPr id="108" name="Google Shape;108;p1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3</a:t>
            </a:r>
            <a:endParaRPr b="1" i="0" sz="2400" u="none" cap="none" strike="noStrike">
              <a:solidFill>
                <a:srgbClr val="FFFFFF"/>
              </a:solidFill>
              <a:latin typeface="Montserrat"/>
              <a:ea typeface="Montserrat"/>
              <a:cs typeface="Montserrat"/>
              <a:sym typeface="Montserrat"/>
            </a:endParaRPr>
          </a:p>
        </p:txBody>
      </p:sp>
      <p:sp>
        <p:nvSpPr>
          <p:cNvPr id="109" name="Google Shape;109;p18"/>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a:t>
            </a:r>
            <a:endParaRPr/>
          </a:p>
          <a:p>
            <a:pPr indent="0" lvl="0" marL="0" rtl="0" algn="l">
              <a:lnSpc>
                <a:spcPct val="100000"/>
              </a:lnSpc>
              <a:spcBef>
                <a:spcPts val="0"/>
              </a:spcBef>
              <a:spcAft>
                <a:spcPts val="0"/>
              </a:spcAft>
              <a:buSzPts val="2400"/>
              <a:buNone/>
            </a:pPr>
            <a:r>
              <a:t/>
            </a:r>
            <a:endParaRPr/>
          </a:p>
        </p:txBody>
      </p:sp>
      <p:sp>
        <p:nvSpPr>
          <p:cNvPr id="115" name="Google Shape;115;p1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16" name="Google Shape;116;p19"/>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17" name="Google Shape;117;p19"/>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600"/>
              </a:spcBef>
              <a:spcAft>
                <a:spcPts val="0"/>
              </a:spcAft>
              <a:buSzPts val="2400"/>
              <a:buNone/>
            </a:pPr>
            <a:r>
              <a:t/>
            </a:r>
            <a:endParaRPr sz="1600"/>
          </a:p>
          <a:p>
            <a:pPr indent="-330200" lvl="0" marL="457200" rtl="0" algn="just">
              <a:lnSpc>
                <a:spcPct val="100000"/>
              </a:lnSpc>
              <a:spcBef>
                <a:spcPts val="600"/>
              </a:spcBef>
              <a:spcAft>
                <a:spcPts val="0"/>
              </a:spcAft>
              <a:buSzPts val="1600"/>
              <a:buChar char="●"/>
            </a:pPr>
            <a:r>
              <a:rPr b="1" lang="en" sz="1600"/>
              <a:t>División en 4 categorías diferentes:</a:t>
            </a:r>
            <a:endParaRPr b="1" sz="1600"/>
          </a:p>
          <a:p>
            <a:pPr indent="0" lvl="0" marL="457200" rtl="0" algn="just">
              <a:lnSpc>
                <a:spcPct val="100000"/>
              </a:lnSpc>
              <a:spcBef>
                <a:spcPts val="600"/>
              </a:spcBef>
              <a:spcAft>
                <a:spcPts val="0"/>
              </a:spcAft>
              <a:buSzPts val="2400"/>
              <a:buNone/>
            </a:pPr>
            <a:r>
              <a:t/>
            </a:r>
            <a:endParaRPr b="1" sz="1600"/>
          </a:p>
          <a:p>
            <a:pPr indent="-330200" lvl="1" marL="914400" rtl="0" algn="just">
              <a:lnSpc>
                <a:spcPct val="100000"/>
              </a:lnSpc>
              <a:spcBef>
                <a:spcPts val="600"/>
              </a:spcBef>
              <a:spcAft>
                <a:spcPts val="0"/>
              </a:spcAft>
              <a:buSzPts val="1600"/>
              <a:buChar char="□"/>
            </a:pPr>
            <a:r>
              <a:rPr lang="en" sz="1600"/>
              <a:t>Criterios Generales</a:t>
            </a:r>
            <a:endParaRPr sz="1600"/>
          </a:p>
          <a:p>
            <a:pPr indent="0" lvl="0" marL="914400" rtl="0" algn="just">
              <a:lnSpc>
                <a:spcPct val="100000"/>
              </a:lnSpc>
              <a:spcBef>
                <a:spcPts val="600"/>
              </a:spcBef>
              <a:spcAft>
                <a:spcPts val="0"/>
              </a:spcAft>
              <a:buSzPts val="2400"/>
              <a:buNone/>
            </a:pPr>
            <a:r>
              <a:t/>
            </a:r>
            <a:endParaRPr sz="1600"/>
          </a:p>
          <a:p>
            <a:pPr indent="-330200" lvl="1" marL="914400" rtl="0" algn="just">
              <a:lnSpc>
                <a:spcPct val="100000"/>
              </a:lnSpc>
              <a:spcBef>
                <a:spcPts val="600"/>
              </a:spcBef>
              <a:spcAft>
                <a:spcPts val="0"/>
              </a:spcAft>
              <a:buSzPts val="1600"/>
              <a:buChar char="□"/>
            </a:pPr>
            <a:r>
              <a:rPr lang="en" sz="1600"/>
              <a:t>Usabilidad</a:t>
            </a:r>
            <a:endParaRPr sz="1600"/>
          </a:p>
          <a:p>
            <a:pPr indent="0" lvl="0" marL="914400" rtl="0" algn="just">
              <a:lnSpc>
                <a:spcPct val="100000"/>
              </a:lnSpc>
              <a:spcBef>
                <a:spcPts val="600"/>
              </a:spcBef>
              <a:spcAft>
                <a:spcPts val="0"/>
              </a:spcAft>
              <a:buSzPts val="2400"/>
              <a:buNone/>
            </a:pPr>
            <a:r>
              <a:t/>
            </a:r>
            <a:endParaRPr sz="1600"/>
          </a:p>
          <a:p>
            <a:pPr indent="-330200" lvl="1" marL="914400" rtl="0" algn="just">
              <a:lnSpc>
                <a:spcPct val="100000"/>
              </a:lnSpc>
              <a:spcBef>
                <a:spcPts val="600"/>
              </a:spcBef>
              <a:spcAft>
                <a:spcPts val="0"/>
              </a:spcAft>
              <a:buSzPts val="1600"/>
              <a:buChar char="□"/>
            </a:pPr>
            <a:r>
              <a:rPr lang="en" sz="1600"/>
              <a:t>Funcionalidad</a:t>
            </a:r>
            <a:endParaRPr sz="1600"/>
          </a:p>
          <a:p>
            <a:pPr indent="0" lvl="0" marL="914400" rtl="0" algn="just">
              <a:lnSpc>
                <a:spcPct val="100000"/>
              </a:lnSpc>
              <a:spcBef>
                <a:spcPts val="600"/>
              </a:spcBef>
              <a:spcAft>
                <a:spcPts val="0"/>
              </a:spcAft>
              <a:buSzPts val="2400"/>
              <a:buNone/>
            </a:pPr>
            <a:r>
              <a:t/>
            </a:r>
            <a:endParaRPr sz="1600"/>
          </a:p>
          <a:p>
            <a:pPr indent="-330200" lvl="1" marL="914400" rtl="0" algn="just">
              <a:lnSpc>
                <a:spcPct val="100000"/>
              </a:lnSpc>
              <a:spcBef>
                <a:spcPts val="600"/>
              </a:spcBef>
              <a:spcAft>
                <a:spcPts val="0"/>
              </a:spcAft>
              <a:buSzPts val="1600"/>
              <a:buChar char="□"/>
            </a:pPr>
            <a:r>
              <a:rPr lang="en" sz="1600"/>
              <a:t>Soporte</a:t>
            </a:r>
            <a:endParaRPr sz="1600"/>
          </a:p>
          <a:p>
            <a:pPr indent="0" lvl="0" marL="0" rtl="0" algn="just">
              <a:lnSpc>
                <a:spcPct val="100000"/>
              </a:lnSpc>
              <a:spcBef>
                <a:spcPts val="600"/>
              </a:spcBef>
              <a:spcAft>
                <a:spcPts val="0"/>
              </a:spcAft>
              <a:buSzPts val="2400"/>
              <a:buNone/>
            </a:pPr>
            <a:r>
              <a:t/>
            </a:r>
            <a:endParaRPr sz="1600"/>
          </a:p>
          <a:p>
            <a:pPr indent="0" lvl="0" marL="0" rtl="0" algn="just">
              <a:lnSpc>
                <a:spcPct val="100000"/>
              </a:lnSpc>
              <a:spcBef>
                <a:spcPts val="600"/>
              </a:spcBef>
              <a:spcAft>
                <a:spcPts val="0"/>
              </a:spcAft>
              <a:buSzPts val="2400"/>
              <a:buNone/>
            </a:pPr>
            <a:r>
              <a:t/>
            </a:r>
            <a:endParaRPr sz="1600"/>
          </a:p>
        </p:txBody>
      </p:sp>
      <p:pic>
        <p:nvPicPr>
          <p:cNvPr id="118" name="Google Shape;118;p19"/>
          <p:cNvPicPr preferRelativeResize="0"/>
          <p:nvPr/>
        </p:nvPicPr>
        <p:blipFill rotWithShape="1">
          <a:blip r:embed="rId3">
            <a:alphaModFix/>
          </a:blip>
          <a:srcRect b="0" l="0" r="0" t="0"/>
          <a:stretch/>
        </p:blipFill>
        <p:spPr>
          <a:xfrm>
            <a:off x="5285180" y="1424005"/>
            <a:ext cx="3145125" cy="314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CRITERIOS DE COMPARACIÓN (CATEGORÍA A)</a:t>
            </a:r>
            <a:endParaRPr/>
          </a:p>
          <a:p>
            <a:pPr indent="0" lvl="0" marL="0" rtl="0" algn="l">
              <a:lnSpc>
                <a:spcPct val="100000"/>
              </a:lnSpc>
              <a:spcBef>
                <a:spcPts val="0"/>
              </a:spcBef>
              <a:spcAft>
                <a:spcPts val="0"/>
              </a:spcAft>
              <a:buSzPts val="2400"/>
              <a:buNone/>
            </a:pPr>
            <a:r>
              <a:t/>
            </a:r>
            <a:endParaRPr/>
          </a:p>
        </p:txBody>
      </p:sp>
      <p:sp>
        <p:nvSpPr>
          <p:cNvPr id="124" name="Google Shape;124;p2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25" name="Google Shape;125;p2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26" name="Google Shape;126;p20"/>
          <p:cNvSpPr txBox="1"/>
          <p:nvPr>
            <p:ph idx="1" type="body"/>
          </p:nvPr>
        </p:nvSpPr>
        <p:spPr>
          <a:xfrm>
            <a:off x="916525" y="825375"/>
            <a:ext cx="7310700" cy="32418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b="1" lang="en" sz="1600"/>
              <a:t>Criterios de comparación categoría A (Criterios generales):</a:t>
            </a:r>
            <a:endParaRPr b="1" sz="1600"/>
          </a:p>
          <a:p>
            <a:pPr indent="0" lvl="0" marL="457200" rtl="0" algn="just">
              <a:lnSpc>
                <a:spcPct val="100000"/>
              </a:lnSpc>
              <a:spcBef>
                <a:spcPts val="600"/>
              </a:spcBef>
              <a:spcAft>
                <a:spcPts val="0"/>
              </a:spcAft>
              <a:buSzPts val="2400"/>
              <a:buNone/>
            </a:pPr>
            <a:r>
              <a:t/>
            </a:r>
            <a:endParaRPr b="1" sz="1600"/>
          </a:p>
          <a:p>
            <a:pPr indent="-330200" lvl="1" marL="914400" rtl="0" algn="just">
              <a:lnSpc>
                <a:spcPct val="100000"/>
              </a:lnSpc>
              <a:spcBef>
                <a:spcPts val="600"/>
              </a:spcBef>
              <a:spcAft>
                <a:spcPts val="0"/>
              </a:spcAft>
              <a:buSzPts val="1600"/>
              <a:buChar char="○"/>
            </a:pPr>
            <a:r>
              <a:rPr b="1" lang="en" sz="1600"/>
              <a:t>Criterio A.1</a:t>
            </a:r>
            <a:r>
              <a:rPr lang="en" sz="1600"/>
              <a:t>: Relevancia en el sector (Texto libre)</a:t>
            </a:r>
            <a:endParaRPr sz="1600"/>
          </a:p>
          <a:p>
            <a:pPr indent="-330200" lvl="1" marL="914400" rtl="0" algn="just">
              <a:lnSpc>
                <a:spcPct val="100000"/>
              </a:lnSpc>
              <a:spcBef>
                <a:spcPts val="0"/>
              </a:spcBef>
              <a:spcAft>
                <a:spcPts val="0"/>
              </a:spcAft>
              <a:buSzPts val="1600"/>
              <a:buChar char="○"/>
            </a:pPr>
            <a:r>
              <a:rPr b="1" lang="en" sz="1600"/>
              <a:t>Criterio A.2</a:t>
            </a:r>
            <a:r>
              <a:rPr lang="en" sz="1600"/>
              <a:t>: Ámbito de uso (Texto libre)</a:t>
            </a:r>
            <a:endParaRPr sz="1600"/>
          </a:p>
          <a:p>
            <a:pPr indent="-330200" lvl="1" marL="914400" rtl="0" algn="just">
              <a:lnSpc>
                <a:spcPct val="100000"/>
              </a:lnSpc>
              <a:spcBef>
                <a:spcPts val="0"/>
              </a:spcBef>
              <a:spcAft>
                <a:spcPts val="0"/>
              </a:spcAft>
              <a:buSzPts val="1600"/>
              <a:buChar char="○"/>
            </a:pPr>
            <a:r>
              <a:rPr b="1" lang="en" sz="1600"/>
              <a:t>Criterio A.3</a:t>
            </a:r>
            <a:r>
              <a:rPr lang="en" sz="1600"/>
              <a:t>: Formación (Numérica 0-10)</a:t>
            </a:r>
            <a:endParaRPr sz="1600"/>
          </a:p>
          <a:p>
            <a:pPr indent="-330200" lvl="1" marL="914400" rtl="0" algn="just">
              <a:lnSpc>
                <a:spcPct val="100000"/>
              </a:lnSpc>
              <a:spcBef>
                <a:spcPts val="0"/>
              </a:spcBef>
              <a:spcAft>
                <a:spcPts val="0"/>
              </a:spcAft>
              <a:buSzPts val="1600"/>
              <a:buChar char="○"/>
            </a:pPr>
            <a:r>
              <a:rPr b="1" lang="en" sz="1600"/>
              <a:t>Criterio A.4</a:t>
            </a:r>
            <a:r>
              <a:rPr lang="en" sz="1600"/>
              <a:t>: Integración (Numérica 1-5)</a:t>
            </a:r>
            <a:endParaRPr sz="1600"/>
          </a:p>
          <a:p>
            <a:pPr indent="-330200" lvl="1" marL="914400" rtl="0" algn="just">
              <a:lnSpc>
                <a:spcPct val="100000"/>
              </a:lnSpc>
              <a:spcBef>
                <a:spcPts val="0"/>
              </a:spcBef>
              <a:spcAft>
                <a:spcPts val="0"/>
              </a:spcAft>
              <a:buSzPts val="1600"/>
              <a:buChar char="○"/>
            </a:pPr>
            <a:r>
              <a:rPr b="1" lang="en" sz="1600"/>
              <a:t>Criterio A.5</a:t>
            </a:r>
            <a:r>
              <a:rPr lang="en" sz="1600"/>
              <a:t>: Idiomas (Texto libre)</a:t>
            </a:r>
            <a:endParaRPr sz="1600"/>
          </a:p>
          <a:p>
            <a:pPr indent="-330200" lvl="1" marL="914400" rtl="0" algn="just">
              <a:lnSpc>
                <a:spcPct val="100000"/>
              </a:lnSpc>
              <a:spcBef>
                <a:spcPts val="0"/>
              </a:spcBef>
              <a:spcAft>
                <a:spcPts val="0"/>
              </a:spcAft>
              <a:buSzPts val="1600"/>
              <a:buChar char="○"/>
            </a:pPr>
            <a:r>
              <a:rPr b="1" lang="en" sz="1600"/>
              <a:t>Criterio A.6</a:t>
            </a:r>
            <a:r>
              <a:rPr lang="en" sz="1600"/>
              <a:t>: Tipo de licencia (Abierto-Cerrado)</a:t>
            </a:r>
            <a:endParaRPr sz="1600"/>
          </a:p>
          <a:p>
            <a:pPr indent="-330200" lvl="1" marL="914400" rtl="0" algn="just">
              <a:lnSpc>
                <a:spcPct val="100000"/>
              </a:lnSpc>
              <a:spcBef>
                <a:spcPts val="0"/>
              </a:spcBef>
              <a:spcAft>
                <a:spcPts val="0"/>
              </a:spcAft>
              <a:buSzPts val="1600"/>
              <a:buChar char="○"/>
            </a:pPr>
            <a:r>
              <a:rPr b="1" lang="en" sz="1600"/>
              <a:t>Criterio A.7</a:t>
            </a:r>
            <a:r>
              <a:rPr lang="en" sz="1600"/>
              <a:t>: Precio (Numérico)</a:t>
            </a:r>
            <a:endParaRPr sz="1600"/>
          </a:p>
          <a:p>
            <a:pPr indent="0" lvl="0" marL="0" rtl="0" algn="just">
              <a:lnSpc>
                <a:spcPct val="100000"/>
              </a:lnSpc>
              <a:spcBef>
                <a:spcPts val="600"/>
              </a:spcBef>
              <a:spcAft>
                <a:spcPts val="0"/>
              </a:spcAft>
              <a:buSzPts val="2400"/>
              <a:buNone/>
            </a:pPr>
            <a:r>
              <a:t/>
            </a:r>
            <a:endParaRPr sz="1600"/>
          </a:p>
        </p:txBody>
      </p:sp>
      <p:pic>
        <p:nvPicPr>
          <p:cNvPr id="127" name="Google Shape;127;p20"/>
          <p:cNvPicPr preferRelativeResize="0"/>
          <p:nvPr/>
        </p:nvPicPr>
        <p:blipFill rotWithShape="1">
          <a:blip r:embed="rId3">
            <a:alphaModFix/>
          </a:blip>
          <a:srcRect b="0" l="0" r="0" t="0"/>
          <a:stretch/>
        </p:blipFill>
        <p:spPr>
          <a:xfrm>
            <a:off x="6071941" y="3289325"/>
            <a:ext cx="2048284" cy="128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