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16E164-86CF-44AA-8C2E-FB53808FDFD5}">
  <a:tblStyle styleId="{5E16E164-86CF-44AA-8C2E-FB53808FD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f8befc02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55f8befc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f8befc0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55f8befc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f8befc02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55f8befc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f8befc0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5f8befc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f8befc02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55f8befc0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f8befc02_3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5f8befc02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f8befc02_3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55f8befc0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f8befc02_3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55f8befc0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f8befc02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55f8befc02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f8befc02_3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5f8befc02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f8befc02_3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5f8befc02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f8befc02_3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5f8befc02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f8befc02_3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5f8befc0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5f8befc02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55f8befc0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e9a5c3ef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54e9a5c3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e9a5c3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54e9a5c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f8befc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55f8bef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f8befc0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5f8befc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9E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E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3434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9600" u="none" cap="none" strike="noStrike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_1">
    <p:bg>
      <p:bgPr>
        <a:solidFill>
          <a:srgbClr val="43434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⊡"/>
              <a:defRPr b="0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 MANAGEMENT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5982100" y="3334950"/>
            <a:ext cx="2153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Laura Guillén Casal</a:t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Francisco Miguel Sáez Bravo</a:t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Jesús Gail Bohórquez</a:t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Sergio Llanos García</a:t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Jorge Pérez Campos</a:t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 (CATEGORÍA 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Criterios de comparación categoría B (Criterios de usabilidad):</a:t>
            </a:r>
            <a:endParaRPr b="1"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B.1</a:t>
            </a:r>
            <a:r>
              <a:rPr lang="en" sz="1600"/>
              <a:t>: Sistemas operativos (Numérica 3/3 + Nombre S.O)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B.2</a:t>
            </a:r>
            <a:r>
              <a:rPr lang="en" sz="1600"/>
              <a:t>: Accesibilidad (Numérca 0-10)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B.3</a:t>
            </a:r>
            <a:r>
              <a:rPr lang="en" sz="1600"/>
              <a:t>: Configuración propia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B.4</a:t>
            </a:r>
            <a:r>
              <a:rPr lang="en" sz="1600"/>
              <a:t>: Estabilidad (Numérica 0-10)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B.5</a:t>
            </a:r>
            <a:r>
              <a:rPr lang="en" sz="1600"/>
              <a:t>: Puesta en funcionamiento (Numérica 0-10)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B.6</a:t>
            </a:r>
            <a:r>
              <a:rPr lang="en" sz="1600"/>
              <a:t>: Facilidad de uso (Numérica 0-10)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850" y="3243325"/>
            <a:ext cx="2913050" cy="13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 (CATEGORÍA 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Criterios de comparación categoría C (Criterios de funcionalidad):</a:t>
            </a:r>
            <a:endParaRPr b="1"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C.1</a:t>
            </a:r>
            <a:r>
              <a:rPr lang="en" sz="1600"/>
              <a:t>: Periodo de prueba (Booleano Si/No)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C.2</a:t>
            </a:r>
            <a:r>
              <a:rPr lang="en" sz="1600"/>
              <a:t>: Funcionalidad en la nube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C.3</a:t>
            </a:r>
            <a:r>
              <a:rPr lang="en" sz="1600"/>
              <a:t>: Puntos fuertes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C.4</a:t>
            </a:r>
            <a:r>
              <a:rPr lang="en" sz="1600"/>
              <a:t>: Medición del rendimiento (Numérica 0-10)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C.5</a:t>
            </a:r>
            <a:r>
              <a:rPr lang="en" sz="1600"/>
              <a:t>: Módulos internos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C.6</a:t>
            </a:r>
            <a:r>
              <a:rPr lang="en" sz="1600"/>
              <a:t>: Módulos externos (Booleano Si/No)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100" y="3155425"/>
            <a:ext cx="2399624" cy="1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 (CATEGORÍA 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Criterios de comparación categoría D (Criterios de soporte):</a:t>
            </a:r>
            <a:endParaRPr b="1"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D.1</a:t>
            </a:r>
            <a:r>
              <a:rPr lang="en" sz="1600"/>
              <a:t>: Seguridad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D.2</a:t>
            </a:r>
            <a:r>
              <a:rPr lang="en" sz="1600"/>
              <a:t>: Madurez y versiones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D.3</a:t>
            </a:r>
            <a:r>
              <a:rPr lang="en" sz="1600"/>
              <a:t>: Atención al cliente (Texto libre)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b="1" lang="en" sz="1600"/>
              <a:t>Criterio D.4</a:t>
            </a:r>
            <a:r>
              <a:rPr lang="en" sz="1600"/>
              <a:t>: Soporte técnico (Numérica 0-10)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3031075"/>
            <a:ext cx="3571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EVALUACIÓN DE LOS CRITERIOS POR TECNOLOGÍA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APIGEE</a:t>
            </a:r>
            <a:endParaRPr b="1"/>
          </a:p>
        </p:txBody>
      </p:sp>
      <p:sp>
        <p:nvSpPr>
          <p:cNvPr id="160" name="Google Shape;160;p2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241650" y="91601"/>
            <a:ext cx="2660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APIGEE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916525" y="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732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A.1: Relevancia en el sector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Alta. Empresa puntera en el sector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A.2: Ámbito de uso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Grandes empresas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A.3: Formación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Documentación propia de la organización, gran cantidad de cursos normalmente de pago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A.4: Iintegración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Sencilla. Se trabaja a través de Google cloud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A.5: Idiomas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 gran número de idiomas al trabajar con Google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A.6: Tipo de licencia</a:t>
                      </a:r>
                      <a:endParaRPr sz="10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Cerrado, no podemos acceder a su código fuente ya que no es público</a:t>
                      </a:r>
                      <a:endParaRPr sz="1000"/>
                    </a:p>
                  </a:txBody>
                  <a:tcPr marT="91425" marB="91425" marR="91425" marL="9142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A.7: Precio</a:t>
                      </a:r>
                      <a:endParaRPr sz="10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Xxxx €, no hemos recibido respuesta de Apigee</a:t>
                      </a:r>
                      <a:endParaRPr sz="10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241650" y="91572"/>
            <a:ext cx="266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APIGEE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916525" y="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732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B.1: Sistemas operativos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</a:t>
                      </a:r>
                      <a:r>
                        <a:rPr lang="en" sz="1800"/>
                        <a:t>.2: Accesibilidad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B.3: Configuración propia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B.4: Estabilidad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B.5: Puesta en funcionamiento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B.6: Facilidad de uso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241650" y="91572"/>
            <a:ext cx="266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APIGEE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916525" y="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732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C.1: Periodo de prueba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C.2: Funcionalidad en la nube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C.3: Puntos Fuertes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C.4: Medición del rendimiento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C.5 Módulos internos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C.6 Módulos externos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241650" y="91572"/>
            <a:ext cx="266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APIGEE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916513" y="135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8225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D.1: Seguridad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D.2: Madurez y versiones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D.3: Atención al cliente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D.4: Soporte técnico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EVALUACIÓN DE LOS CRITERIOS POR TECNOLOGÍA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WSO2</a:t>
            </a:r>
            <a:endParaRPr b="1"/>
          </a:p>
        </p:txBody>
      </p:sp>
      <p:sp>
        <p:nvSpPr>
          <p:cNvPr id="203" name="Google Shape;203;p2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241650" y="91601"/>
            <a:ext cx="2660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WSO2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916525" y="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732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A.1: Relevancia en el sector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A.2: Ámbito de uso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A.3: Formación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A.4: Iintegración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A.5: Idiomas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A.6: Tipo de licencia</a:t>
                      </a:r>
                      <a:endParaRPr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A.7: Precio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241650" y="91572"/>
            <a:ext cx="266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WSO2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22" name="Google Shape;222;p31"/>
          <p:cNvGraphicFramePr/>
          <p:nvPr/>
        </p:nvGraphicFramePr>
        <p:xfrm>
          <a:off x="916525" y="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732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B.1: Sistemas operativos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B.2: Accesibilidad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B.3: Configuración propia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B.4: Estabilidad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B.5: Puesta en funcionamiento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B.6: Facilidad de uso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241650" y="91572"/>
            <a:ext cx="266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WSO2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916525" y="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732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C.1: Periodo de prueba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C.2: Funcionalidad en la nube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C.3: Puntos Fuertes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C.4: Medición del rendimiento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C.5 Módulos internos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C.6 Módulos externos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241650" y="91572"/>
            <a:ext cx="266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WSO2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916513" y="135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{5E16E164-86CF-44AA-8C2E-FB53808FDFD5}</a:tableStyleId>
              </a:tblPr>
              <a:tblGrid>
                <a:gridCol w="368225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CRITERIO</a:t>
                      </a:r>
                      <a:endParaRPr b="1" sz="1800"/>
                    </a:p>
                  </a:txBody>
                  <a:tcPr marT="91425" marB="91425" marR="91425" marL="91425"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EVALUACIÓN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D.1: Seguridad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D.2: Madurez y versiones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D.3: Atención al cliente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  <a:tr h="2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D.4: Soporte técnico</a:t>
                      </a:r>
                      <a:endParaRPr sz="18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COMPARACIÓN DE LAS TECNOLOGÍAS</a:t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¿Preguntas?</a:t>
            </a:r>
            <a:endParaRPr b="1"/>
          </a:p>
        </p:txBody>
      </p:sp>
      <p:sp>
        <p:nvSpPr>
          <p:cNvPr id="253" name="Google Shape;253;p35"/>
          <p:cNvSpPr txBox="1"/>
          <p:nvPr/>
        </p:nvSpPr>
        <p:spPr>
          <a:xfrm>
            <a:off x="3906100" y="49995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4255080" y="49024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Gráficos</a:t>
            </a:r>
            <a:endParaRPr sz="2400"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87" y="1394000"/>
            <a:ext cx="5915615" cy="30039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632875" y="855975"/>
            <a:ext cx="1878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Gantt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DESCRIPCIÓN DE LAS TECNOLOGÍAS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DESCRIPCIÓN DE LA TECNOLOGÍA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Apigee</a:t>
            </a:r>
            <a:r>
              <a:rPr lang="en" sz="1600"/>
              <a:t> se considera un tecnología puntera en el sector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Desarrollo en la plataforma cloud de Google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Principales productos:</a:t>
            </a:r>
            <a:endParaRPr sz="16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Diseño de APIs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Protección de APIs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Publicación de APIs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Análisis de APIs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Supervisión de APIs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Monetización de APIs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Portal de desarrolladores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Gestión de microservicios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050" y="513488"/>
            <a:ext cx="1426500" cy="58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350" y="2444200"/>
            <a:ext cx="4384475" cy="1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DESCRIPCIÓN DE LA TECNOLOGÍA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916525" y="71142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WSO2</a:t>
            </a:r>
            <a:r>
              <a:rPr lang="en" sz="1600"/>
              <a:t> es una herramienta opensource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Provee de diversas </a:t>
            </a:r>
            <a:r>
              <a:rPr lang="en" sz="1600"/>
              <a:t>funcionalidades además de API Management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Sus principales productos: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Integración empresarial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API Manager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Gestión de la identificación y acceso</a:t>
            </a:r>
            <a:r>
              <a:rPr lang="en" sz="1600"/>
              <a:t> 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Análisis y procesamiento de flujos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8792" y="528400"/>
            <a:ext cx="2418184" cy="4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425" y="2650775"/>
            <a:ext cx="3001551" cy="17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División en 4 categorías diferentes:</a:t>
            </a:r>
            <a:endParaRPr b="1"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Criterios Generales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Usabilidad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Funcionalidad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Soporte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180" y="1424005"/>
            <a:ext cx="3145125" cy="31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 (CATEGORÍA 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‹#›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Criterios de comparación categoría A (Criterios generales):</a:t>
            </a:r>
            <a:endParaRPr b="1" sz="16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A.1</a:t>
            </a:r>
            <a:r>
              <a:rPr lang="en" sz="1600"/>
              <a:t>: Relevancia en el sector (Texto libre)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A.2</a:t>
            </a:r>
            <a:r>
              <a:rPr lang="en" sz="1600"/>
              <a:t>: </a:t>
            </a:r>
            <a:r>
              <a:rPr lang="en" sz="1600"/>
              <a:t>Ámbito de uso </a:t>
            </a:r>
            <a:r>
              <a:rPr lang="en" sz="1600"/>
              <a:t>(Texto libre)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A.3</a:t>
            </a:r>
            <a:r>
              <a:rPr lang="en" sz="1600"/>
              <a:t>: </a:t>
            </a:r>
            <a:r>
              <a:rPr lang="en" sz="1600"/>
              <a:t>Formación (Numérica 0-10)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A.4</a:t>
            </a:r>
            <a:r>
              <a:rPr lang="en" sz="1600"/>
              <a:t>: </a:t>
            </a:r>
            <a:r>
              <a:rPr lang="en" sz="1600"/>
              <a:t>Integración (Numérica 1-5)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A.5</a:t>
            </a:r>
            <a:r>
              <a:rPr lang="en" sz="1600"/>
              <a:t>: </a:t>
            </a:r>
            <a:r>
              <a:rPr lang="en" sz="1600"/>
              <a:t>Idiomas (Texto libre)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A.6</a:t>
            </a:r>
            <a:r>
              <a:rPr lang="en" sz="1600"/>
              <a:t>: </a:t>
            </a:r>
            <a:r>
              <a:rPr lang="en" sz="1600"/>
              <a:t>Tipo de licencia (Abierto-Cerrado)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Criterio A.7</a:t>
            </a:r>
            <a:r>
              <a:rPr lang="en" sz="1600"/>
              <a:t>: </a:t>
            </a:r>
            <a:r>
              <a:rPr lang="en" sz="1600"/>
              <a:t>Precio (Numérico)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941" y="3289325"/>
            <a:ext cx="2048284" cy="12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