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Montserrat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D74367-3244-43F5-9C62-5580469507F5}">
  <a:tblStyle styleId="{49D74367-3244-43F5-9C62-5580469507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EA460DC-D8A4-4846-B1A8-D12FD73E65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bca37f35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59bca37f35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bca37f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59bca37f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9bca37f35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59bca37f35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9bca37f35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9bca37f35_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bca37f3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59bca37f3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bca37f35_4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59bca37f35_4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bca37f3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59bca37f3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bca37f35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59bca37f35_4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9bca37f35_4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59bca37f35_4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bca37f35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59bca37f35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9bca37f35_4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59bca37f35_4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9bca37f35_4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59bca37f35_4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9bca37f35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59bca37f35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9bca37f35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59bca37f35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bca37f35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59bca37f35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bca37f35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59bca37f35_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bca37f35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59bca37f35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9bca37f35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59bca37f35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bca37f35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59bca37f35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9bca37f35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59bca37f35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9bca37f3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59bca37f3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9bca37f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59bca37f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bca37f3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59bca37f3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9bca37f35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59bca37f35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9bca37f35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59bca37f35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9bca37f35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59bca37f35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0f622b21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50f622b21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9bca37f3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59bca37f3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9bca37f35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59bca37f35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9bca37f35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59bca37f35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622562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5622562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6225626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56225626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9E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 rot="10800000" flipH="1"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04100" y="4513082"/>
            <a:ext cx="2935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 i="1">
                <a:solidFill>
                  <a:srgbClr val="999999"/>
                </a:solidFill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⊡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5885292" y="971550"/>
            <a:ext cx="24405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81053" y="956004"/>
            <a:ext cx="36219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⊡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434343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2037600" y="2161800"/>
            <a:ext cx="5068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⊡"/>
              <a:defRPr sz="1800" i="1">
                <a:solidFill>
                  <a:srgbClr val="CCCCCC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 i="1">
                <a:solidFill>
                  <a:srgbClr val="CCCCCC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 i="1">
                <a:solidFill>
                  <a:srgbClr val="CCCCCC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i="1">
                <a:solidFill>
                  <a:srgbClr val="CCCCCC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i="1">
                <a:solidFill>
                  <a:srgbClr val="CCCCCC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i="1">
                <a:solidFill>
                  <a:srgbClr val="CCCCCC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○"/>
              <a:defRPr i="1">
                <a:solidFill>
                  <a:srgbClr val="CCCCCC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■"/>
              <a:defRPr i="1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3853200" y="293593"/>
            <a:ext cx="14376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0" i="0" u="none" strike="noStrike" cap="none">
              <a:solidFill>
                <a:srgbClr val="FF9E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⊡"/>
              <a:defRPr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□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 MANAGEMENT</a:t>
            </a:r>
            <a:endParaRPr/>
          </a:p>
        </p:txBody>
      </p:sp>
      <p:sp>
        <p:nvSpPr>
          <p:cNvPr id="59" name="Google Shape;59;p12"/>
          <p:cNvSpPr/>
          <p:nvPr/>
        </p:nvSpPr>
        <p:spPr>
          <a:xfrm>
            <a:off x="4255105" y="51209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5982100" y="3334950"/>
            <a:ext cx="21537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Laura Guillén Casal</a:t>
            </a: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Francisco Miguel Sáez Bravo</a:t>
            </a: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Jesús Gail Bohórquez</a:t>
            </a: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Sergio Llanos García</a:t>
            </a: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Jorge Pérez Campos</a:t>
            </a: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10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962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1: </a:t>
            </a:r>
            <a:r>
              <a:rPr lang="en" sz="2000">
                <a:solidFill>
                  <a:schemeClr val="dk1"/>
                </a:solidFill>
              </a:rPr>
              <a:t>Dificultad del proceso de creación y publicación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2: </a:t>
            </a:r>
            <a:r>
              <a:rPr lang="en" sz="2000">
                <a:solidFill>
                  <a:schemeClr val="dk1"/>
                </a:solidFill>
              </a:rPr>
              <a:t>Horas empleadas en la construcción del prototipo (Numérico horas)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3: </a:t>
            </a:r>
            <a:r>
              <a:rPr lang="en" sz="2000">
                <a:solidFill>
                  <a:schemeClr val="dk1"/>
                </a:solidFill>
              </a:rPr>
              <a:t>Recursos necesarios (Texto libre)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4: </a:t>
            </a:r>
            <a:r>
              <a:rPr lang="en" sz="2000">
                <a:solidFill>
                  <a:schemeClr val="dk1"/>
                </a:solidFill>
              </a:rPr>
              <a:t>Configuración del servidor Proxy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5: </a:t>
            </a:r>
            <a:r>
              <a:rPr lang="en" sz="2000">
                <a:solidFill>
                  <a:schemeClr val="dk1"/>
                </a:solidFill>
              </a:rPr>
              <a:t>Grado de personalización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6: </a:t>
            </a:r>
            <a:r>
              <a:rPr lang="en" sz="2000">
                <a:solidFill>
                  <a:schemeClr val="dk1"/>
                </a:solidFill>
              </a:rPr>
              <a:t>Calidad del soporte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6100" y="3155425"/>
            <a:ext cx="2399624" cy="1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11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5197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7:</a:t>
            </a:r>
            <a:r>
              <a:rPr lang="en" sz="2000">
                <a:solidFill>
                  <a:schemeClr val="dk1"/>
                </a:solidFill>
              </a:rPr>
              <a:t> Calidad de la documentación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8: </a:t>
            </a:r>
            <a:r>
              <a:rPr lang="en" sz="2000">
                <a:solidFill>
                  <a:schemeClr val="dk1"/>
                </a:solidFill>
              </a:rPr>
              <a:t>Facilidad de uso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9:</a:t>
            </a:r>
            <a:r>
              <a:rPr lang="en" sz="2000">
                <a:solidFill>
                  <a:schemeClr val="dk1"/>
                </a:solidFill>
              </a:rPr>
              <a:t> Implementación de seguridad y control de concurrencia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10:</a:t>
            </a:r>
            <a:r>
              <a:rPr lang="en" sz="2000">
                <a:solidFill>
                  <a:schemeClr val="dk1"/>
                </a:solidFill>
              </a:rPr>
              <a:t> Profundidad del análisis (Numérico 1-5)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Criterio 11:</a:t>
            </a:r>
            <a:r>
              <a:rPr lang="en" sz="2000">
                <a:solidFill>
                  <a:schemeClr val="dk1"/>
                </a:solidFill>
              </a:rPr>
              <a:t> Capacidad de prueba (Booleano Sí/No)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6100" y="3155425"/>
            <a:ext cx="2399624" cy="1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PROTOTIPO APIGEE</a:t>
            </a:r>
            <a:endParaRPr b="1"/>
          </a:p>
        </p:txBody>
      </p:sp>
      <p:sp>
        <p:nvSpPr>
          <p:cNvPr id="147" name="Google Shape;147;p2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DISEÑO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13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51962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Diseño del prototipo en base a requisitos funcionales y funcionalidades disponibles en versión de prueba</a:t>
            </a:r>
            <a:endParaRPr sz="2000" b="1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Creación y publicación de APIs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Suscripción 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Políticas de seguridad/Control Acceso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Creación servidor Proxy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Edición de contenidos creados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DISEÑO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14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51962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dk1"/>
                </a:solidFill>
              </a:rPr>
              <a:t>Interfaz proporcionada por la propia plataforma</a:t>
            </a:r>
            <a:endParaRPr sz="2000" b="1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Interfaz de usuario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Portal de publicación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575" y="2398238"/>
            <a:ext cx="3822362" cy="18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00" y="2398254"/>
            <a:ext cx="3822349" cy="195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15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5197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Creación de servidor Proxy</a:t>
            </a:r>
            <a:endParaRPr sz="2000" b="1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Selección de tipo de servidor (Reverse Proxy)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Vinculación URL API de prueba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Selección protocolo de seguridad 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Despliegue en modo testeo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863" y="3054338"/>
            <a:ext cx="55149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788" y="2365738"/>
            <a:ext cx="28479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16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5197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Política de control de acceso</a:t>
            </a:r>
            <a:endParaRPr sz="2000" b="1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Situarse en la pestaña Develop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Seleccionar un PreFlow en la pestaña Endpoints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Añadir un Gestor de Tráfico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Modificar y guardar el Gestor de Tráfico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71" y="2918346"/>
            <a:ext cx="3545625" cy="6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673" y="3642098"/>
            <a:ext cx="4732775" cy="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17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5973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Publicación API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Importar especificación de la API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Construir Proxy sobre la misma (Proceso idéntico al anterior)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Empaquetar contenido en formato API Product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Generar entorno de publicación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Activar publicación y generar documentación (Snapshot)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750" y="2660182"/>
            <a:ext cx="3405425" cy="2092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50" y="2709350"/>
            <a:ext cx="4087302" cy="21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18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5197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Política de autenticación/Suscripción a API</a:t>
            </a:r>
            <a:endParaRPr sz="20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Creación servidor (Indicando protocolo de seguridad API Key)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Para hacer efectiva la seguridad, necesario asignar un desarrollador a la API en cuestión (Suscripción)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Crear objeto en formato App que vincule desarrollador con producto al que se le autoriza a acceder (API Key)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Envío de petición incluyendo clave en la URL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l="5390" r="-5390"/>
          <a:stretch/>
        </p:blipFill>
        <p:spPr>
          <a:xfrm>
            <a:off x="1177825" y="3008425"/>
            <a:ext cx="2884750" cy="1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298" y="3670750"/>
            <a:ext cx="2436577" cy="11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750" y="3670750"/>
            <a:ext cx="2439300" cy="11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19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519750" y="6746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Edición de contenidos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Funcionalidad correspondiente a servidores y portal de publicación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Servidores: Asignación o eliminación de políticas desde el apartado Develop</a:t>
            </a:r>
            <a:endParaRPr sz="16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1600">
                <a:solidFill>
                  <a:schemeClr val="dk1"/>
                </a:solidFill>
              </a:rPr>
              <a:t>Portal: Modificación estructura y estética del portal de publicación a tiempo real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225" y="2479325"/>
            <a:ext cx="4408249" cy="22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325" y="2479325"/>
            <a:ext cx="1549939" cy="22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PLANIFICACIÓN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PRUEBAS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20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519625" y="6450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Pruebas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Petición al servidor inicial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Control de acceso (limitado a 2 peticiones por minuto)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t="36772"/>
          <a:stretch/>
        </p:blipFill>
        <p:spPr>
          <a:xfrm>
            <a:off x="1551775" y="1565825"/>
            <a:ext cx="5061121" cy="5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775" y="2603250"/>
            <a:ext cx="5964987" cy="8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5">
            <a:alphaModFix/>
          </a:blip>
          <a:srcRect t="19775" b="38254"/>
          <a:stretch/>
        </p:blipFill>
        <p:spPr>
          <a:xfrm>
            <a:off x="2975225" y="3486950"/>
            <a:ext cx="5498650" cy="9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21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519625" y="61012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Pruebas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Autenticación de usuarios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t="29577"/>
          <a:stretch/>
        </p:blipFill>
        <p:spPr>
          <a:xfrm>
            <a:off x="1073263" y="2144325"/>
            <a:ext cx="7307875" cy="5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338" y="2985054"/>
            <a:ext cx="7307748" cy="58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INSTALACIÓN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22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519625" y="61012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No se precisa de instalación alguna respecto a la plataforma Apigee Edge (uso desde la nube)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Necesidad de instalar herramienta Curl para realización de pruebas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Descarga del archivo ejecutable desde la URL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https://curl.haxx.se/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Crear carpeta en disco C: y mover ejecutable a la misma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Adquirir la URL del servidor proxy objetivo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Ejecutar comando Curl desde consola de comandos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925" y="2938100"/>
            <a:ext cx="3418150" cy="17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23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519625" y="4422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Creación y publicación de una API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5" y="1312300"/>
            <a:ext cx="6893153" cy="1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625" y="2890847"/>
            <a:ext cx="6744501" cy="1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63" name="Google Shape;263;p3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24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519625" y="4422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Suscripción a una API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450" y="1254871"/>
            <a:ext cx="6222474" cy="12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63" y="3013213"/>
            <a:ext cx="7435175" cy="1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25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1"/>
          </p:nvPr>
        </p:nvSpPr>
        <p:spPr>
          <a:xfrm>
            <a:off x="519625" y="4422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Políticas de seguridad y control de acceso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0" y="1627972"/>
            <a:ext cx="8104502" cy="237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2" name="Google Shape;282;p3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26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84" name="Google Shape;284;p37"/>
          <p:cNvSpPr txBox="1">
            <a:spLocks noGrp="1"/>
          </p:cNvSpPr>
          <p:nvPr>
            <p:ph type="body" idx="1"/>
          </p:nvPr>
        </p:nvSpPr>
        <p:spPr>
          <a:xfrm>
            <a:off x="470100" y="3517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API Store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25" y="1085499"/>
            <a:ext cx="6262056" cy="35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27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470100" y="4422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Servidor Proxy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00" y="3277475"/>
            <a:ext cx="7283279" cy="14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50" y="1269126"/>
            <a:ext cx="3781601" cy="191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475" y="1373975"/>
            <a:ext cx="4764375" cy="1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PROTOTIPO WSO2</a:t>
            </a:r>
            <a:endParaRPr/>
          </a:p>
        </p:txBody>
      </p:sp>
      <p:sp>
        <p:nvSpPr>
          <p:cNvPr id="302" name="Google Shape;302;p3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9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3241650" y="-10613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DISEÑO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29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519625" y="538175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El prototipo realizado se ha basado en la utilización de las funcionalidades que nos ofrece la versión de prueba en la nube.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Creación y publicación de una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Suscripción a una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Políticas de seguridad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Control de concurrencia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Edición del contenido de la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Herramientas de análisis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Gráficos</a:t>
            </a:r>
            <a:endParaRPr sz="240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632875" y="855975"/>
            <a:ext cx="1878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Gantt</a:t>
            </a:r>
            <a:endParaRPr sz="1800" b="1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08EF32-F8C5-44F8-8D72-E2FFD9E4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44" y="1254624"/>
            <a:ext cx="8527312" cy="24542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3241650" y="367871"/>
            <a:ext cx="2660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/>
              <a:t>DOCUMENTACIÓN DE DISEÑO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17" name="Google Shape;317;p4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30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body" idx="1"/>
          </p:nvPr>
        </p:nvSpPr>
        <p:spPr>
          <a:xfrm>
            <a:off x="597450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5" y="367875"/>
            <a:ext cx="4188549" cy="2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367875"/>
            <a:ext cx="4149049" cy="2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475" y="2692225"/>
            <a:ext cx="4217250" cy="20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9475" y="2692225"/>
            <a:ext cx="4149049" cy="20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31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31" name="Google Shape;331;p42"/>
          <p:cNvSpPr txBox="1">
            <a:spLocks noGrp="1"/>
          </p:cNvSpPr>
          <p:nvPr>
            <p:ph type="body" idx="1"/>
          </p:nvPr>
        </p:nvSpPr>
        <p:spPr>
          <a:xfrm>
            <a:off x="51962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La creación de una API se realizará en la nube del usuario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ADD NEW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Desing a NEW REST API.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Rellenamos los campos y detalles de nuestra API.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Introducimos la URL de nuestra página API y seleccionamos el número de accesos/llamadas.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La API se encuentra en la store, donde podemos utilizar las distintas herramientas de WSO2 para su gestión 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DE CONSTRUCCIÓN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32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39" name="Google Shape;339;p43"/>
          <p:cNvSpPr txBox="1">
            <a:spLocks noGrp="1"/>
          </p:cNvSpPr>
          <p:nvPr>
            <p:ph type="body" idx="1"/>
          </p:nvPr>
        </p:nvSpPr>
        <p:spPr>
          <a:xfrm>
            <a:off x="51962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40" name="Google Shape;3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50" y="558075"/>
            <a:ext cx="3788025" cy="17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925" y="558075"/>
            <a:ext cx="4115075" cy="1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50" y="2637875"/>
            <a:ext cx="3788025" cy="20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3"/>
          <p:cNvPicPr preferRelativeResize="0"/>
          <p:nvPr/>
        </p:nvPicPr>
        <p:blipFill rotWithShape="1">
          <a:blip r:embed="rId6">
            <a:alphaModFix/>
          </a:blip>
          <a:srcRect b="26804"/>
          <a:stretch/>
        </p:blipFill>
        <p:spPr>
          <a:xfrm>
            <a:off x="4656925" y="2637875"/>
            <a:ext cx="4115075" cy="20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PRUEBAS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49" name="Google Shape;349;p4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33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body" idx="1"/>
          </p:nvPr>
        </p:nvSpPr>
        <p:spPr>
          <a:xfrm>
            <a:off x="470100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 un primer momento se intentó utilizar el paquete opensource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Difícil implementación y no útil para el proyecto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 decide utilizar la nube para el beneficio del proyecto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Para una mejor comparación entre las tecnologías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Fallo al utilizar nuestro propio código para la creación de la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Se recurre al soporte de WSO2 y la documentación aportada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Utilización de código externo para creación de la API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Finalmente será el método utilizado para el desarrollo del proyecto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DOCUMENTACIÓN INSTALACIÓN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7" name="Google Shape;357;p4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34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59" name="Google Shape;359;p45"/>
          <p:cNvSpPr txBox="1">
            <a:spLocks noGrp="1"/>
          </p:cNvSpPr>
          <p:nvPr>
            <p:ph type="body" idx="1"/>
          </p:nvPr>
        </p:nvSpPr>
        <p:spPr>
          <a:xfrm>
            <a:off x="470100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es necesario ningún tipo de instalación para el uso de la nube en la plataforma de WSO2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 instala la herramienta CURL para la comprobación de la conexión con el server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75" y="2867350"/>
            <a:ext cx="39719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347" y="2307272"/>
            <a:ext cx="4158525" cy="21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title"/>
          </p:nvPr>
        </p:nvSpPr>
        <p:spPr>
          <a:xfrm>
            <a:off x="3192000" y="-9198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4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35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69" name="Google Shape;369;p46"/>
          <p:cNvSpPr txBox="1">
            <a:spLocks noGrp="1"/>
          </p:cNvSpPr>
          <p:nvPr>
            <p:ph type="body" idx="1"/>
          </p:nvPr>
        </p:nvSpPr>
        <p:spPr>
          <a:xfrm>
            <a:off x="470100" y="4553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Suscripción a una API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75" y="1219250"/>
            <a:ext cx="4653576" cy="17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988" y="3104675"/>
            <a:ext cx="54006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7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36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79" name="Google Shape;379;p47"/>
          <p:cNvSpPr txBox="1">
            <a:spLocks noGrp="1"/>
          </p:cNvSpPr>
          <p:nvPr>
            <p:ph type="body" idx="1"/>
          </p:nvPr>
        </p:nvSpPr>
        <p:spPr>
          <a:xfrm>
            <a:off x="44887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Edición, control de acceso y concurrencia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Todo ello se puede ajustar en la creación o posteriormente en la edición de la API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788" y="2065775"/>
            <a:ext cx="54006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MANUAL DE USUARIO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86" name="Google Shape;386;p4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4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37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388" name="Google Shape;388;p48"/>
          <p:cNvSpPr txBox="1">
            <a:spLocks noGrp="1"/>
          </p:cNvSpPr>
          <p:nvPr>
            <p:ph type="body" idx="1"/>
          </p:nvPr>
        </p:nvSpPr>
        <p:spPr>
          <a:xfrm>
            <a:off x="392275" y="528400"/>
            <a:ext cx="8104500" cy="4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dk1"/>
                </a:solidFill>
              </a:rPr>
              <a:t>Herramientas de análisis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Estadísticas</a:t>
            </a:r>
            <a:endParaRPr sz="200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Parámetros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2643475"/>
            <a:ext cx="4043725" cy="16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5" y="2643475"/>
            <a:ext cx="3704075" cy="17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 DE LA IMPLEMENTACIÓN DE LAS TECNOLOGÍAS</a:t>
            </a:r>
            <a:endParaRPr/>
          </a:p>
        </p:txBody>
      </p:sp>
      <p:sp>
        <p:nvSpPr>
          <p:cNvPr id="396" name="Google Shape;396;p4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49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"/>
          <p:cNvSpPr txBox="1">
            <a:spLocks noGrp="1"/>
          </p:cNvSpPr>
          <p:nvPr>
            <p:ph type="title"/>
          </p:nvPr>
        </p:nvSpPr>
        <p:spPr>
          <a:xfrm>
            <a:off x="3241650" y="-10653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0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39</a:t>
            </a:fld>
            <a:endParaRPr>
              <a:solidFill>
                <a:srgbClr val="FF9E00"/>
              </a:solidFill>
            </a:endParaRPr>
          </a:p>
        </p:txBody>
      </p:sp>
      <p:graphicFrame>
        <p:nvGraphicFramePr>
          <p:cNvPr id="405" name="Google Shape;405;p50"/>
          <p:cNvGraphicFramePr/>
          <p:nvPr/>
        </p:nvGraphicFramePr>
        <p:xfrm>
          <a:off x="444838" y="402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{49D74367-3244-43F5-9C62-5580469507F5}</a:tableStyleId>
              </a:tblPr>
              <a:tblGrid>
                <a:gridCol w="21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CRITERIO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APIGEE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WSO2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COMENTARIOS 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Dificultad del proceso de creación y publicación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 mayor dificultad de Apigee es la creación del servidor proxy. WSO2 requiere mucho trabajo previo para creación y publicación de APIs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Horas empleadas en la construcción del prototipo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horas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horas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Tiempos similares. Apigee: documentación + servidor proxy + construcción. WSO2: documentación + creación.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Recursos necesarios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Servidor Proxy y CURL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Conexión a internet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Depende de la modalidad escogida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Configuración del servidor Proxy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 Apigee creamos nuestro propio proxy y por tanto podemos personalizarlo; en WSO2  Cloud nos lo confieren por defecto.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>
            <a:spLocks noGrp="1"/>
          </p:cNvSpPr>
          <p:nvPr>
            <p:ph type="title"/>
          </p:nvPr>
        </p:nvSpPr>
        <p:spPr>
          <a:xfrm>
            <a:off x="3241650" y="-10653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40</a:t>
            </a:fld>
            <a:endParaRPr>
              <a:solidFill>
                <a:srgbClr val="FF9E00"/>
              </a:solidFill>
            </a:endParaRPr>
          </a:p>
        </p:txBody>
      </p:sp>
      <p:graphicFrame>
        <p:nvGraphicFramePr>
          <p:cNvPr id="413" name="Google Shape;413;p51"/>
          <p:cNvGraphicFramePr/>
          <p:nvPr/>
        </p:nvGraphicFramePr>
        <p:xfrm>
          <a:off x="444838" y="467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{49D74367-3244-43F5-9C62-5580469507F5}</a:tableStyleId>
              </a:tblPr>
              <a:tblGrid>
                <a:gridCol w="21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CRITERIO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APIGEE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WSO2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COMENTARIOS 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Grado de personalización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Posibilidad de personalización en ambas plataformas. Mayor oferta en Apigee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Calidad del soporte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WSO2 supera con creces a la de Apigee, por lo menos desde nuestra experiencia.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Calidad de la documentación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Documentación muy completa, siendo más detallada, precisa y fácil de comprender la de Apigee.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Facilidad de uso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3.5/5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Apigee es bastante más sencilla e intuitiva de utilizar. Modalidad en la nube de WSO2 complicada de entender y en ocasiones de localizar ciertas funcionalidades.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3241650" y="-10653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COMPARACIÓN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19" name="Google Shape;419;p52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41</a:t>
            </a:fld>
            <a:endParaRPr>
              <a:solidFill>
                <a:srgbClr val="FF9E00"/>
              </a:solidFill>
            </a:endParaRPr>
          </a:p>
        </p:txBody>
      </p:sp>
      <p:graphicFrame>
        <p:nvGraphicFramePr>
          <p:cNvPr id="421" name="Google Shape;421;p52"/>
          <p:cNvGraphicFramePr/>
          <p:nvPr/>
        </p:nvGraphicFramePr>
        <p:xfrm>
          <a:off x="522350" y="763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{49D74367-3244-43F5-9C62-5580469507F5}</a:tableStyleId>
              </a:tblPr>
              <a:tblGrid>
                <a:gridCol w="21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CRITERIO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APIGEE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WSO2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COMENTARIOS 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Implementación de seguridad y control de concurrencia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Ambas plataformas nos brindan la posibilidad de implementar seguridad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Profundidad del análisis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5/5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Ambas permiten realizar análisis de varios parámetros. Apigee solo en modalidad de pago.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Capacidad de prueba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Sí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SÍ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Apigee todas las APIs pueden ser testeadas WSO2 permite realizar una prueba del código de una API ejecutando los métodos de esta. </a:t>
                      </a:r>
                      <a:endParaRPr/>
                    </a:p>
                  </a:txBody>
                  <a:tcPr marL="68575" marR="68575" marT="91425" marB="91425">
                    <a:lnL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Conclusiones</a:t>
            </a:r>
            <a:endParaRPr b="1"/>
          </a:p>
        </p:txBody>
      </p:sp>
      <p:sp>
        <p:nvSpPr>
          <p:cNvPr id="427" name="Google Shape;427;p53"/>
          <p:cNvSpPr txBox="1"/>
          <p:nvPr/>
        </p:nvSpPr>
        <p:spPr>
          <a:xfrm>
            <a:off x="3906100" y="49995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5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4255080" y="49024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200"/>
              <a:t>CONCLUSIONES</a:t>
            </a:r>
            <a:endParaRPr sz="2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35" name="Google Shape;435;p54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4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43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437" name="Google Shape;437;p54"/>
          <p:cNvSpPr txBox="1">
            <a:spLocks noGrp="1"/>
          </p:cNvSpPr>
          <p:nvPr>
            <p:ph type="body" idx="1"/>
          </p:nvPr>
        </p:nvSpPr>
        <p:spPr>
          <a:xfrm>
            <a:off x="869150" y="70220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Ambas tecnologías muy parejas a nivel de funcionalidades disponibles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WSO2: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Estructura más centralizada, proxy único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APIGEE:</a:t>
            </a:r>
            <a:endParaRPr sz="1600" b="1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Calidad y variedad de documentación, tutoriales más accesibles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Entorno de trabajo mucho más intuitivo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Alto grado de personalización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Comunidad más amplia y activa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Valoración final: </a:t>
            </a:r>
            <a:r>
              <a:rPr lang="en" sz="1600">
                <a:solidFill>
                  <a:schemeClr val="dk1"/>
                </a:solidFill>
              </a:rPr>
              <a:t>Consideramos que Apigee es una herramienta más amplia y desarrollada, además de ser más accesible y con una curva de aprendizaje menos pronunciada.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pic>
        <p:nvPicPr>
          <p:cNvPr id="438" name="Google Shape;43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2950" y="4104625"/>
            <a:ext cx="1833025" cy="6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408" y="4104625"/>
            <a:ext cx="1342142" cy="6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b="1"/>
              <a:t>¿Preguntas?</a:t>
            </a:r>
            <a:endParaRPr b="1"/>
          </a:p>
        </p:txBody>
      </p:sp>
      <p:sp>
        <p:nvSpPr>
          <p:cNvPr id="445" name="Google Shape;445;p55"/>
          <p:cNvSpPr txBox="1"/>
          <p:nvPr/>
        </p:nvSpPr>
        <p:spPr>
          <a:xfrm>
            <a:off x="3906100" y="49995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47" name="Google Shape;447;p55"/>
          <p:cNvSpPr/>
          <p:nvPr/>
        </p:nvSpPr>
        <p:spPr>
          <a:xfrm>
            <a:off x="4255080" y="490248"/>
            <a:ext cx="633840" cy="57650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241650" y="-9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5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4572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Únicamente versiones de prueba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Funcionalidades limitadas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Uso de la nube</a:t>
            </a:r>
            <a:endParaRPr sz="1800"/>
          </a:p>
          <a:p>
            <a:pPr marL="45720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Prototipos adaptados a las funcionalidades accesibles (No monetización)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525" y="3613550"/>
            <a:ext cx="2227000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900" y="3613546"/>
            <a:ext cx="1960950" cy="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 FUNCIONALES Y NO FUNCIONALES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241650" y="-106534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 FUNCIONALES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7</a:t>
            </a:fld>
            <a:endParaRPr>
              <a:solidFill>
                <a:srgbClr val="FF9E00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916525" y="825375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977200" y="3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{49D74367-3244-43F5-9C62-5580469507F5}</a:tableStyleId>
              </a:tblPr>
              <a:tblGrid>
                <a:gridCol w="368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REQUISITOS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DESCRIPCIÓN</a:t>
                      </a:r>
                      <a:endParaRPr sz="12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RF01- Creación/Publicación de una API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Capacidad de crear una API y realizar su posterior implementación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RF02- Suscripción a un API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Posibilidad de suscribirse a una API, pudiendo invocarla posteriormente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RF03- Políticas de seguridad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Introducción de métodos de autenticación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RF04- Edición de la API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Capacidad de modificar y adaptar el código y diseño de la API que hayas creado anteriormente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RF05- Control de acceso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Métodos de gestión de acceso concurrente a las APIs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RF06- API Store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Portal donde se alojan las APIs y se presentan al usuario para su futura suscripción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RF07- Servidor Proxy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Creación de un servidor encargado de recibir las peticiones y procesarlas</a:t>
                      </a:r>
                      <a:endParaRPr sz="1200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241525" y="42041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REQUISITOS NO FUNCIONALES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>
                <a:solidFill>
                  <a:srgbClr val="FF9E00"/>
                </a:solidFill>
              </a:rPr>
              <a:t>8</a:t>
            </a:fld>
            <a:endParaRPr>
              <a:solidFill>
                <a:srgbClr val="FF9E00"/>
              </a:solidFill>
            </a:endParaRPr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1724025" y="56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{4EA460DC-D8A4-4846-B1A8-D12FD73E6598}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REQUISITOS</a:t>
                      </a:r>
                      <a:endParaRPr sz="11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DESCRIPCIÓN</a:t>
                      </a:r>
                      <a:endParaRPr sz="1100" b="1"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R01- Portal de desarrolladores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Apartado de comunicación entre los desarrolladores y miembros de la comunidad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R02- Soporte de la compañía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Existencia de un servicio permanente de ayuda a los usuarios por parte de la compañía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R03- Documentación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Información suministrada por la compañía para el uso de la plataforma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R04- Personalización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Capacidad de customizar tu API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R05- Testeabilidad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Posibilidad de probar el código y funcionalidad de la API</a:t>
                      </a:r>
                      <a:endParaRPr/>
                    </a:p>
                  </a:txBody>
                  <a:tcPr marL="68575" marR="68575" marT="91425" marB="91425">
                    <a:lnL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1933200" y="2293200"/>
            <a:ext cx="52776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CRITERIOS DE COMPARACIÓN</a:t>
            </a:r>
            <a:endParaRPr b="1"/>
          </a:p>
        </p:txBody>
      </p:sp>
      <p:sp>
        <p:nvSpPr>
          <p:cNvPr id="122" name="Google Shape;122;p20"/>
          <p:cNvSpPr txBox="1"/>
          <p:nvPr/>
        </p:nvSpPr>
        <p:spPr>
          <a:xfrm>
            <a:off x="3858675" y="528407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Presentación en pantalla (16:9)</PresentationFormat>
  <Paragraphs>355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7" baseType="lpstr">
      <vt:lpstr>Montserrat</vt:lpstr>
      <vt:lpstr>Arial</vt:lpstr>
      <vt:lpstr>Perdita template</vt:lpstr>
      <vt:lpstr>API MANAGEMENT</vt:lpstr>
      <vt:lpstr>PLANIFICACIÓN</vt:lpstr>
      <vt:lpstr>Gráficos</vt:lpstr>
      <vt:lpstr>INTRODUCCIÓN</vt:lpstr>
      <vt:lpstr>INTRODUCCIÓN </vt:lpstr>
      <vt:lpstr>REQUISITOS FUNCIONALES Y NO FUNCIONALES</vt:lpstr>
      <vt:lpstr>REQUISITOS FUNCIONALES </vt:lpstr>
      <vt:lpstr>REQUISITOS NO FUNCIONALES </vt:lpstr>
      <vt:lpstr>CRITERIOS DE COMPARACIÓN</vt:lpstr>
      <vt:lpstr>CRITERIOS DE COMPARACIÓN  </vt:lpstr>
      <vt:lpstr>CRITERIOS DE COMPARACIÓN  </vt:lpstr>
      <vt:lpstr>PROTOTIPO APIGEE</vt:lpstr>
      <vt:lpstr>DOCUMENTACIÓN DISEÑO </vt:lpstr>
      <vt:lpstr>DOCUMENTACIÓN DISEÑO </vt:lpstr>
      <vt:lpstr>DOCUMENTACIÓN DE CONSTRUCCIÓN </vt:lpstr>
      <vt:lpstr>DOCUMENTACIÓN DE CONSTRUCCIÓN </vt:lpstr>
      <vt:lpstr>DOCUMENTACIÓN DE CONSTRUCCIÓN </vt:lpstr>
      <vt:lpstr>DOCUMENTACIÓN DE CONSTRUCCIÓN </vt:lpstr>
      <vt:lpstr>DOCUMENTACIÓN DE CONSTRUCCIÓN </vt:lpstr>
      <vt:lpstr>DOCUMENTACIÓN DE PRUEBAS </vt:lpstr>
      <vt:lpstr>DOCUMENTACIÓN DE CONSTRUCCIÓN </vt:lpstr>
      <vt:lpstr>DOCUMENTACIÓN DE INSTALACIÓN </vt:lpstr>
      <vt:lpstr>MANUAL DE USUARIO  </vt:lpstr>
      <vt:lpstr>MANUAL DE USUARIO  </vt:lpstr>
      <vt:lpstr>MANUAL DE USUARIO  </vt:lpstr>
      <vt:lpstr>MANUAL DE USUARIO  </vt:lpstr>
      <vt:lpstr>MANUAL DE USUARIO  </vt:lpstr>
      <vt:lpstr>PROTOTIPO WSO2</vt:lpstr>
      <vt:lpstr>DOCUMENTACIÓN DE DISEÑO </vt:lpstr>
      <vt:lpstr>DOCUMENTACIÓN DE DISEÑO  </vt:lpstr>
      <vt:lpstr>DOCUMENTACIÓN DE CONSTRUCCIÓN  </vt:lpstr>
      <vt:lpstr>DOCUMENTACIÓN DE CONSTRUCCIÓN  </vt:lpstr>
      <vt:lpstr>DOCUMENTACIÓN PRUEBAS  </vt:lpstr>
      <vt:lpstr>DOCUMENTACIÓN INSTALACIÓN  </vt:lpstr>
      <vt:lpstr>MANUAL DE USUARIO  </vt:lpstr>
      <vt:lpstr>MANUAL DE USUARIO </vt:lpstr>
      <vt:lpstr>MANUAL DE USUARIO </vt:lpstr>
      <vt:lpstr>   COMPARACIÓN DE LA IMPLEMENTACIÓN DE LAS TECNOLOGÍAS</vt:lpstr>
      <vt:lpstr>COMPARACIÓN  </vt:lpstr>
      <vt:lpstr>COMPARACIÓN  </vt:lpstr>
      <vt:lpstr>COMPARACIÓN  </vt:lpstr>
      <vt:lpstr>Conclusiones</vt:lpstr>
      <vt:lpstr>CONCLUSIONES  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</dc:title>
  <cp:lastModifiedBy>Laura Guillén Casal</cp:lastModifiedBy>
  <cp:revision>1</cp:revision>
  <dcterms:modified xsi:type="dcterms:W3CDTF">2019-05-06T20:09:39Z</dcterms:modified>
</cp:coreProperties>
</file>