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1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2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3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4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8"/>
  </p:notesMasterIdLst>
  <p:sldIdLst>
    <p:sldId id="397" r:id="rId2"/>
    <p:sldId id="399" r:id="rId3"/>
    <p:sldId id="392" r:id="rId4"/>
    <p:sldId id="395" r:id="rId5"/>
    <p:sldId id="396" r:id="rId6"/>
    <p:sldId id="391" r:id="rId7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B8"/>
    <a:srgbClr val="002C46"/>
    <a:srgbClr val="FDDA95"/>
    <a:srgbClr val="FFFFFF"/>
    <a:srgbClr val="FBC14E"/>
    <a:srgbClr val="EBEEF2"/>
    <a:srgbClr val="AABFD6"/>
    <a:srgbClr val="8497B0"/>
    <a:srgbClr val="657E9D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2722" autoAdjust="0"/>
  </p:normalViewPr>
  <p:slideViewPr>
    <p:cSldViewPr snapToGrid="0">
      <p:cViewPr varScale="1">
        <p:scale>
          <a:sx n="103" d="100"/>
          <a:sy n="103" d="100"/>
        </p:scale>
        <p:origin x="1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aurahealy/Documents/General/Springboard/Unit%205/Southern%20Water%20Corp%20Excel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/Users/laurahealy/Documents/General/Springboard/Unit%205/Southern%20Water%20Corp%20Excel%20Data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aurahealy/Documents/General/Springboard/Unit%205/Southern%20Water%20Corp%20Excel%20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/Users/laurahealy/Documents/General/Springboard/Unit%205/Southern%20Water%20Corp%20Excel%20Data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aurahealy/Documents/General/Springboard/Unit%205/Southern%20Water%20Corp%20Excel%20Data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/Users/laurahealy/Documents/General/Springboard/Unit%205/Southern%20Water%20Corp%20Excel%20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aurahealy/Documents/General/Springboard/Unit%205/Southern%20Water%20Corp%20Excel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aurahealy/Documents/General/Springboard/Unit%205/Southern%20Water%20Corp%20Excel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aurahealy/Documents/General/Springboard/Unit%205/Southern%20Water%20Corp%20Excel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aurahealy/Documents/General/Springboard/Unit%205/Southern%20Water%20Corp%20Excel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aurahealy/Documents/General/Springboard/Unit%205/Southern%20Water%20Corp%20Excel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aurahealy/Documents/General/Springboard/Unit%205/Southern%20Water%20Corp%20Excel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/Users/laurahealy/Documents/General/Springboard/Unit%205/Southern%20Water%20Corp%20Excel%20Data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/Users/laurahealy/Documents/General/Springboard/Unit%205/Southern%20Water%20Corp%20Excel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Unit Sales Customer Segment % Contributions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'Revenue Analysis'!$B$61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solidFill>
              <a:srgbClr val="00B050">
                <a:alpha val="85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'Revenue Analysis'!$A$62:$A$64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'Revenue Analysis'!$B$62:$B$64</c:f>
              <c:numCache>
                <c:formatCode>0.0%</c:formatCode>
                <c:ptCount val="3"/>
                <c:pt idx="0">
                  <c:v>0.52320475368890484</c:v>
                </c:pt>
                <c:pt idx="1">
                  <c:v>0.40764341953130878</c:v>
                </c:pt>
                <c:pt idx="2">
                  <c:v>0.41462998885337127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3D-3E49-9121-C59A1F2CFC31}"/>
            </c:ext>
          </c:extLst>
        </c:ser>
        <c:ser>
          <c:idx val="1"/>
          <c:order val="1"/>
          <c:tx>
            <c:strRef>
              <c:f>'Revenue Analysis'!$C$61</c:f>
              <c:strCache>
                <c:ptCount val="1"/>
                <c:pt idx="0">
                  <c:v>002 Public Sales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'Revenue Analysis'!$A$62:$A$64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'Revenue Analysis'!$C$62:$C$64</c:f>
              <c:numCache>
                <c:formatCode>0.0%</c:formatCode>
                <c:ptCount val="3"/>
                <c:pt idx="0">
                  <c:v>0.25754754000336344</c:v>
                </c:pt>
                <c:pt idx="1">
                  <c:v>0.34887778413286691</c:v>
                </c:pt>
                <c:pt idx="2">
                  <c:v>0.35498085766522613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3D-3E49-9121-C59A1F2CFC31}"/>
            </c:ext>
          </c:extLst>
        </c:ser>
        <c:ser>
          <c:idx val="2"/>
          <c:order val="2"/>
          <c:tx>
            <c:strRef>
              <c:f>'Revenue Analysis'!$D$61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solidFill>
              <a:srgbClr val="FF0000">
                <a:alpha val="85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'Revenue Analysis'!$A$62:$A$64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'Revenue Analysis'!$D$62:$D$64</c:f>
              <c:numCache>
                <c:formatCode>0.0%</c:formatCode>
                <c:ptCount val="3"/>
                <c:pt idx="0">
                  <c:v>0.21924770630773166</c:v>
                </c:pt>
                <c:pt idx="1">
                  <c:v>0.24347879633582434</c:v>
                </c:pt>
                <c:pt idx="2">
                  <c:v>0.23038915348140254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3D-3E49-9121-C59A1F2CFC3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259428335"/>
        <c:axId val="1245499183"/>
      </c:barChart>
      <c:catAx>
        <c:axId val="1259428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499183"/>
        <c:crosses val="autoZero"/>
        <c:auto val="1"/>
        <c:lblAlgn val="ctr"/>
        <c:lblOffset val="100"/>
        <c:noMultiLvlLbl val="0"/>
      </c:catAx>
      <c:valAx>
        <c:axId val="1245499183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crossAx val="1259428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r>
              <a:rPr lang="en-US"/>
              <a:t>Surjek</a:t>
            </a:r>
            <a:r>
              <a:rPr lang="en-US" baseline="0"/>
              <a:t> Chemical Costs and Water Production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'Expenses Analysis'!$D$107</c:f>
              <c:strCache>
                <c:ptCount val="1"/>
                <c:pt idx="0">
                  <c:v>Chemical Costs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'Expenses Analysis'!$F$104:$Q$104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Analysis'!$F$107:$Q$107</c:f>
              <c:numCache>
                <c:formatCode>"$"#,##0.00;[Red]\-"$"#,##0.00</c:formatCode>
                <c:ptCount val="12"/>
                <c:pt idx="0">
                  <c:v>2533034.5131168002</c:v>
                </c:pt>
                <c:pt idx="1">
                  <c:v>3051574.1625600001</c:v>
                </c:pt>
                <c:pt idx="2">
                  <c:v>3084202.7580672004</c:v>
                </c:pt>
                <c:pt idx="3">
                  <c:v>4135202.765971201</c:v>
                </c:pt>
                <c:pt idx="4">
                  <c:v>4473275.8948415993</c:v>
                </c:pt>
                <c:pt idx="5">
                  <c:v>3464957.9260800011</c:v>
                </c:pt>
                <c:pt idx="6">
                  <c:v>4049642.8266000003</c:v>
                </c:pt>
                <c:pt idx="7">
                  <c:v>4767948.2214000002</c:v>
                </c:pt>
                <c:pt idx="8">
                  <c:v>4346722.8083999995</c:v>
                </c:pt>
                <c:pt idx="9">
                  <c:v>4671541.1274000006</c:v>
                </c:pt>
                <c:pt idx="10">
                  <c:v>5478104.6040000012</c:v>
                </c:pt>
                <c:pt idx="11">
                  <c:v>2269805.1667200001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75-0042-B8E4-AF44FC3BBB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012163311"/>
        <c:axId val="976983743"/>
      </c:barChart>
      <c:lineChart>
        <c:grouping val="standard"/>
        <c:varyColors val="0"/>
        <c:ser>
          <c:idx val="1"/>
          <c:order val="1"/>
          <c:tx>
            <c:strRef>
              <c:f>'Expenses Analysis'!$A$110</c:f>
              <c:strCache>
                <c:ptCount val="1"/>
                <c:pt idx="0">
                  <c:v>Water Production Actuals</c:v>
                </c:pt>
              </c:strCache>
            </c:strRef>
          </c:tx>
          <c:spPr>
            <a:ln w="31750" cap="rnd">
              <a:solidFill>
                <a:srgbClr val="00B050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val>
            <c:numRef>
              <c:f>'Expenses Analysis'!$F$110:$Q$110</c:f>
              <c:numCache>
                <c:formatCode>"$"#,##0.00;[Red]\-"$"#,##0.00</c:formatCode>
                <c:ptCount val="12"/>
                <c:pt idx="0">
                  <c:v>214.968999</c:v>
                </c:pt>
                <c:pt idx="1">
                  <c:v>228.199051</c:v>
                </c:pt>
                <c:pt idx="2">
                  <c:v>216.53646700000002</c:v>
                </c:pt>
                <c:pt idx="3">
                  <c:v>236.760276</c:v>
                </c:pt>
                <c:pt idx="4">
                  <c:v>232.052864</c:v>
                </c:pt>
                <c:pt idx="5">
                  <c:v>240.21016</c:v>
                </c:pt>
                <c:pt idx="6">
                  <c:v>288.160549</c:v>
                </c:pt>
                <c:pt idx="7">
                  <c:v>306.884524</c:v>
                </c:pt>
                <c:pt idx="8">
                  <c:v>367.65100600000005</c:v>
                </c:pt>
                <c:pt idx="9">
                  <c:v>351.99016599999999</c:v>
                </c:pt>
                <c:pt idx="10">
                  <c:v>362.822</c:v>
                </c:pt>
                <c:pt idx="11">
                  <c:v>260.31229999999999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75-0042-B8E4-AF44FC3BBB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4271263"/>
        <c:axId val="1012695487"/>
      </c:lineChart>
      <c:dateAx>
        <c:axId val="101216331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976983743"/>
        <c:crosses val="autoZero"/>
        <c:auto val="1"/>
        <c:lblOffset val="100"/>
        <c:baseTimeUnit val="months"/>
      </c:dateAx>
      <c:valAx>
        <c:axId val="97698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1012163311"/>
        <c:crosses val="autoZero"/>
        <c:crossBetween val="between"/>
      </c:valAx>
      <c:valAx>
        <c:axId val="1012695487"/>
        <c:scaling>
          <c:orientation val="minMax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4271263"/>
        <c:crosses val="max"/>
        <c:crossBetween val="between"/>
      </c:valAx>
      <c:catAx>
        <c:axId val="1264271263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01269548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r>
              <a:rPr lang="en-US" b="1">
                <a:latin typeface="Georgia" panose="02040502050405020303" pitchFamily="18" charset="0"/>
              </a:rPr>
              <a:t>Kootha Chemical Costs and Water Producion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'Expenses Analysis'!$D$106</c:f>
              <c:strCache>
                <c:ptCount val="1"/>
                <c:pt idx="0">
                  <c:v>Chemical Costs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'Expenses Analysis'!$F$104:$Q$104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Analysis'!$F$106:$Q$106</c:f>
              <c:numCache>
                <c:formatCode>"$"#,##0.00;[Red]\-"$"#,##0.00</c:formatCode>
                <c:ptCount val="12"/>
                <c:pt idx="0">
                  <c:v>593751.84077137313</c:v>
                </c:pt>
                <c:pt idx="1">
                  <c:v>820393.03401412489</c:v>
                </c:pt>
                <c:pt idx="2">
                  <c:v>642291.58212862327</c:v>
                </c:pt>
                <c:pt idx="3">
                  <c:v>609639.97288837493</c:v>
                </c:pt>
                <c:pt idx="4">
                  <c:v>626073.16897124995</c:v>
                </c:pt>
                <c:pt idx="5">
                  <c:v>602153.37789750006</c:v>
                </c:pt>
                <c:pt idx="6">
                  <c:v>1146143.9846999997</c:v>
                </c:pt>
                <c:pt idx="7">
                  <c:v>964931.83751249989</c:v>
                </c:pt>
                <c:pt idx="8">
                  <c:v>962733.95790000004</c:v>
                </c:pt>
                <c:pt idx="9">
                  <c:v>964825.21760624985</c:v>
                </c:pt>
                <c:pt idx="10">
                  <c:v>1024534.78359375</c:v>
                </c:pt>
                <c:pt idx="11">
                  <c:v>1168045.22566875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57-6F41-93DA-2CEC5B5DE0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012163311"/>
        <c:axId val="976983743"/>
      </c:barChart>
      <c:lineChart>
        <c:grouping val="standard"/>
        <c:varyColors val="0"/>
        <c:ser>
          <c:idx val="1"/>
          <c:order val="1"/>
          <c:tx>
            <c:strRef>
              <c:f>'Expenses Analysis'!$A$109</c:f>
              <c:strCache>
                <c:ptCount val="1"/>
                <c:pt idx="0">
                  <c:v>Water Production Actuals</c:v>
                </c:pt>
              </c:strCache>
            </c:strRef>
          </c:tx>
          <c:spPr>
            <a:ln w="31750" cap="rnd">
              <a:solidFill>
                <a:srgbClr val="FF0000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Analysis'!$F$104:$Q$104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Analysis'!$F$109:$Q$109</c:f>
              <c:numCache>
                <c:formatCode>"$"#,##0.00;[Red]\-"$"#,##0.00</c:formatCode>
                <c:ptCount val="12"/>
                <c:pt idx="0">
                  <c:v>181.933291</c:v>
                </c:pt>
                <c:pt idx="1">
                  <c:v>187.44394299999999</c:v>
                </c:pt>
                <c:pt idx="2">
                  <c:v>184.77365699999999</c:v>
                </c:pt>
                <c:pt idx="3">
                  <c:v>191.54109299999999</c:v>
                </c:pt>
                <c:pt idx="4">
                  <c:v>98.096062000000003</c:v>
                </c:pt>
                <c:pt idx="5">
                  <c:v>185.30685299999999</c:v>
                </c:pt>
                <c:pt idx="6">
                  <c:v>186.90143900000001</c:v>
                </c:pt>
                <c:pt idx="7">
                  <c:v>158.58676500000001</c:v>
                </c:pt>
                <c:pt idx="8">
                  <c:v>191.40367599999999</c:v>
                </c:pt>
                <c:pt idx="9">
                  <c:v>171.057864</c:v>
                </c:pt>
                <c:pt idx="10">
                  <c:v>169.28699900000001</c:v>
                </c:pt>
                <c:pt idx="11">
                  <c:v>142.50871699999999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57-6F41-93DA-2CEC5B5DE0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4271263"/>
        <c:axId val="1012695487"/>
      </c:lineChart>
      <c:dateAx>
        <c:axId val="101216331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976983743"/>
        <c:crosses val="autoZero"/>
        <c:auto val="1"/>
        <c:lblOffset val="100"/>
        <c:baseTimeUnit val="months"/>
      </c:dateAx>
      <c:valAx>
        <c:axId val="976983743"/>
        <c:scaling>
          <c:orientation val="minMax"/>
          <c:max val="6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1012163311"/>
        <c:crosses val="autoZero"/>
        <c:crossBetween val="between"/>
      </c:valAx>
      <c:valAx>
        <c:axId val="1012695487"/>
        <c:scaling>
          <c:orientation val="minMax"/>
          <c:max val="400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4271263"/>
        <c:crosses val="max"/>
        <c:crossBetween val="between"/>
      </c:valAx>
      <c:dateAx>
        <c:axId val="1264271263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012695487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r>
              <a:rPr lang="en-US"/>
              <a:t>Jutik Chemical Costs and Water Production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'Expenses Analysis'!$D$108</c:f>
              <c:strCache>
                <c:ptCount val="1"/>
                <c:pt idx="0">
                  <c:v>Chemical Costs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'Expenses Analysis'!$F$104:$Q$104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Analysis'!$F$108:$Q$108</c:f>
              <c:numCache>
                <c:formatCode>"$"#,##0.00;[Red]\-"$"#,##0.00</c:formatCode>
                <c:ptCount val="12"/>
                <c:pt idx="0">
                  <c:v>1625596.3356633</c:v>
                </c:pt>
                <c:pt idx="1">
                  <c:v>1295067.8472731998</c:v>
                </c:pt>
                <c:pt idx="2">
                  <c:v>1750624.8818057997</c:v>
                </c:pt>
                <c:pt idx="3">
                  <c:v>1472529.3869285996</c:v>
                </c:pt>
                <c:pt idx="4">
                  <c:v>1252200.4923928501</c:v>
                </c:pt>
                <c:pt idx="5">
                  <c:v>1406782.6738875001</c:v>
                </c:pt>
                <c:pt idx="6">
                  <c:v>1877449.5046125001</c:v>
                </c:pt>
                <c:pt idx="7">
                  <c:v>1912219.1750437501</c:v>
                </c:pt>
                <c:pt idx="8">
                  <c:v>2266625.1980531253</c:v>
                </c:pt>
                <c:pt idx="9">
                  <c:v>2234200.5744250002</c:v>
                </c:pt>
                <c:pt idx="10">
                  <c:v>2593715.6428375002</c:v>
                </c:pt>
                <c:pt idx="11">
                  <c:v>2274807.7859325004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A8-5B4E-8C55-08889BC20F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012163311"/>
        <c:axId val="976983743"/>
      </c:barChart>
      <c:lineChart>
        <c:grouping val="standard"/>
        <c:varyColors val="0"/>
        <c:ser>
          <c:idx val="1"/>
          <c:order val="1"/>
          <c:tx>
            <c:strRef>
              <c:f>'Expenses Analysis'!$A$111</c:f>
              <c:strCache>
                <c:ptCount val="1"/>
                <c:pt idx="0">
                  <c:v>Water Production Actuals</c:v>
                </c:pt>
              </c:strCache>
            </c:strRef>
          </c:tx>
          <c:spPr>
            <a:ln w="31750" cap="rnd">
              <a:solidFill>
                <a:srgbClr val="FFC304">
                  <a:alpha val="65000"/>
                </a:srgbClr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Analysis'!$F$104:$Q$104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Analysis'!$F$111:$Q$111</c:f>
              <c:numCache>
                <c:formatCode>"$"#,##0.00;[Red]\-"$"#,##0.00</c:formatCode>
                <c:ptCount val="12"/>
                <c:pt idx="0">
                  <c:v>250.24199099999998</c:v>
                </c:pt>
                <c:pt idx="1">
                  <c:v>206.740703</c:v>
                </c:pt>
                <c:pt idx="2">
                  <c:v>201.23546099999996</c:v>
                </c:pt>
                <c:pt idx="3">
                  <c:v>174.36956599999999</c:v>
                </c:pt>
                <c:pt idx="4">
                  <c:v>204.09105</c:v>
                </c:pt>
                <c:pt idx="5">
                  <c:v>146.35666599999999</c:v>
                </c:pt>
                <c:pt idx="6">
                  <c:v>204.20249700000002</c:v>
                </c:pt>
                <c:pt idx="7">
                  <c:v>217.43019900000002</c:v>
                </c:pt>
                <c:pt idx="8">
                  <c:v>230.98220000000001</c:v>
                </c:pt>
                <c:pt idx="9">
                  <c:v>236.441136</c:v>
                </c:pt>
                <c:pt idx="10">
                  <c:v>241.40736899999999</c:v>
                </c:pt>
                <c:pt idx="11">
                  <c:v>220.380334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A8-5B4E-8C55-08889BC20F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4271263"/>
        <c:axId val="1012695487"/>
      </c:lineChart>
      <c:dateAx>
        <c:axId val="101216331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976983743"/>
        <c:crosses val="autoZero"/>
        <c:auto val="1"/>
        <c:lblOffset val="100"/>
        <c:baseTimeUnit val="months"/>
      </c:dateAx>
      <c:valAx>
        <c:axId val="976983743"/>
        <c:scaling>
          <c:orientation val="minMax"/>
          <c:max val="6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1012163311"/>
        <c:crosses val="autoZero"/>
        <c:crossBetween val="between"/>
      </c:valAx>
      <c:valAx>
        <c:axId val="1012695487"/>
        <c:scaling>
          <c:orientation val="minMax"/>
          <c:max val="400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4271263"/>
        <c:crosses val="max"/>
        <c:crossBetween val="between"/>
      </c:valAx>
      <c:dateAx>
        <c:axId val="1264271263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012695487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r>
              <a:rPr lang="en-US" dirty="0">
                <a:latin typeface="Georgia" panose="02040502050405020303" pitchFamily="18" charset="0"/>
              </a:rPr>
              <a:t>Monthly</a:t>
            </a:r>
            <a:r>
              <a:rPr lang="en-US" baseline="0" dirty="0">
                <a:latin typeface="Georgia" panose="02040502050405020303" pitchFamily="18" charset="0"/>
              </a:rPr>
              <a:t> EBIT Contributions by Unit</a:t>
            </a:r>
            <a:endParaRPr lang="en-US" dirty="0">
              <a:latin typeface="Georgia" panose="02040502050405020303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'EBIT Analysis'!$A$23</c:f>
              <c:strCache>
                <c:ptCount val="1"/>
                <c:pt idx="0">
                  <c:v>Kootha</c:v>
                </c:pt>
              </c:strCache>
            </c:strRef>
          </c:tx>
          <c:spPr>
            <a:solidFill>
              <a:srgbClr val="FF0000">
                <a:alpha val="85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numRef>
              <c:f>'EBIT Analysis'!$E$13:$P$13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'EBIT Analysis'!$E$23:$P$23</c:f>
              <c:numCache>
                <c:formatCode>"$"#,##0.00;[Red]\-"$"#,##0.00</c:formatCode>
                <c:ptCount val="12"/>
                <c:pt idx="0">
                  <c:v>2456292.3275362095</c:v>
                </c:pt>
                <c:pt idx="1">
                  <c:v>918310.88787430618</c:v>
                </c:pt>
                <c:pt idx="2">
                  <c:v>1519674.7670411356</c:v>
                </c:pt>
                <c:pt idx="3">
                  <c:v>1671126.6978958244</c:v>
                </c:pt>
                <c:pt idx="4">
                  <c:v>1867603.7439484252</c:v>
                </c:pt>
                <c:pt idx="5">
                  <c:v>1873668.8420387572</c:v>
                </c:pt>
                <c:pt idx="6">
                  <c:v>2572779.3705296321</c:v>
                </c:pt>
                <c:pt idx="7">
                  <c:v>2504531.9499788238</c:v>
                </c:pt>
                <c:pt idx="8">
                  <c:v>2888063.9198026378</c:v>
                </c:pt>
                <c:pt idx="9">
                  <c:v>912936.10019635595</c:v>
                </c:pt>
                <c:pt idx="10">
                  <c:v>702117.95209483802</c:v>
                </c:pt>
                <c:pt idx="11">
                  <c:v>-165973.35311146174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4A-9E41-99FF-382486D13855}"/>
            </c:ext>
          </c:extLst>
        </c:ser>
        <c:ser>
          <c:idx val="1"/>
          <c:order val="1"/>
          <c:tx>
            <c:strRef>
              <c:f>'EBIT Analysis'!$A$24</c:f>
              <c:strCache>
                <c:ptCount val="1"/>
                <c:pt idx="0">
                  <c:v>Surjek</c:v>
                </c:pt>
              </c:strCache>
            </c:strRef>
          </c:tx>
          <c:spPr>
            <a:solidFill>
              <a:srgbClr val="FFC000">
                <a:alpha val="85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numRef>
              <c:f>'EBIT Analysis'!$E$13:$P$13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'EBIT Analysis'!$E$24:$P$24</c:f>
              <c:numCache>
                <c:formatCode>"$"#,##0.00;[Red]\-"$"#,##0.00</c:formatCode>
                <c:ptCount val="12"/>
                <c:pt idx="0">
                  <c:v>5988499.8026137892</c:v>
                </c:pt>
                <c:pt idx="1">
                  <c:v>943434.10160639696</c:v>
                </c:pt>
                <c:pt idx="2">
                  <c:v>2328952.4387191646</c:v>
                </c:pt>
                <c:pt idx="3">
                  <c:v>-3360291.110331079</c:v>
                </c:pt>
                <c:pt idx="4">
                  <c:v>-6192464.2872408964</c:v>
                </c:pt>
                <c:pt idx="5">
                  <c:v>2604016.9804607946</c:v>
                </c:pt>
                <c:pt idx="6">
                  <c:v>8366591.2969236001</c:v>
                </c:pt>
                <c:pt idx="7">
                  <c:v>2112457.573284395</c:v>
                </c:pt>
                <c:pt idx="8">
                  <c:v>4631100.2007863969</c:v>
                </c:pt>
                <c:pt idx="9">
                  <c:v>2132931.991960397</c:v>
                </c:pt>
                <c:pt idx="10">
                  <c:v>-4294074.8102160059</c:v>
                </c:pt>
                <c:pt idx="11">
                  <c:v>7675095.9504671991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4A-9E41-99FF-382486D13855}"/>
            </c:ext>
          </c:extLst>
        </c:ser>
        <c:ser>
          <c:idx val="2"/>
          <c:order val="2"/>
          <c:tx>
            <c:strRef>
              <c:f>'EBIT Analysis'!$A$25</c:f>
              <c:strCache>
                <c:ptCount val="1"/>
                <c:pt idx="0">
                  <c:v>Jutik</c:v>
                </c:pt>
              </c:strCache>
            </c:strRef>
          </c:tx>
          <c:spPr>
            <a:solidFill>
              <a:srgbClr val="00B050">
                <a:alpha val="85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numRef>
              <c:f>'EBIT Analysis'!$E$13:$P$13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'EBIT Analysis'!$E$25:$P$25</c:f>
              <c:numCache>
                <c:formatCode>"$"#,##0.00;[Red]\-"$"#,##0.00</c:formatCode>
                <c:ptCount val="12"/>
                <c:pt idx="0">
                  <c:v>4547848.2127075791</c:v>
                </c:pt>
                <c:pt idx="1">
                  <c:v>6542227.6080423184</c:v>
                </c:pt>
                <c:pt idx="2">
                  <c:v>4438176.8988530822</c:v>
                </c:pt>
                <c:pt idx="3">
                  <c:v>4415960.6020003622</c:v>
                </c:pt>
                <c:pt idx="4">
                  <c:v>5589126.5717249103</c:v>
                </c:pt>
                <c:pt idx="5">
                  <c:v>5264580.3424524991</c:v>
                </c:pt>
                <c:pt idx="6">
                  <c:v>8292411.5891714972</c:v>
                </c:pt>
                <c:pt idx="7">
                  <c:v>8295134.2778322492</c:v>
                </c:pt>
                <c:pt idx="8">
                  <c:v>5460903.0204648729</c:v>
                </c:pt>
                <c:pt idx="9">
                  <c:v>8279084.1609189995</c:v>
                </c:pt>
                <c:pt idx="10">
                  <c:v>6175874.2250345014</c:v>
                </c:pt>
                <c:pt idx="11">
                  <c:v>5640408.5879914984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4A-9E41-99FF-382486D138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540934319"/>
        <c:axId val="541691375"/>
      </c:barChart>
      <c:dateAx>
        <c:axId val="540934319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541691375"/>
        <c:crosses val="autoZero"/>
        <c:auto val="1"/>
        <c:lblOffset val="100"/>
        <c:baseTimeUnit val="months"/>
      </c:dateAx>
      <c:valAx>
        <c:axId val="541691375"/>
        <c:scaling>
          <c:orientation val="minMax"/>
          <c:max val="2000000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540934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r>
              <a:rPr lang="en-US" dirty="0"/>
              <a:t>Total EBIT Margins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>
                  <a:alpha val="85000"/>
                </a:srgb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49-BF46-89BA-6BE8448368B8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>
                  <a:alpha val="85000"/>
                </a:srgb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49-BF46-89BA-6BE8448368B8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>
                  <a:alpha val="85000"/>
                </a:srgb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D349-BF46-89BA-6BE8448368B8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'EBIT Analysis'!$A$56:$A$58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'EBIT Analysis'!$Q$56:$Q$58</c:f>
              <c:numCache>
                <c:formatCode>0.00%</c:formatCode>
                <c:ptCount val="3"/>
                <c:pt idx="0">
                  <c:v>0.27797794172946688</c:v>
                </c:pt>
                <c:pt idx="1">
                  <c:v>0.11340244014940318</c:v>
                </c:pt>
                <c:pt idx="2">
                  <c:v>0.44567644671722018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349-BF46-89BA-6BE8448368B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33678415"/>
        <c:axId val="537663647"/>
      </c:barChart>
      <c:catAx>
        <c:axId val="5336784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537663647"/>
        <c:crosses val="autoZero"/>
        <c:auto val="1"/>
        <c:lblAlgn val="ctr"/>
        <c:lblOffset val="100"/>
        <c:noMultiLvlLbl val="0"/>
      </c:catAx>
      <c:valAx>
        <c:axId val="53766364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533678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r>
              <a:rPr lang="en-US" b="1">
                <a:latin typeface="Georgia" panose="02040502050405020303" pitchFamily="18" charset="0"/>
              </a:rPr>
              <a:t>Kootha Water Sales</a:t>
            </a:r>
            <a:r>
              <a:rPr lang="en-US" b="1" baseline="0">
                <a:latin typeface="Georgia" panose="02040502050405020303" pitchFamily="18" charset="0"/>
              </a:rPr>
              <a:t> by Month</a:t>
            </a:r>
            <a:endParaRPr lang="en-US" b="1">
              <a:latin typeface="Georgia" panose="02040502050405020303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'Revenue Analysis'!$C$34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8575" cap="rnd">
              <a:solidFill>
                <a:schemeClr val="accent2">
                  <a:shade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65000"/>
                </a:schemeClr>
              </a:solidFill>
              <a:ln w="9525">
                <a:solidFill>
                  <a:schemeClr val="accent2">
                    <a:shade val="65000"/>
                  </a:schemeClr>
                </a:solidFill>
              </a:ln>
              <a:effectLst/>
            </c:spPr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Analysis'!$E$34:$P$34</c:f>
              <c:numCache>
                <c:formatCode>"$"#,##0.00;[Red]\-"$"#,##0.00</c:formatCode>
                <c:ptCount val="12"/>
                <c:pt idx="0">
                  <c:v>3094536.9986999994</c:v>
                </c:pt>
                <c:pt idx="1">
                  <c:v>2980521.8105250001</c:v>
                </c:pt>
                <c:pt idx="2">
                  <c:v>2752413.7409999999</c:v>
                </c:pt>
                <c:pt idx="3">
                  <c:v>2732151.9371999996</c:v>
                </c:pt>
                <c:pt idx="4">
                  <c:v>2885028.0122999996</c:v>
                </c:pt>
                <c:pt idx="5">
                  <c:v>2815308.3782250006</c:v>
                </c:pt>
                <c:pt idx="6">
                  <c:v>4092821.3597249994</c:v>
                </c:pt>
                <c:pt idx="7">
                  <c:v>3622839.5636999998</c:v>
                </c:pt>
                <c:pt idx="8">
                  <c:v>3818238.1009499999</c:v>
                </c:pt>
                <c:pt idx="9">
                  <c:v>2789853.534825</c:v>
                </c:pt>
                <c:pt idx="10">
                  <c:v>2822646.2911499999</c:v>
                </c:pt>
                <c:pt idx="11">
                  <c:v>2712379.18035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81-D145-A481-717BB7B2C333}"/>
            </c:ext>
          </c:extLst>
        </c:ser>
        <c:ser>
          <c:idx val="1"/>
          <c:order val="1"/>
          <c:tx>
            <c:strRef>
              <c:f>'Revenue Analysis'!$C$35</c:f>
              <c:strCache>
                <c:ptCount val="1"/>
                <c:pt idx="0">
                  <c:v>002 Public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Analysis'!$E$35:$P$35</c:f>
              <c:numCache>
                <c:formatCode>"$"#,##0.00;[Red]\-"$"#,##0.00</c:formatCode>
                <c:ptCount val="12"/>
                <c:pt idx="0">
                  <c:v>1523285.8376100748</c:v>
                </c:pt>
                <c:pt idx="1">
                  <c:v>1467161.8612309312</c:v>
                </c:pt>
                <c:pt idx="2">
                  <c:v>1354875.66400725</c:v>
                </c:pt>
                <c:pt idx="3">
                  <c:v>1344901.7910867</c:v>
                </c:pt>
                <c:pt idx="4">
                  <c:v>1420155.039054675</c:v>
                </c:pt>
                <c:pt idx="5">
                  <c:v>1385835.5491812564</c:v>
                </c:pt>
                <c:pt idx="6">
                  <c:v>2014691.3143246307</c:v>
                </c:pt>
                <c:pt idx="7">
                  <c:v>1783342.7752313251</c:v>
                </c:pt>
                <c:pt idx="8">
                  <c:v>1879527.7051926372</c:v>
                </c:pt>
                <c:pt idx="9">
                  <c:v>1373305.4025176065</c:v>
                </c:pt>
                <c:pt idx="10">
                  <c:v>1389447.6368185873</c:v>
                </c:pt>
                <c:pt idx="11">
                  <c:v>1335168.6515272874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81-D145-A481-717BB7B2C333}"/>
            </c:ext>
          </c:extLst>
        </c:ser>
        <c:ser>
          <c:idx val="2"/>
          <c:order val="2"/>
          <c:tx>
            <c:strRef>
              <c:f>'Revenue Analysis'!$C$36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8575" cap="rnd">
              <a:solidFill>
                <a:schemeClr val="accent2">
                  <a:tint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65000"/>
                </a:schemeClr>
              </a:solidFill>
              <a:ln w="9525">
                <a:solidFill>
                  <a:schemeClr val="accent2">
                    <a:tint val="65000"/>
                  </a:schemeClr>
                </a:solidFill>
              </a:ln>
              <a:effectLst/>
            </c:spPr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Analysis'!$E$36:$P$36</c:f>
              <c:numCache>
                <c:formatCode>"$"#,##0.00;[Red]\-"$"#,##0.00</c:formatCode>
                <c:ptCount val="12"/>
                <c:pt idx="0">
                  <c:v>1296758.36136</c:v>
                </c:pt>
                <c:pt idx="1">
                  <c:v>1248980.56822</c:v>
                </c:pt>
                <c:pt idx="2">
                  <c:v>1153392.4247999999</c:v>
                </c:pt>
                <c:pt idx="3">
                  <c:v>1144901.76416</c:v>
                </c:pt>
                <c:pt idx="4">
                  <c:v>1208964.11944</c:v>
                </c:pt>
                <c:pt idx="5">
                  <c:v>1179748.2727800002</c:v>
                </c:pt>
                <c:pt idx="6">
                  <c:v>1715087.0459799999</c:v>
                </c:pt>
                <c:pt idx="7">
                  <c:v>1518142.2933600002</c:v>
                </c:pt>
                <c:pt idx="8">
                  <c:v>1600023.58516</c:v>
                </c:pt>
                <c:pt idx="9">
                  <c:v>1169081.4812600003</c:v>
                </c:pt>
                <c:pt idx="10">
                  <c:v>1182823.2077200001</c:v>
                </c:pt>
                <c:pt idx="11">
                  <c:v>1136616.0374800002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781-D145-A481-717BB7B2C3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5578239"/>
        <c:axId val="924863999"/>
      </c:lineChart>
      <c:dateAx>
        <c:axId val="925578239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924863999"/>
        <c:crosses val="autoZero"/>
        <c:auto val="1"/>
        <c:lblOffset val="100"/>
        <c:baseTimeUnit val="months"/>
      </c:dateAx>
      <c:valAx>
        <c:axId val="924863999"/>
        <c:scaling>
          <c:orientation val="minMax"/>
          <c:max val="250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925578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r>
              <a:rPr lang="en-US" b="1">
                <a:latin typeface="Georgia" panose="02040502050405020303" pitchFamily="18" charset="0"/>
              </a:rPr>
              <a:t>Surjek Water Sales</a:t>
            </a:r>
            <a:r>
              <a:rPr lang="en-US" b="1" baseline="0">
                <a:latin typeface="Georgia" panose="02040502050405020303" pitchFamily="18" charset="0"/>
              </a:rPr>
              <a:t> by Month</a:t>
            </a:r>
            <a:endParaRPr lang="en-US" b="1">
              <a:latin typeface="Georgia" panose="02040502050405020303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'Revenue Analysis'!$C$34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8575" cap="rnd">
              <a:solidFill>
                <a:schemeClr val="accent6">
                  <a:shade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shade val="65000"/>
                </a:schemeClr>
              </a:solidFill>
              <a:ln w="9525">
                <a:solidFill>
                  <a:schemeClr val="accent6">
                    <a:shade val="65000"/>
                  </a:schemeClr>
                </a:solidFill>
              </a:ln>
              <a:effectLst/>
            </c:spPr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Analysis'!$E$37:$P$37</c:f>
              <c:numCache>
                <c:formatCode>"$"#,##0.00;[Red]\-"$"#,##0.00</c:formatCode>
                <c:ptCount val="12"/>
                <c:pt idx="0">
                  <c:v>7220021.2387499996</c:v>
                </c:pt>
                <c:pt idx="1">
                  <c:v>6085131.0149999997</c:v>
                </c:pt>
                <c:pt idx="2">
                  <c:v>6723291.7162500005</c:v>
                </c:pt>
                <c:pt idx="3">
                  <c:v>6313180.5299999993</c:v>
                </c:pt>
                <c:pt idx="4">
                  <c:v>5763708.6674999995</c:v>
                </c:pt>
                <c:pt idx="5">
                  <c:v>6484566.5099999998</c:v>
                </c:pt>
                <c:pt idx="6">
                  <c:v>9314190.6750000007</c:v>
                </c:pt>
                <c:pt idx="7">
                  <c:v>6750396.1374999993</c:v>
                </c:pt>
                <c:pt idx="8">
                  <c:v>8185283.6587499995</c:v>
                </c:pt>
                <c:pt idx="9">
                  <c:v>6778514.602500001</c:v>
                </c:pt>
                <c:pt idx="10">
                  <c:v>6094707.7050000001</c:v>
                </c:pt>
                <c:pt idx="11">
                  <c:v>6735069.6974999998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88-474C-BABA-26605E274879}"/>
            </c:ext>
          </c:extLst>
        </c:ser>
        <c:ser>
          <c:idx val="1"/>
          <c:order val="1"/>
          <c:tx>
            <c:strRef>
              <c:f>'Revenue Analysis'!$C$35</c:f>
              <c:strCache>
                <c:ptCount val="1"/>
                <c:pt idx="0">
                  <c:v>002 Public Sales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Analysis'!$E$38:$P$38</c:f>
              <c:numCache>
                <c:formatCode>"$"#,##0.00;[Red]\-"$"#,##0.00</c:formatCode>
                <c:ptCount val="12"/>
                <c:pt idx="0">
                  <c:v>5968550.8906999994</c:v>
                </c:pt>
                <c:pt idx="1">
                  <c:v>5030374.9724000003</c:v>
                </c:pt>
                <c:pt idx="2">
                  <c:v>5557921.1521000005</c:v>
                </c:pt>
                <c:pt idx="3">
                  <c:v>5218895.9047999997</c:v>
                </c:pt>
                <c:pt idx="4">
                  <c:v>4764665.8318000007</c:v>
                </c:pt>
                <c:pt idx="5">
                  <c:v>5360574.9815999996</c:v>
                </c:pt>
                <c:pt idx="6">
                  <c:v>7699730.9580000006</c:v>
                </c:pt>
                <c:pt idx="7">
                  <c:v>6985660.807</c:v>
                </c:pt>
                <c:pt idx="8">
                  <c:v>6766501.1579</c:v>
                </c:pt>
                <c:pt idx="9">
                  <c:v>6603572.0713999998</c:v>
                </c:pt>
                <c:pt idx="10">
                  <c:v>5038291.7028000001</c:v>
                </c:pt>
                <c:pt idx="11">
                  <c:v>5567657.6166000003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88-474C-BABA-26605E274879}"/>
            </c:ext>
          </c:extLst>
        </c:ser>
        <c:ser>
          <c:idx val="2"/>
          <c:order val="2"/>
          <c:tx>
            <c:strRef>
              <c:f>'Revenue Analysis'!$C$36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8575" cap="rnd">
              <a:solidFill>
                <a:schemeClr val="accent6">
                  <a:tint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65000"/>
                </a:schemeClr>
              </a:solidFill>
              <a:ln w="9525">
                <a:solidFill>
                  <a:schemeClr val="accent6">
                    <a:tint val="65000"/>
                  </a:schemeClr>
                </a:solidFill>
              </a:ln>
              <a:effectLst/>
            </c:spPr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Analysis'!$E$39:$P$39</c:f>
              <c:numCache>
                <c:formatCode>"$"#,##0.00;[Red]\-"$"#,##0.00</c:formatCode>
                <c:ptCount val="12"/>
                <c:pt idx="0">
                  <c:v>4139478.8435499985</c:v>
                </c:pt>
                <c:pt idx="1">
                  <c:v>3488808.4485999988</c:v>
                </c:pt>
                <c:pt idx="2">
                  <c:v>3854687.2506499989</c:v>
                </c:pt>
                <c:pt idx="3">
                  <c:v>3619556.8371999986</c:v>
                </c:pt>
                <c:pt idx="4">
                  <c:v>3304526.302699999</c:v>
                </c:pt>
                <c:pt idx="5">
                  <c:v>3717818.1323999991</c:v>
                </c:pt>
                <c:pt idx="6">
                  <c:v>5340135.9869999988</c:v>
                </c:pt>
                <c:pt idx="7">
                  <c:v>4844893.7854999984</c:v>
                </c:pt>
                <c:pt idx="8">
                  <c:v>4692895.9643499991</c:v>
                </c:pt>
                <c:pt idx="9">
                  <c:v>4886348.3721000003</c:v>
                </c:pt>
                <c:pt idx="10">
                  <c:v>3494299.084199999</c:v>
                </c:pt>
                <c:pt idx="11">
                  <c:v>3861439.9598999987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88-474C-BABA-26605E2748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5578239"/>
        <c:axId val="924863999"/>
      </c:lineChart>
      <c:dateAx>
        <c:axId val="925578239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924863999"/>
        <c:crosses val="autoZero"/>
        <c:auto val="1"/>
        <c:lblOffset val="100"/>
        <c:baseTimeUnit val="months"/>
      </c:dateAx>
      <c:valAx>
        <c:axId val="924863999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925578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r>
              <a:rPr lang="en-US" b="1">
                <a:latin typeface="Georgia" panose="02040502050405020303" pitchFamily="18" charset="0"/>
              </a:rPr>
              <a:t>Jutik Water Sales by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'Revenue Analysis'!$C$34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8575" cap="rnd">
              <a:solidFill>
                <a:schemeClr val="accent4">
                  <a:shade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65000"/>
                </a:schemeClr>
              </a:solidFill>
              <a:ln w="9525">
                <a:solidFill>
                  <a:schemeClr val="accent4">
                    <a:shade val="65000"/>
                  </a:schemeClr>
                </a:solidFill>
              </a:ln>
              <a:effectLst/>
            </c:spPr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Analysis'!$E$40:$P$40</c:f>
              <c:numCache>
                <c:formatCode>"$"#,##0.00;[Red]\-"$"#,##0.00</c:formatCode>
                <c:ptCount val="12"/>
                <c:pt idx="0">
                  <c:v>5298686.1637500003</c:v>
                </c:pt>
                <c:pt idx="1">
                  <c:v>5854268.2837499995</c:v>
                </c:pt>
                <c:pt idx="2">
                  <c:v>5098113.7162500005</c:v>
                </c:pt>
                <c:pt idx="3">
                  <c:v>4506567.6112500001</c:v>
                </c:pt>
                <c:pt idx="4">
                  <c:v>4950718.5187500007</c:v>
                </c:pt>
                <c:pt idx="5">
                  <c:v>4219638.2549999999</c:v>
                </c:pt>
                <c:pt idx="6">
                  <c:v>6454620.584999999</c:v>
                </c:pt>
                <c:pt idx="7">
                  <c:v>6573684.678749999</c:v>
                </c:pt>
                <c:pt idx="8">
                  <c:v>5896579.8487499999</c:v>
                </c:pt>
                <c:pt idx="9">
                  <c:v>6254734.0800000001</c:v>
                </c:pt>
                <c:pt idx="10">
                  <c:v>6161098.0612500003</c:v>
                </c:pt>
                <c:pt idx="11">
                  <c:v>6591800.7712500002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59-904E-9A04-7F1F0C3121F8}"/>
            </c:ext>
          </c:extLst>
        </c:ser>
        <c:ser>
          <c:idx val="1"/>
          <c:order val="1"/>
          <c:tx>
            <c:strRef>
              <c:f>'Revenue Analysis'!$C$35</c:f>
              <c:strCache>
                <c:ptCount val="1"/>
                <c:pt idx="0">
                  <c:v>002 Public Sales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Analysis'!$E$41:$P$41</c:f>
              <c:numCache>
                <c:formatCode>"$"#,##0.00;[Red]\-"$"#,##0.00</c:formatCode>
                <c:ptCount val="12"/>
                <c:pt idx="0">
                  <c:v>4380247.2286999999</c:v>
                </c:pt>
                <c:pt idx="1">
                  <c:v>3839528.4479</c:v>
                </c:pt>
                <c:pt idx="2">
                  <c:v>5214440.6721000001</c:v>
                </c:pt>
                <c:pt idx="3">
                  <c:v>4725429.2253</c:v>
                </c:pt>
                <c:pt idx="4">
                  <c:v>4092593.9755000006</c:v>
                </c:pt>
                <c:pt idx="5">
                  <c:v>4488234.2907999996</c:v>
                </c:pt>
                <c:pt idx="6">
                  <c:v>5335819.6836000001</c:v>
                </c:pt>
                <c:pt idx="7">
                  <c:v>5434246.0011</c:v>
                </c:pt>
                <c:pt idx="8">
                  <c:v>4874506.0082999999</c:v>
                </c:pt>
                <c:pt idx="9">
                  <c:v>5170580.1728000008</c:v>
                </c:pt>
                <c:pt idx="10">
                  <c:v>5093174.3973000003</c:v>
                </c:pt>
                <c:pt idx="11">
                  <c:v>5449221.9709000001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59-904E-9A04-7F1F0C3121F8}"/>
            </c:ext>
          </c:extLst>
        </c:ser>
        <c:ser>
          <c:idx val="2"/>
          <c:order val="2"/>
          <c:tx>
            <c:strRef>
              <c:f>'Revenue Analysis'!$C$36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8575" cap="rnd">
              <a:solidFill>
                <a:schemeClr val="accent4">
                  <a:tint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65000"/>
                </a:schemeClr>
              </a:solidFill>
              <a:ln w="9525">
                <a:solidFill>
                  <a:schemeClr val="accent4">
                    <a:tint val="65000"/>
                  </a:schemeClr>
                </a:solidFill>
              </a:ln>
              <a:effectLst/>
            </c:spPr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Analysis'!$E$42:$P$42</c:f>
              <c:numCache>
                <c:formatCode>"$"#,##0.00;[Red]\-"$"#,##0.00</c:formatCode>
                <c:ptCount val="12"/>
                <c:pt idx="0">
                  <c:v>3037913.400549999</c:v>
                </c:pt>
                <c:pt idx="1">
                  <c:v>3356447.1493499991</c:v>
                </c:pt>
                <c:pt idx="2">
                  <c:v>2922918.5306499992</c:v>
                </c:pt>
                <c:pt idx="3">
                  <c:v>2583765.4304499994</c:v>
                </c:pt>
                <c:pt idx="4">
                  <c:v>2838411.9507499994</c:v>
                </c:pt>
                <c:pt idx="5">
                  <c:v>2419259.2661999995</c:v>
                </c:pt>
                <c:pt idx="6">
                  <c:v>3700649.1353999986</c:v>
                </c:pt>
                <c:pt idx="7">
                  <c:v>3768912.5491499985</c:v>
                </c:pt>
                <c:pt idx="8">
                  <c:v>3380705.7799499989</c:v>
                </c:pt>
                <c:pt idx="9">
                  <c:v>3586047.5391999991</c:v>
                </c:pt>
                <c:pt idx="10">
                  <c:v>3032362.88845</c:v>
                </c:pt>
                <c:pt idx="11">
                  <c:v>3079299.10885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59-904E-9A04-7F1F0C3121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5578239"/>
        <c:axId val="924863999"/>
      </c:lineChart>
      <c:dateAx>
        <c:axId val="925578239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924863999"/>
        <c:crosses val="autoZero"/>
        <c:auto val="1"/>
        <c:lblOffset val="100"/>
        <c:baseTimeUnit val="months"/>
      </c:dateAx>
      <c:valAx>
        <c:axId val="924863999"/>
        <c:scaling>
          <c:orientation val="minMax"/>
          <c:max val="250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925578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r>
              <a:rPr lang="en-US" b="1">
                <a:latin typeface="Georgia" panose="02040502050405020303" pitchFamily="18" charset="0"/>
              </a:rPr>
              <a:t>Total Expenses Across All Units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43F-7145-BA33-C28F132323F4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43F-7145-BA33-C28F132323F4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43F-7145-BA33-C28F132323F4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43F-7145-BA33-C28F132323F4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43F-7145-BA33-C28F132323F4}"/>
              </c:ext>
            </c:extLst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43F-7145-BA33-C28F132323F4}"/>
              </c:ext>
            </c:extLst>
          </c:dPt>
          <c:dPt>
            <c:idx val="6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43F-7145-BA33-C28F132323F4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043F-7145-BA33-C28F132323F4}"/>
              </c:ext>
            </c:extLst>
          </c:dPt>
          <c:cat>
            <c:strRef>
              <c:f>'Expenses Analysis'!$C$48:$C$55</c:f>
              <c:strCache>
                <c:ptCount val="8"/>
                <c:pt idx="0">
                  <c:v>Chemical Costs</c:v>
                </c:pt>
                <c:pt idx="1">
                  <c:v>Facility Costs</c:v>
                </c:pt>
                <c:pt idx="2">
                  <c:v>Facility Costs</c:v>
                </c:pt>
                <c:pt idx="3">
                  <c:v>Operational Maintenance Costs</c:v>
                </c:pt>
                <c:pt idx="4">
                  <c:v>Operational Maintenance Costs</c:v>
                </c:pt>
                <c:pt idx="5">
                  <c:v>Operational Maintenance Costs</c:v>
                </c:pt>
                <c:pt idx="6">
                  <c:v>Operational Maintenance Costs</c:v>
                </c:pt>
                <c:pt idx="7">
                  <c:v>Labour Costs</c:v>
                </c:pt>
              </c:strCache>
            </c:strRef>
          </c:cat>
          <c:val>
            <c:numRef>
              <c:f>'Expenses Analysis'!$R$48:$R$55</c:f>
              <c:numCache>
                <c:formatCode>"$"#,##0.00;[Red]\-"$"#,##0.00</c:formatCode>
                <c:ptCount val="8"/>
                <c:pt idx="0">
                  <c:v>78413350.257664919</c:v>
                </c:pt>
                <c:pt idx="1">
                  <c:v>38717591.397570275</c:v>
                </c:pt>
                <c:pt idx="2">
                  <c:v>36414827.690372624</c:v>
                </c:pt>
                <c:pt idx="3">
                  <c:v>31752797.278513506</c:v>
                </c:pt>
                <c:pt idx="4">
                  <c:v>16735122.996921198</c:v>
                </c:pt>
                <c:pt idx="5">
                  <c:v>21090666.556378298</c:v>
                </c:pt>
                <c:pt idx="6">
                  <c:v>10813424.6638656</c:v>
                </c:pt>
                <c:pt idx="7">
                  <c:v>87328631.570812494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43F-7145-BA33-C28F132323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998857855"/>
        <c:axId val="921295055"/>
      </c:barChart>
      <c:catAx>
        <c:axId val="9988578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921295055"/>
        <c:crosses val="autoZero"/>
        <c:auto val="1"/>
        <c:lblAlgn val="ctr"/>
        <c:lblOffset val="100"/>
        <c:noMultiLvlLbl val="0"/>
      </c:catAx>
      <c:valAx>
        <c:axId val="921295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998857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r>
              <a:rPr lang="en-US" b="1">
                <a:latin typeface="Georgia" panose="02040502050405020303" pitchFamily="18" charset="0"/>
              </a:rPr>
              <a:t>Total</a:t>
            </a:r>
            <a:r>
              <a:rPr lang="en-US" b="1" baseline="0">
                <a:latin typeface="Georgia" panose="02040502050405020303" pitchFamily="18" charset="0"/>
              </a:rPr>
              <a:t> Expenses by Unit</a:t>
            </a:r>
            <a:endParaRPr lang="en-US" b="1">
              <a:latin typeface="Georgia" panose="02040502050405020303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>
                  <a:alpha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0C2-D747-9A92-D4BA12370BF0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>
                  <a:alpha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0C2-D747-9A92-D4BA12370BF0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>
                  <a:alpha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0C2-D747-9A92-D4BA12370BF0}"/>
              </c:ext>
            </c:extLst>
          </c:dPt>
          <c:cat>
            <c:strRef>
              <c:f>('Expenses Analysis'!$A$22,'Expenses Analysis'!$A$32,'Expenses Analysis'!$A$42)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('Expenses Analysis'!$R$23,'Expenses Analysis'!$R$33,'Expenses Analysis'!$R$43)</c:f>
              <c:numCache>
                <c:formatCode>"$"#,##0.00;[Red]\-"$"#,##0.00</c:formatCode>
                <c:ptCount val="3"/>
                <c:pt idx="0">
                  <c:v>51223824.092327476</c:v>
                </c:pt>
                <c:pt idx="1">
                  <c:v>179319099.03996587</c:v>
                </c:pt>
                <c:pt idx="2">
                  <c:v>90723489.279805601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0C2-D747-9A92-D4BA12370B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5"/>
        <c:overlap val="-27"/>
        <c:axId val="555259535"/>
        <c:axId val="554764335"/>
      </c:barChart>
      <c:catAx>
        <c:axId val="555259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554764335"/>
        <c:crosses val="autoZero"/>
        <c:auto val="1"/>
        <c:lblAlgn val="ctr"/>
        <c:lblOffset val="100"/>
        <c:noMultiLvlLbl val="0"/>
      </c:catAx>
      <c:valAx>
        <c:axId val="554764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555259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r>
              <a:rPr lang="en-US" b="1">
                <a:latin typeface="Georgia" panose="02040502050405020303" pitchFamily="18" charset="0"/>
              </a:rPr>
              <a:t>Kootha Expenses</a:t>
            </a:r>
            <a:r>
              <a:rPr lang="en-US" b="1" baseline="0">
                <a:latin typeface="Georgia" panose="02040502050405020303" pitchFamily="18" charset="0"/>
              </a:rPr>
              <a:t> by Cost Element</a:t>
            </a:r>
            <a:endParaRPr lang="en-US" b="1">
              <a:latin typeface="Georgia" panose="02040502050405020303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$10M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7E65-F447-9DA4-83610A738B7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$5M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7E65-F447-9DA4-83610A738B7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$7M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7E65-F447-9DA4-83610A738B7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$5M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7E65-F447-9DA4-83610A738B7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$3M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7E65-F447-9DA4-83610A738B7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$4M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7E65-F447-9DA4-83610A738B7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$2M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7E65-F447-9DA4-83610A738B7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$16M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7E65-F447-9DA4-83610A738B78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Analysis'!$D$15:$D$22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'Expenses Analysis'!$R$15:$R$22</c:f>
              <c:numCache>
                <c:formatCode>"$"#,##0.00;[Red]\-"$"#,##0.00</c:formatCode>
                <c:ptCount val="8"/>
                <c:pt idx="0">
                  <c:v>10125517.983652497</c:v>
                </c:pt>
                <c:pt idx="1">
                  <c:v>4720521.2044999981</c:v>
                </c:pt>
                <c:pt idx="2">
                  <c:v>7080781.8067499967</c:v>
                </c:pt>
                <c:pt idx="3">
                  <c:v>4863981.2092249971</c:v>
                </c:pt>
                <c:pt idx="4">
                  <c:v>3054127.7360249986</c:v>
                </c:pt>
                <c:pt idx="5">
                  <c:v>3450033.1832874976</c:v>
                </c:pt>
                <c:pt idx="6">
                  <c:v>2375432.6835749988</c:v>
                </c:pt>
                <c:pt idx="7">
                  <c:v>15553428.285312492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65-F447-9DA4-83610A738B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845663791"/>
        <c:axId val="908827791"/>
      </c:barChart>
      <c:catAx>
        <c:axId val="84566379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en-US"/>
          </a:p>
        </c:txPr>
        <c:crossAx val="908827791"/>
        <c:crosses val="autoZero"/>
        <c:auto val="1"/>
        <c:lblAlgn val="ctr"/>
        <c:lblOffset val="100"/>
        <c:noMultiLvlLbl val="0"/>
      </c:catAx>
      <c:valAx>
        <c:axId val="908827791"/>
        <c:scaling>
          <c:orientation val="minMax"/>
          <c:max val="500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crossAx val="845663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r>
              <a:rPr lang="en-US"/>
              <a:t>Jutik Expenses by Cost Element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$22M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9486-0E45-8EEC-476D8DD6232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$11M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9486-0E45-8EEC-476D8DD6232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$10M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9486-0E45-8EEC-476D8DD6232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$9M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9486-0E45-8EEC-476D8DD6232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$2M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9486-0E45-8EEC-476D8DD6232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$6M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9486-0E45-8EEC-476D8DD6232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$2M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9486-0E45-8EEC-476D8DD6232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$30M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9486-0E45-8EEC-476D8DD623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Analysis'!$D$35:$D$42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'Expenses Analysis'!$R$35:$R$42</c:f>
              <c:numCache>
                <c:formatCode>"$"#,##0.00;[Red]\-"$"#,##0.00</c:formatCode>
                <c:ptCount val="8"/>
                <c:pt idx="0">
                  <c:v>21961819.498855624</c:v>
                </c:pt>
                <c:pt idx="1">
                  <c:v>10834063.805491872</c:v>
                </c:pt>
                <c:pt idx="2">
                  <c:v>10031540.560640626</c:v>
                </c:pt>
                <c:pt idx="3">
                  <c:v>8667251.0443934985</c:v>
                </c:pt>
                <c:pt idx="4">
                  <c:v>2219902.8413250004</c:v>
                </c:pt>
                <c:pt idx="5">
                  <c:v>5505359.0464859996</c:v>
                </c:pt>
                <c:pt idx="6">
                  <c:v>1864718.386713</c:v>
                </c:pt>
                <c:pt idx="7">
                  <c:v>29638834.095899999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86-0E45-8EEC-476D8DD6232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845663791"/>
        <c:axId val="908827791"/>
      </c:barChart>
      <c:catAx>
        <c:axId val="845663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en-US"/>
          </a:p>
        </c:txPr>
        <c:crossAx val="908827791"/>
        <c:crosses val="autoZero"/>
        <c:auto val="1"/>
        <c:lblAlgn val="ctr"/>
        <c:lblOffset val="100"/>
        <c:noMultiLvlLbl val="0"/>
      </c:catAx>
      <c:valAx>
        <c:axId val="908827791"/>
        <c:scaling>
          <c:orientation val="minMax"/>
          <c:max val="500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crossAx val="845663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r>
              <a:rPr lang="en-US"/>
              <a:t>Surjek Expenses by Cost</a:t>
            </a:r>
            <a:r>
              <a:rPr lang="en-US" baseline="0"/>
              <a:t> Element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$46M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D375-064D-960F-462ECBA4407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$23M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D375-064D-960F-462ECBA4407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$19M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D375-064D-960F-462ECBA4407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$18M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D375-064D-960F-462ECBA4407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$11.5M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D375-064D-960F-462ECBA4407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$12M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D375-064D-960F-462ECBA4407A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$7M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D375-064D-960F-462ECBA4407A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$42M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D375-064D-960F-462ECBA440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Analysis'!$D$25:$D$32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'Expenses Analysis'!$R$25:$R$32</c:f>
              <c:numCache>
                <c:formatCode>"$"#,##0.00;[Red]\-"$"#,##0.00</c:formatCode>
                <c:ptCount val="8"/>
                <c:pt idx="0">
                  <c:v>46326012.775156811</c:v>
                </c:pt>
                <c:pt idx="1">
                  <c:v>23163006.387578405</c:v>
                </c:pt>
                <c:pt idx="2">
                  <c:v>19302505.322982002</c:v>
                </c:pt>
                <c:pt idx="3">
                  <c:v>18221565.024895009</c:v>
                </c:pt>
                <c:pt idx="4">
                  <c:v>11461092.4195712</c:v>
                </c:pt>
                <c:pt idx="5">
                  <c:v>12135274.3266048</c:v>
                </c:pt>
                <c:pt idx="6">
                  <c:v>6573273.5935776001</c:v>
                </c:pt>
                <c:pt idx="7">
                  <c:v>42136369.189600006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75-064D-960F-462ECBA440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845663791"/>
        <c:axId val="908827791"/>
      </c:barChart>
      <c:catAx>
        <c:axId val="845663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en-US"/>
          </a:p>
        </c:txPr>
        <c:crossAx val="908827791"/>
        <c:crosses val="autoZero"/>
        <c:auto val="1"/>
        <c:lblAlgn val="ctr"/>
        <c:lblOffset val="100"/>
        <c:noMultiLvlLbl val="0"/>
      </c:catAx>
      <c:valAx>
        <c:axId val="908827791"/>
        <c:scaling>
          <c:orientation val="minMax"/>
          <c:max val="500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crossAx val="845663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6/10/2022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91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6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395422"/>
            <a:ext cx="8737599" cy="430887"/>
          </a:xfrm>
        </p:spPr>
        <p:txBody>
          <a:bodyPr/>
          <a:lstStyle/>
          <a:p>
            <a:r>
              <a:rPr lang="en-GB" sz="1400" b="1" dirty="0">
                <a:solidFill>
                  <a:schemeClr val="tx1"/>
                </a:solidFill>
              </a:rPr>
              <a:t>Segmentation of the revenues by unit reveals that of the three customer segments, Private Water Sales ($187M) are the most popular, followed by Public Sales ($147M) and lastly Residential Sales ($103M). </a:t>
            </a:r>
            <a:endParaRPr lang="en-AU" sz="1400" b="1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51305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F9E12F3-1744-9F35-CCB5-C3EB1BF616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8763102"/>
              </p:ext>
            </p:extLst>
          </p:nvPr>
        </p:nvGraphicFramePr>
        <p:xfrm>
          <a:off x="753761" y="1173893"/>
          <a:ext cx="7364627" cy="5239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847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>
                <a:solidFill>
                  <a:schemeClr val="tx1"/>
                </a:solidFill>
              </a:rPr>
              <a:t>Of the $437M in Revenue Sales over the July-2013 to June-2014 Period, </a:t>
            </a:r>
            <a:r>
              <a:rPr lang="en-GB" sz="1400" b="1" dirty="0" err="1">
                <a:solidFill>
                  <a:schemeClr val="tx1"/>
                </a:solidFill>
              </a:rPr>
              <a:t>Surjek</a:t>
            </a:r>
            <a:r>
              <a:rPr lang="en-GB" sz="1400" b="1" dirty="0">
                <a:solidFill>
                  <a:schemeClr val="tx1"/>
                </a:solidFill>
              </a:rPr>
              <a:t> provides close to 50% of Sales Volumes ($202M), with </a:t>
            </a:r>
            <a:r>
              <a:rPr lang="en-GB" sz="1400" b="1" dirty="0" err="1">
                <a:solidFill>
                  <a:schemeClr val="tx1"/>
                </a:solidFill>
              </a:rPr>
              <a:t>Jutik</a:t>
            </a:r>
            <a:r>
              <a:rPr lang="en-GB" sz="1400" b="1" dirty="0">
                <a:solidFill>
                  <a:schemeClr val="tx1"/>
                </a:solidFill>
              </a:rPr>
              <a:t> ($164M) and </a:t>
            </a:r>
            <a:r>
              <a:rPr lang="en-GB" sz="1400" b="1" dirty="0" err="1">
                <a:solidFill>
                  <a:schemeClr val="tx1"/>
                </a:solidFill>
              </a:rPr>
              <a:t>Kootha</a:t>
            </a:r>
            <a:r>
              <a:rPr lang="en-GB" sz="1400" b="1" dirty="0">
                <a:solidFill>
                  <a:schemeClr val="tx1"/>
                </a:solidFill>
              </a:rPr>
              <a:t> ($71M) providing the remaining.</a:t>
            </a:r>
            <a:endParaRPr lang="en-AU" sz="1400" b="1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F03C4F7-F22B-5459-2CBF-3E47D4972A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367715"/>
              </p:ext>
            </p:extLst>
          </p:nvPr>
        </p:nvGraphicFramePr>
        <p:xfrm>
          <a:off x="171452" y="841737"/>
          <a:ext cx="2954807" cy="5694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2B37C1-6C72-7C43-8D3A-742A577E71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5017195"/>
              </p:ext>
            </p:extLst>
          </p:nvPr>
        </p:nvGraphicFramePr>
        <p:xfrm>
          <a:off x="2976436" y="841736"/>
          <a:ext cx="2954807" cy="5879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ABB5D4-781B-8D46-A873-E32D7B0F6E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748391"/>
              </p:ext>
            </p:extLst>
          </p:nvPr>
        </p:nvGraphicFramePr>
        <p:xfrm>
          <a:off x="5931243" y="841736"/>
          <a:ext cx="2679356" cy="5694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6765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>
                <a:solidFill>
                  <a:schemeClr val="tx1"/>
                </a:solidFill>
              </a:rPr>
              <a:t>Targeted Expense Analysis reveals an interesting trend: Overall Costs sharply increase from December, with </a:t>
            </a:r>
            <a:r>
              <a:rPr lang="en-GB" sz="1400" b="1" dirty="0" err="1">
                <a:solidFill>
                  <a:schemeClr val="tx1"/>
                </a:solidFill>
              </a:rPr>
              <a:t>Surjek</a:t>
            </a:r>
            <a:r>
              <a:rPr lang="en-GB" sz="1400" b="1" dirty="0">
                <a:solidFill>
                  <a:schemeClr val="tx1"/>
                </a:solidFill>
              </a:rPr>
              <a:t> contributing $179M (56%) towards the overall cost-base. </a:t>
            </a:r>
            <a:endParaRPr lang="en-AU" sz="1400" b="1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BDFAC61-367A-355B-31B1-1EC65F75E0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869620"/>
              </p:ext>
            </p:extLst>
          </p:nvPr>
        </p:nvGraphicFramePr>
        <p:xfrm>
          <a:off x="1382916" y="3842785"/>
          <a:ext cx="6314668" cy="2780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2F43BA5-6786-733F-C700-588F553827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389981"/>
              </p:ext>
            </p:extLst>
          </p:nvPr>
        </p:nvGraphicFramePr>
        <p:xfrm>
          <a:off x="1519291" y="841737"/>
          <a:ext cx="5743468" cy="2888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428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>
                <a:solidFill>
                  <a:schemeClr val="tx1"/>
                </a:solidFill>
              </a:rPr>
              <a:t>Further analysis singles out </a:t>
            </a:r>
            <a:r>
              <a:rPr lang="en-GB" sz="1400" b="1" dirty="0" err="1">
                <a:solidFill>
                  <a:schemeClr val="tx1"/>
                </a:solidFill>
              </a:rPr>
              <a:t>Surjek</a:t>
            </a:r>
            <a:r>
              <a:rPr lang="en-GB" sz="1400" b="1" dirty="0">
                <a:solidFill>
                  <a:schemeClr val="tx1"/>
                </a:solidFill>
              </a:rPr>
              <a:t> with 179M (56%) worth of expenses, contrasted to a much lower spend from </a:t>
            </a:r>
            <a:r>
              <a:rPr lang="en-GB" sz="1400" b="1" dirty="0" err="1">
                <a:solidFill>
                  <a:schemeClr val="tx1"/>
                </a:solidFill>
              </a:rPr>
              <a:t>Kootha</a:t>
            </a:r>
            <a:r>
              <a:rPr lang="en-GB" sz="1400" b="1" dirty="0">
                <a:solidFill>
                  <a:schemeClr val="tx1"/>
                </a:solidFill>
              </a:rPr>
              <a:t> ($51M) and </a:t>
            </a:r>
            <a:r>
              <a:rPr lang="en-GB" sz="1400" b="1" dirty="0" err="1">
                <a:solidFill>
                  <a:schemeClr val="tx1"/>
                </a:solidFill>
              </a:rPr>
              <a:t>Jutik</a:t>
            </a:r>
            <a:r>
              <a:rPr lang="en-GB" sz="1400" b="1" dirty="0">
                <a:solidFill>
                  <a:schemeClr val="tx1"/>
                </a:solidFill>
              </a:rPr>
              <a:t> ($91M), largely due to lower Chemical and Labour Expenditure. </a:t>
            </a:r>
            <a:endParaRPr lang="en-AU" sz="1400" b="1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82CD8E1-5FEA-BBAE-0D68-969AF00134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411083"/>
              </p:ext>
            </p:extLst>
          </p:nvPr>
        </p:nvGraphicFramePr>
        <p:xfrm>
          <a:off x="4275438" y="728885"/>
          <a:ext cx="4514549" cy="2817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F8D4EFF-118E-195D-47DD-AFEAB0E82A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624329"/>
              </p:ext>
            </p:extLst>
          </p:nvPr>
        </p:nvGraphicFramePr>
        <p:xfrm>
          <a:off x="4540250" y="3659241"/>
          <a:ext cx="4272452" cy="2877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E935E7F-8BE5-01BB-8408-A085912392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225757"/>
              </p:ext>
            </p:extLst>
          </p:nvPr>
        </p:nvGraphicFramePr>
        <p:xfrm>
          <a:off x="0" y="2068671"/>
          <a:ext cx="4540250" cy="2955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1141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r>
              <a:rPr lang="en-GB" sz="1400" b="1" dirty="0">
                <a:solidFill>
                  <a:schemeClr val="tx1"/>
                </a:solidFill>
              </a:rPr>
              <a:t>Drilling down to the cost-element level reveals an indicative relationship between water production and chemical expenditure, with this being particularly pronounced for the </a:t>
            </a:r>
            <a:r>
              <a:rPr lang="en-GB" sz="1400" b="1" dirty="0" err="1">
                <a:solidFill>
                  <a:schemeClr val="tx1"/>
                </a:solidFill>
              </a:rPr>
              <a:t>Surjek</a:t>
            </a:r>
            <a:r>
              <a:rPr lang="en-GB" sz="1400" b="1" dirty="0">
                <a:solidFill>
                  <a:schemeClr val="tx1"/>
                </a:solidFill>
              </a:rPr>
              <a:t> Unit which coincidentally has the highest rate of water production. </a:t>
            </a:r>
            <a:endParaRPr lang="en-AU" sz="1400" b="1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7DD2362-5F91-E3D6-5C5F-60FD88BD8C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2002"/>
              </p:ext>
            </p:extLst>
          </p:nvPr>
        </p:nvGraphicFramePr>
        <p:xfrm>
          <a:off x="105246" y="2153247"/>
          <a:ext cx="4312508" cy="3085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04F79CE-3A66-37FD-6050-BD75825F9E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403112"/>
              </p:ext>
            </p:extLst>
          </p:nvPr>
        </p:nvGraphicFramePr>
        <p:xfrm>
          <a:off x="4543685" y="913080"/>
          <a:ext cx="4066915" cy="2782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E25F220-985D-B38E-660D-9F12329673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465414"/>
              </p:ext>
            </p:extLst>
          </p:nvPr>
        </p:nvGraphicFramePr>
        <p:xfrm>
          <a:off x="4480719" y="3695950"/>
          <a:ext cx="4066916" cy="2881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7699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23248"/>
          </a:xfrm>
        </p:spPr>
        <p:txBody>
          <a:bodyPr/>
          <a:lstStyle/>
          <a:p>
            <a:r>
              <a:rPr lang="en-AU" sz="1350" b="1" dirty="0">
                <a:solidFill>
                  <a:schemeClr val="tx1"/>
                </a:solidFill>
              </a:rPr>
              <a:t>Concluding our analysis, </a:t>
            </a:r>
            <a:r>
              <a:rPr lang="en-AU" sz="1350" b="1" dirty="0" err="1">
                <a:solidFill>
                  <a:schemeClr val="tx1"/>
                </a:solidFill>
              </a:rPr>
              <a:t>Jutik</a:t>
            </a:r>
            <a:r>
              <a:rPr lang="en-AU" sz="1350" b="1" dirty="0">
                <a:solidFill>
                  <a:schemeClr val="tx1"/>
                </a:solidFill>
              </a:rPr>
              <a:t> has the highest overall EBIT contributions ($73M), followed by </a:t>
            </a:r>
            <a:r>
              <a:rPr lang="en-AU" sz="1350" b="1" dirty="0" err="1">
                <a:solidFill>
                  <a:schemeClr val="tx1"/>
                </a:solidFill>
              </a:rPr>
              <a:t>Surjek</a:t>
            </a:r>
            <a:r>
              <a:rPr lang="en-AU" sz="1350" b="1" dirty="0">
                <a:solidFill>
                  <a:schemeClr val="tx1"/>
                </a:solidFill>
              </a:rPr>
              <a:t> ($23M) , and lastly </a:t>
            </a:r>
            <a:r>
              <a:rPr lang="en-AU" sz="1350" b="1" dirty="0" err="1">
                <a:solidFill>
                  <a:schemeClr val="tx1"/>
                </a:solidFill>
              </a:rPr>
              <a:t>Kootha</a:t>
            </a:r>
            <a:r>
              <a:rPr lang="en-AU" sz="1350" b="1" dirty="0">
                <a:solidFill>
                  <a:schemeClr val="tx1"/>
                </a:solidFill>
              </a:rPr>
              <a:t> ($20M). However, from an EBIT Margin (%) perspective, Kootha has a higher margin than that of </a:t>
            </a:r>
            <a:r>
              <a:rPr lang="en-AU" sz="1350" b="1" dirty="0" err="1">
                <a:solidFill>
                  <a:schemeClr val="tx1"/>
                </a:solidFill>
              </a:rPr>
              <a:t>Surjek</a:t>
            </a:r>
            <a:r>
              <a:rPr lang="en-AU" sz="1350" b="1" dirty="0">
                <a:solidFill>
                  <a:schemeClr val="tx1"/>
                </a:solidFill>
              </a:rPr>
              <a:t>, indicative of a lower revenue-to-expense ratio.¹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EFAD5F-5947-4F50-9D03-73E482BF7380}"/>
              </a:ext>
            </a:extLst>
          </p:cNvPr>
          <p:cNvSpPr txBox="1"/>
          <p:nvPr/>
        </p:nvSpPr>
        <p:spPr>
          <a:xfrm>
            <a:off x="134995" y="6351664"/>
            <a:ext cx="851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 dirty="0"/>
              <a:t>Note:¹ We can clearly see for Surjek over the October, November and May Periods – expenses were far higher than revenues which contributed to this lower revenue-to-expense ratio.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8A3BF8-BBF4-43D8-9B9B-1BA918AB5CD5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41A66B8-021E-3123-C8C5-7BB85AE3D1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503112"/>
              </p:ext>
            </p:extLst>
          </p:nvPr>
        </p:nvGraphicFramePr>
        <p:xfrm>
          <a:off x="1318419" y="3657601"/>
          <a:ext cx="6324600" cy="2589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0C30791-245F-C55F-31E7-329E688149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208635"/>
              </p:ext>
            </p:extLst>
          </p:nvPr>
        </p:nvGraphicFramePr>
        <p:xfrm>
          <a:off x="1318419" y="913081"/>
          <a:ext cx="6324600" cy="2639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4805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21589</TotalTime>
  <Words>388</Words>
  <Application>Microsoft Macintosh PowerPoint</Application>
  <PresentationFormat>Custom</PresentationFormat>
  <Paragraphs>46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Georgia</vt:lpstr>
      <vt:lpstr>1_Synergy_CF_YNR013</vt:lpstr>
      <vt:lpstr>think-cell Slide</vt:lpstr>
      <vt:lpstr>Segmentation of the revenues by unit reveals that of the three customer segments, Private Water Sales ($187M) are the most popular, followed by Public Sales ($147M) and lastly Residential Sales ($103M). </vt:lpstr>
      <vt:lpstr>Of the $437M in Revenue Sales over the July-2013 to June-2014 Period, Surjek provides close to 50% of Sales Volumes ($202M), with Jutik ($164M) and Kootha ($71M) providing the remaining.</vt:lpstr>
      <vt:lpstr>Targeted Expense Analysis reveals an interesting trend: Overall Costs sharply increase from December, with Surjek contributing $179M (56%) towards the overall cost-base. </vt:lpstr>
      <vt:lpstr>Further analysis singles out Surjek with 179M (56%) worth of expenses, contrasted to a much lower spend from Kootha ($51M) and Jutik ($91M), largely due to lower Chemical and Labour Expenditure. </vt:lpstr>
      <vt:lpstr>Drilling down to the cost-element level reveals an indicative relationship between water production and chemical expenditure, with this being particularly pronounced for the Surjek Unit which coincidentally has the highest rate of water production. </vt:lpstr>
      <vt:lpstr>Concluding our analysis, Jutik has the highest overall EBIT contributions ($73M), followed by Surjek ($23M) , and lastly Kootha ($20M). However, from an EBIT Margin (%) perspective, Kootha has a higher margin than that of Surjek, indicative of a lower revenue-to-expense ratio.¹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Laura Healy</cp:lastModifiedBy>
  <cp:revision>71</cp:revision>
  <dcterms:created xsi:type="dcterms:W3CDTF">2020-04-12T13:23:13Z</dcterms:created>
  <dcterms:modified xsi:type="dcterms:W3CDTF">2022-10-11T15:15:08Z</dcterms:modified>
</cp:coreProperties>
</file>