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7" r:id="rId11"/>
    <p:sldId id="265" r:id="rId12"/>
    <p:sldId id="264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2"/>
  </p:normalViewPr>
  <p:slideViewPr>
    <p:cSldViewPr snapToGrid="0">
      <p:cViewPr varScale="1">
        <p:scale>
          <a:sx n="99" d="100"/>
          <a:sy n="99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61646-059B-889C-4262-4C3C46CA6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36DF7B-4D5D-E4FC-8234-04A9DC3A0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68964-0E43-58CC-C87C-F6697FCE4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EAB7-37C7-164A-98A4-DF7D53227B59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C85AD-45E6-4435-67A9-958FDBB20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CB68F-2647-4990-35C2-F5D77F2D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E775-E714-1C47-A5BB-B8A6DD038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22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CD53D-72E2-12AA-40CA-6D1EB6CC2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E9695-F4B0-71A0-57E2-323B0E056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A90B9-3515-6CFC-F735-BDAB8B240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EAB7-37C7-164A-98A4-DF7D53227B59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96348-8B02-BC3F-0E9F-8AB4B53B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B5CB4-A3FD-0202-72E1-364F96878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E775-E714-1C47-A5BB-B8A6DD038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98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EC97B8-275E-6600-1620-1E455C977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A8EAC-1F42-0344-81A6-7620E10E0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52D06-3A20-6EA6-7908-2560CAB91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EAB7-37C7-164A-98A4-DF7D53227B59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8B521-52FC-75C7-DD96-D8C3CF0DD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2499D-C9FB-FE84-C5B7-F8203AD84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E775-E714-1C47-A5BB-B8A6DD038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88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2CD37-71FD-676A-6D2A-00B9572C3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0D9A2-EA5F-0747-7DC7-8EEB2DCF7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196D6-6CDE-4DEE-2880-303F1372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EAB7-37C7-164A-98A4-DF7D53227B59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D32CC-30F8-3194-8C62-CCE896985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B7FFA-0C07-E2FC-7580-D9E22DBEE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E775-E714-1C47-A5BB-B8A6DD038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30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C33B0-5843-8077-A014-9D0DB0B1B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21054-F37B-10E9-98DF-DF796F62A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1E56E-EE52-5496-574C-96682ECEC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EAB7-37C7-164A-98A4-DF7D53227B59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A5338-8921-3DF7-4998-218E5B8F7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6A42F-B084-A3F2-6EFA-FB5AA8C33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E775-E714-1C47-A5BB-B8A6DD038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2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18E69-E425-6F4A-DECD-554FE001B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0EAB0-C78E-B508-A07E-59584A924F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28938-9325-FB01-AF03-4C74C27BC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568D4-D703-9EBA-CC47-5DC91E9B4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EAB7-37C7-164A-98A4-DF7D53227B59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25C81-15E2-FECB-60A3-E9CCD49FF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D1D87-1CF0-E41A-2AC4-A959CFE3F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E775-E714-1C47-A5BB-B8A6DD038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1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CFA3D-1482-4905-F0D7-D07BBBE01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12A85-2D1B-E564-C5F3-AAC829E30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89A435-970D-8AE8-F61A-82F6218B0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5BDFEB-5CCC-7DB8-541A-B25B653434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E37DF7-C111-92D4-1365-59820CC5CF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0B9CA9-6C14-2C48-4FF1-660A5CA4C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EAB7-37C7-164A-98A4-DF7D53227B59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5BC16B-D4B6-60D3-99C5-8BFEED5B8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59A71E-BCBE-47F2-E920-FEAF3B338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E775-E714-1C47-A5BB-B8A6DD038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76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67589-1FD0-A895-4D02-22AB94F77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AAB13-7830-9B1E-4247-A560D8948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EAB7-37C7-164A-98A4-DF7D53227B59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A4EA0A-AEF3-D976-919F-C19F6D97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31E33B-D393-F2FB-B116-96694B17D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E775-E714-1C47-A5BB-B8A6DD038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29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B8A6E1-F425-8439-06F0-6C4BBB2F8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EAB7-37C7-164A-98A4-DF7D53227B59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617CE6-E37C-F88C-78D6-8712824D1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C3B0E-34DF-D3AF-022F-F548A304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E775-E714-1C47-A5BB-B8A6DD038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4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24CBD-4386-DF40-0B0F-31FD4E80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8249C-CF35-26D5-040B-544BE5721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F94C5-3EBF-3E29-717D-FC08D6A2B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BF5FF-1C98-BB4E-ACDD-2FB9A91B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EAB7-37C7-164A-98A4-DF7D53227B59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5446F-64B0-D16B-5129-914CD8672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50E6F-BEAD-5772-DDF2-431C85F9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E775-E714-1C47-A5BB-B8A6DD038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22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CABF0-6F53-13B9-6C47-E6F4BA033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4EF483-7F70-DF39-7E53-940514912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746F65-4960-4E1B-C71A-505502A16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B237D-343E-C007-9491-261915334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EAB7-37C7-164A-98A4-DF7D53227B59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334A7-8863-991D-8D77-B18BA5D3E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5B548-6C66-ADDB-EB6B-08C8B57D5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E775-E714-1C47-A5BB-B8A6DD038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3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064B44-BC3F-23FB-BDEB-380163E6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F2640-73AA-91FF-0361-17C9C1FC7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9CA04-D769-1F14-6EE1-8DAD18FD7D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0EAB7-37C7-164A-98A4-DF7D53227B59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DD662-5A4E-F9AD-8B9C-32845D61BD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97D15-EFA1-9A09-1AF3-19400F074A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E775-E714-1C47-A5BB-B8A6DD038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7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FC285E5-4A34-2B14-137D-15FBB421B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5654" y="4244454"/>
            <a:ext cx="8252346" cy="1013346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Laura Heffner, Junior Data Analyst</a:t>
            </a:r>
          </a:p>
          <a:p>
            <a:pPr algn="l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October 2024</a:t>
            </a:r>
          </a:p>
        </p:txBody>
      </p:sp>
      <p:pic>
        <p:nvPicPr>
          <p:cNvPr id="1025" name="Picture 1" descr="page1image241192480">
            <a:extLst>
              <a:ext uri="{FF2B5EF4-FFF2-40B4-BE49-F238E27FC236}">
                <a16:creationId xmlns:a16="http://schemas.microsoft.com/office/drawing/2014/main" id="{96548128-E596-A210-0677-C9A0BAA63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960" y="211171"/>
            <a:ext cx="6540409" cy="238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4A0FD1-B177-0330-900A-9697D95B2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3164" y="402239"/>
            <a:ext cx="9144000" cy="3384645"/>
          </a:xfrm>
        </p:spPr>
        <p:txBody>
          <a:bodyPr/>
          <a:lstStyle/>
          <a:p>
            <a:br>
              <a:rPr lang="en-US" dirty="0"/>
            </a:br>
            <a:r>
              <a:rPr lang="en-US" dirty="0">
                <a:latin typeface="Arial Rounded MT Bold" panose="020F0704030504030204" pitchFamily="34" charset="77"/>
                <a:cs typeface="Baghdad" pitchFamily="2" charset="-78"/>
              </a:rPr>
              <a:t>Playing it Smart:</a:t>
            </a:r>
            <a:br>
              <a:rPr lang="en-US" dirty="0">
                <a:latin typeface="Arial Rounded MT Bold" panose="020F0704030504030204" pitchFamily="34" charset="77"/>
                <a:cs typeface="Baghdad" pitchFamily="2" charset="-78"/>
              </a:rPr>
            </a:b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Marketing Insights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263943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D502C9-E5AD-E70A-9790-06049B5B5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77"/>
              </a:rPr>
              <a:t>Recommendation: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87EEED-42AD-FACE-124C-C01FC9EB4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92" y="1481070"/>
            <a:ext cx="10800008" cy="5156797"/>
          </a:xfrm>
        </p:spPr>
        <p:txBody>
          <a:bodyPr>
            <a:normAutofit/>
          </a:bodyPr>
          <a:lstStyle/>
          <a:p>
            <a:r>
              <a:rPr lang="en-US" dirty="0"/>
              <a:t>Create a marketing campaign that highlights:</a:t>
            </a:r>
          </a:p>
          <a:p>
            <a:pPr lvl="1"/>
            <a:r>
              <a:rPr lang="en-US" dirty="0"/>
              <a:t>The versatility of the Leaf </a:t>
            </a:r>
          </a:p>
          <a:p>
            <a:pPr lvl="1"/>
            <a:r>
              <a:rPr lang="en-US" dirty="0"/>
              <a:t>Importance of tracking health comprehensively</a:t>
            </a:r>
          </a:p>
          <a:p>
            <a:r>
              <a:rPr lang="en-US" dirty="0"/>
              <a:t>Show women wearing the Leaf jewelry in a variety of settings:</a:t>
            </a:r>
          </a:p>
          <a:p>
            <a:pPr lvl="1"/>
            <a:r>
              <a:rPr lang="en-US" dirty="0"/>
              <a:t>the gym</a:t>
            </a:r>
          </a:p>
          <a:p>
            <a:pPr lvl="1"/>
            <a:r>
              <a:rPr lang="en-US" dirty="0"/>
              <a:t>a wedding</a:t>
            </a:r>
          </a:p>
          <a:p>
            <a:pPr lvl="1"/>
            <a:r>
              <a:rPr lang="en-US" dirty="0"/>
              <a:t>work</a:t>
            </a:r>
          </a:p>
          <a:p>
            <a:pPr lvl="1"/>
            <a:r>
              <a:rPr lang="en-US" dirty="0"/>
              <a:t>a doctor’s appointment</a:t>
            </a:r>
          </a:p>
          <a:p>
            <a:r>
              <a:rPr lang="en-US" dirty="0"/>
              <a:t>Women need a complete picture of their health, and that only comes from something they can wear anytime, anywhere.</a:t>
            </a:r>
          </a:p>
          <a:p>
            <a:r>
              <a:rPr lang="en-US" dirty="0"/>
              <a:t>We don’t just track workouts. We track wellness.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157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7D842-DE95-7EF5-EE46-BD19D3A3C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77"/>
              </a:rPr>
              <a:t>Future Implications</a:t>
            </a:r>
          </a:p>
        </p:txBody>
      </p:sp>
      <p:pic>
        <p:nvPicPr>
          <p:cNvPr id="1026" name="Picture 2" descr="Leaf Urban Rose Gold - Bellabeat">
            <a:extLst>
              <a:ext uri="{FF2B5EF4-FFF2-40B4-BE49-F238E27FC236}">
                <a16:creationId xmlns:a16="http://schemas.microsoft.com/office/drawing/2014/main" id="{A1F69AC1-63C7-3E74-E66D-89CB427D6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800" y="677334"/>
            <a:ext cx="5140818" cy="511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32D7B-EE09-BD72-A696-D70D5076D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697"/>
            <a:ext cx="6491947" cy="26283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Research specifically about women’s fitness tracker wearing habits</a:t>
            </a:r>
          </a:p>
          <a:p>
            <a:r>
              <a:rPr lang="en-US" dirty="0"/>
              <a:t>Data from a larger sample population that includes demographic data</a:t>
            </a:r>
          </a:p>
          <a:p>
            <a:r>
              <a:rPr lang="en-US" dirty="0"/>
              <a:t>Data that is collected over a longer time frame</a:t>
            </a:r>
          </a:p>
        </p:txBody>
      </p:sp>
    </p:spTree>
    <p:extLst>
      <p:ext uri="{BB962C8B-B14F-4D97-AF65-F5344CB8AC3E}">
        <p14:creationId xmlns:p14="http://schemas.microsoft.com/office/powerpoint/2010/main" val="2360254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9490B8-0593-BC91-6CDA-F69DE541E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77"/>
              </a:rPr>
              <a:t>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A8325C-D7EB-3D33-DB57-3B0216DD3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Calories, Intensity, and Steps all positively correlate</a:t>
            </a:r>
          </a:p>
          <a:p>
            <a:r>
              <a:rPr lang="en-US" dirty="0"/>
              <a:t>The daily average calorie burn is highest during the highest intensity</a:t>
            </a:r>
          </a:p>
          <a:p>
            <a:r>
              <a:rPr lang="en-US" dirty="0"/>
              <a:t>Sedentary activity is when the majority of calories are burned</a:t>
            </a:r>
          </a:p>
          <a:p>
            <a:r>
              <a:rPr lang="en-US" dirty="0"/>
              <a:t>Continuous tracker wear gives comprehensive health information</a:t>
            </a:r>
          </a:p>
          <a:p>
            <a:r>
              <a:rPr lang="en-US" dirty="0"/>
              <a:t>As jewelry, the Leaf allows women to wear it in all situations making it unique in the industry, and ideal for women who care about their health</a:t>
            </a:r>
          </a:p>
        </p:txBody>
      </p:sp>
    </p:spTree>
    <p:extLst>
      <p:ext uri="{BB962C8B-B14F-4D97-AF65-F5344CB8AC3E}">
        <p14:creationId xmlns:p14="http://schemas.microsoft.com/office/powerpoint/2010/main" val="3851951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D0A00AF0-EDF7-19EC-A6B1-C3D4F39EEB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Close-up of a leaf surface">
            <a:extLst>
              <a:ext uri="{FF2B5EF4-FFF2-40B4-BE49-F238E27FC236}">
                <a16:creationId xmlns:a16="http://schemas.microsoft.com/office/drawing/2014/main" id="{ADE2A60B-7DCF-6C9B-D34D-E03B60EF0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D3ABE55-2951-5800-D75E-79EE761C22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 Rounded MT Bold" panose="020F0704030504030204" pitchFamily="34" charset="7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20355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lose-up of a leaf surface">
            <a:extLst>
              <a:ext uri="{FF2B5EF4-FFF2-40B4-BE49-F238E27FC236}">
                <a16:creationId xmlns:a16="http://schemas.microsoft.com/office/drawing/2014/main" id="{0D9F7BCC-4492-0ACA-41EA-430DE9949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13FE7-6AEC-79C6-1076-6C594B4E5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4789" y="169255"/>
            <a:ext cx="5157787" cy="82391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C000"/>
                </a:solidFill>
                <a:latin typeface="Arial Rounded MT Bold" panose="020F0704030504030204" pitchFamily="34" charset="77"/>
              </a:rPr>
              <a:t>Problem: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7F9DC-9CD2-4B94-24BD-3D82F3801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-133486" y="1000646"/>
            <a:ext cx="5157787" cy="36845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kern="100" dirty="0">
                <a:solidFill>
                  <a:srgbClr val="FFC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How should Bellabeat market their smart fitness products to female customers to improve sales among their smart devices and compete </a:t>
            </a:r>
            <a:r>
              <a:rPr lang="en-US" sz="3200" b="1" kern="100" dirty="0">
                <a:solidFill>
                  <a:srgbClr val="FFC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against</a:t>
            </a:r>
            <a:r>
              <a:rPr lang="en-US" sz="3200" b="1" kern="100" dirty="0">
                <a:solidFill>
                  <a:srgbClr val="FFC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larger fitness companies?</a:t>
            </a:r>
          </a:p>
          <a:p>
            <a:pPr marL="0" indent="0" algn="ctr">
              <a:buNone/>
            </a:pPr>
            <a:endParaRPr lang="en-US" sz="3200" kern="100" dirty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3200" kern="100" dirty="0"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3200" kern="100" dirty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8EECEC8-79CD-D68E-CA3F-5F110657DC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42298" y="4022452"/>
            <a:ext cx="5183188" cy="82391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00"/>
                </a:solidFill>
                <a:latin typeface="Arial Rounded MT Bold" panose="020F0704030504030204" pitchFamily="34" charset="77"/>
              </a:rPr>
              <a:t>Solution: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74AD73E-6CA6-3A95-558D-3B5C2CB0B3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98734" y="4702957"/>
            <a:ext cx="5183188" cy="36845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kern="100" dirty="0">
                <a:solidFill>
                  <a:srgbClr val="FFFF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Create a marketing campaign based on the unique versatility of Bellabeat’s Leaf.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8926F0C-531A-A374-96BB-39977452A908}"/>
              </a:ext>
            </a:extLst>
          </p:cNvPr>
          <p:cNvSpPr txBox="1">
            <a:spLocks/>
          </p:cNvSpPr>
          <p:nvPr/>
        </p:nvSpPr>
        <p:spPr>
          <a:xfrm>
            <a:off x="838200" y="33596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283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C568A-B737-581E-D534-D918D5F3F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77"/>
              </a:rPr>
              <a:t>Business Task: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71A2E55-4573-9788-8D8C-774C6DA80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Analyze data about how people are using their non-Bellabeat smart fitness devices</a:t>
            </a:r>
          </a:p>
          <a:p>
            <a:r>
              <a:rPr lang="en-US" sz="36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3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dentify the trends and insights from that data</a:t>
            </a:r>
          </a:p>
          <a:p>
            <a:r>
              <a:rPr lang="en-US" sz="36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3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reate recommendations for a marketing strategy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835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CCA3E-9624-A671-E843-5CB88FE8C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77"/>
              </a:rPr>
              <a:t>The Data: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BD36D-0621-980B-EF3C-9B19E0354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3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Fitbit Fitness Tracker Data (CCO confirmed public dataset from Mobius)</a:t>
            </a:r>
          </a:p>
          <a:p>
            <a:pPr marL="342900" indent="-342900">
              <a:spcBef>
                <a:spcPts val="0"/>
              </a:spcBef>
              <a:buFont typeface="Symbol" pitchFamily="2" charset="2"/>
              <a:buChar char=""/>
            </a:pPr>
            <a:r>
              <a:rPr lang="en-US" sz="3000" dirty="0">
                <a:effectLst/>
                <a:ea typeface="Calibri" panose="020F0502020204030204" pitchFamily="34" charset="0"/>
              </a:rPr>
              <a:t>3/12/2016-5/12/2016—short collection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3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30 Fitbit users –small sample, no demographic data provided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3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 includes calories, intensities, steps, heartrate, and sleep by the day, hour, or minute</a:t>
            </a:r>
          </a:p>
          <a:p>
            <a:pPr marL="342900" indent="-342900">
              <a:spcBef>
                <a:spcPts val="0"/>
              </a:spcBef>
              <a:buFont typeface="Symbol" pitchFamily="2" charset="2"/>
              <a:buChar char=""/>
            </a:pPr>
            <a:r>
              <a:rPr lang="en-US" sz="30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Data is cited and fairly reliable </a:t>
            </a:r>
          </a:p>
          <a:p>
            <a:pPr marL="342900" indent="-342900">
              <a:spcBef>
                <a:spcPts val="0"/>
              </a:spcBef>
              <a:buFont typeface="Symbol" pitchFamily="2" charset="2"/>
              <a:buChar char=""/>
            </a:pPr>
            <a:r>
              <a:rPr lang="en-US" sz="3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 is not original (3</a:t>
            </a:r>
            <a:r>
              <a:rPr lang="en-US" sz="3000" kern="100" baseline="30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rd</a:t>
            </a:r>
            <a:r>
              <a:rPr lang="en-US" sz="3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party source), current, or comprehensive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144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FD7B1-AD01-9E71-F39E-FC5FA3F03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77"/>
              </a:rPr>
              <a:t>Key Findings: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045E7-C425-B3FF-BB45-AA8B51A47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 positive correlations between calories burned, intensity level, and number of steps.</a:t>
            </a:r>
          </a:p>
          <a:p>
            <a:r>
              <a:rPr lang="en-US" dirty="0"/>
              <a:t>The average number of calories burned per day increases as the level of intensity increases.</a:t>
            </a:r>
          </a:p>
          <a:p>
            <a:r>
              <a:rPr lang="en-US" dirty="0"/>
              <a:t>The total number of calories burned per intensity level was highest during sedentary activity. </a:t>
            </a:r>
          </a:p>
        </p:txBody>
      </p:sp>
    </p:spTree>
    <p:extLst>
      <p:ext uri="{BB962C8B-B14F-4D97-AF65-F5344CB8AC3E}">
        <p14:creationId xmlns:p14="http://schemas.microsoft.com/office/powerpoint/2010/main" val="1730257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EB5041-36DB-6CE3-A333-1DB7050A8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534" y="5725236"/>
            <a:ext cx="4999630" cy="962166"/>
          </a:xfrm>
        </p:spPr>
        <p:txBody>
          <a:bodyPr>
            <a:normAutofit/>
          </a:bodyPr>
          <a:lstStyle/>
          <a:p>
            <a:r>
              <a:rPr lang="en-US" sz="1600" dirty="0"/>
              <a:t>Data Source: Mobius. 2016 May. Fitbit Fitness Tracker Data. V2.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970C230-3602-9871-96FE-B95E05C8FB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2627" y="170598"/>
            <a:ext cx="6029585" cy="587536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6483A0-697F-715D-07A7-74AEADF0D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92072"/>
            <a:ext cx="3932237" cy="4476916"/>
          </a:xfrm>
        </p:spPr>
        <p:txBody>
          <a:bodyPr>
            <a:noAutofit/>
          </a:bodyPr>
          <a:lstStyle/>
          <a:p>
            <a:r>
              <a:rPr lang="en-US" sz="2000" b="1" dirty="0"/>
              <a:t>Strong Positive Correlations </a:t>
            </a:r>
            <a:r>
              <a:rPr lang="en-US" sz="2000" dirty="0"/>
              <a:t>exist between Calories, Intensity, and Steps.</a:t>
            </a:r>
          </a:p>
          <a:p>
            <a:endParaRPr lang="en-US" sz="2000" dirty="0"/>
          </a:p>
          <a:p>
            <a:r>
              <a:rPr lang="en-US" sz="2000" dirty="0"/>
              <a:t>All variables increase as any one increases.</a:t>
            </a:r>
          </a:p>
          <a:p>
            <a:endParaRPr lang="en-US" sz="2000" dirty="0"/>
          </a:p>
          <a:p>
            <a:r>
              <a:rPr lang="en-US" sz="2000" dirty="0"/>
              <a:t>Great source of positive reinforcement for fitness tracker wearers.</a:t>
            </a:r>
          </a:p>
        </p:txBody>
      </p:sp>
    </p:spTree>
    <p:extLst>
      <p:ext uri="{BB962C8B-B14F-4D97-AF65-F5344CB8AC3E}">
        <p14:creationId xmlns:p14="http://schemas.microsoft.com/office/powerpoint/2010/main" val="2484374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B637BC-8B6C-4A87-7497-99D9D39E8E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7543" y="457200"/>
            <a:ext cx="7044575" cy="56160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7547B5-0540-A4CA-F9E6-A6D837054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3203" y="6400800"/>
            <a:ext cx="6073253" cy="531812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+mj-lt"/>
              </a:rPr>
            </a:br>
            <a:r>
              <a:rPr lang="en-US" sz="1800" dirty="0">
                <a:latin typeface="+mj-lt"/>
              </a:rPr>
              <a:t>Data Source: Mobius. 2016 May. Fitbit Fitness Tracker Data. V2.</a:t>
            </a:r>
            <a:br>
              <a:rPr lang="en-US" dirty="0">
                <a:latin typeface="+mj-lt"/>
              </a:rPr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D5658-B225-841C-6B50-FFF3E5D42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8469" y="1132763"/>
            <a:ext cx="3707755" cy="4940489"/>
          </a:xfrm>
        </p:spPr>
        <p:txBody>
          <a:bodyPr>
            <a:normAutofit/>
          </a:bodyPr>
          <a:lstStyle/>
          <a:p>
            <a:r>
              <a:rPr lang="en-US" sz="1800" dirty="0"/>
              <a:t>Average Daily Calories Burned </a:t>
            </a:r>
            <a:r>
              <a:rPr lang="en-US" sz="1800" b="1" dirty="0"/>
              <a:t>increases</a:t>
            </a:r>
            <a:r>
              <a:rPr lang="en-US" sz="1800" dirty="0"/>
              <a:t> as Intensity Level also </a:t>
            </a:r>
            <a:r>
              <a:rPr lang="en-US" sz="1800" b="1" dirty="0"/>
              <a:t>increases.</a:t>
            </a:r>
            <a:endParaRPr lang="en-US" sz="1800" dirty="0"/>
          </a:p>
          <a:p>
            <a:endParaRPr lang="en-US" sz="1800" b="1" dirty="0"/>
          </a:p>
          <a:p>
            <a:r>
              <a:rPr lang="en-US" sz="1800" b="1" dirty="0"/>
              <a:t>High Intensity Activity</a:t>
            </a:r>
            <a:r>
              <a:rPr lang="en-US" sz="1800" dirty="0"/>
              <a:t> burns the most calories.</a:t>
            </a:r>
          </a:p>
          <a:p>
            <a:endParaRPr lang="en-US" sz="1800" b="1" dirty="0"/>
          </a:p>
          <a:p>
            <a:r>
              <a:rPr lang="en-US" sz="1800" dirty="0"/>
              <a:t>Average calories burned per day varies more at higher intensity levels.</a:t>
            </a:r>
          </a:p>
          <a:p>
            <a:endParaRPr lang="en-US" sz="1800" dirty="0"/>
          </a:p>
          <a:p>
            <a:r>
              <a:rPr lang="en-US" sz="1800" dirty="0"/>
              <a:t>Exercise is important to track.</a:t>
            </a:r>
          </a:p>
          <a:p>
            <a:endParaRPr lang="en-US" sz="1800" dirty="0"/>
          </a:p>
          <a:p>
            <a:r>
              <a:rPr lang="en-US" sz="1800" b="1" dirty="0"/>
              <a:t>BUT… </a:t>
            </a:r>
            <a:r>
              <a:rPr lang="en-US" sz="1800" dirty="0"/>
              <a:t>This isn’t the only important time to track health…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696361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856A0-E07F-982C-F55A-92D8354AA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23150" y="2058987"/>
            <a:ext cx="3932237" cy="38115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1027D2DE-7C9D-AC86-BB21-2F063BA1EA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24985" y="3174110"/>
            <a:ext cx="290997" cy="29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Content Placeholder 7">
            <a:extLst>
              <a:ext uri="{FF2B5EF4-FFF2-40B4-BE49-F238E27FC236}">
                <a16:creationId xmlns:a16="http://schemas.microsoft.com/office/drawing/2014/main" id="{9928510F-07B9-A540-EDB5-75749D7D2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96850"/>
            <a:ext cx="6591869" cy="61558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A37411-5F6F-1A1F-F58A-436B5DE7E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50" y="59686"/>
            <a:ext cx="7534016" cy="872085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Total Calories Burned at Each Intensity Level</a:t>
            </a:r>
            <a:br>
              <a:rPr lang="en-US" dirty="0"/>
            </a:br>
            <a:r>
              <a:rPr lang="en-US" sz="1800" dirty="0"/>
              <a:t>Fitbit Data From March 12, 2016 to May 12, 2016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BAE3592-C328-2341-2E91-83008DEA5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3708" y="3838795"/>
            <a:ext cx="4611119" cy="3811588"/>
          </a:xfrm>
        </p:spPr>
        <p:txBody>
          <a:bodyPr/>
          <a:lstStyle/>
          <a:p>
            <a:r>
              <a:rPr lang="en-US" dirty="0"/>
              <a:t>When participants were </a:t>
            </a:r>
            <a:r>
              <a:rPr lang="en-US" b="1" dirty="0"/>
              <a:t>sedentary</a:t>
            </a:r>
            <a:r>
              <a:rPr lang="en-US" dirty="0"/>
              <a:t>, the most calories were burned.</a:t>
            </a:r>
          </a:p>
          <a:p>
            <a:endParaRPr lang="en-US" dirty="0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C7E85D9B-8236-5F26-D981-7007A0D93725}"/>
              </a:ext>
            </a:extLst>
          </p:cNvPr>
          <p:cNvSpPr txBox="1">
            <a:spLocks/>
          </p:cNvSpPr>
          <p:nvPr/>
        </p:nvSpPr>
        <p:spPr>
          <a:xfrm>
            <a:off x="5963729" y="1274028"/>
            <a:ext cx="6172200" cy="4873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FD48D1-8E8D-2579-E905-1AC7DC29A6ED}"/>
              </a:ext>
            </a:extLst>
          </p:cNvPr>
          <p:cNvSpPr txBox="1"/>
          <p:nvPr/>
        </p:nvSpPr>
        <p:spPr>
          <a:xfrm>
            <a:off x="147850" y="6228009"/>
            <a:ext cx="5679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j-lt"/>
              </a:rPr>
              <a:t>Data Source: Mobius. 2016 May. Fitbit Fitness Tracker Data. V2.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7529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004F94-608A-1BD7-1D50-833ABF14F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77"/>
              </a:rPr>
              <a:t>Why Do We Care?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AC4609-B9C0-2CBB-2C68-4DD735542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Continuous fitness trackers are able to show us all kinds of important health information.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get a complete picture of someone’s health, users need consistent wear of the product.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Leaf offers women flexibility and versatility when wearing a fitness tracker.</a:t>
            </a:r>
          </a:p>
        </p:txBody>
      </p:sp>
    </p:spTree>
    <p:extLst>
      <p:ext uri="{BB962C8B-B14F-4D97-AF65-F5344CB8AC3E}">
        <p14:creationId xmlns:p14="http://schemas.microsoft.com/office/powerpoint/2010/main" val="3154762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4305</TotalTime>
  <Words>583</Words>
  <Application>Microsoft Macintosh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Rounded MT Bold</vt:lpstr>
      <vt:lpstr>Calibri</vt:lpstr>
      <vt:lpstr>Calibri Light</vt:lpstr>
      <vt:lpstr>Symbol</vt:lpstr>
      <vt:lpstr>Office Theme</vt:lpstr>
      <vt:lpstr> Playing it Smart: Marketing Insights and Recommendations</vt:lpstr>
      <vt:lpstr>PowerPoint Presentation</vt:lpstr>
      <vt:lpstr>Business Task:</vt:lpstr>
      <vt:lpstr>The Data:</vt:lpstr>
      <vt:lpstr>Key Findings:</vt:lpstr>
      <vt:lpstr>Data Source: Mobius. 2016 May. Fitbit Fitness Tracker Data. V2.</vt:lpstr>
      <vt:lpstr> Data Source: Mobius. 2016 May. Fitbit Fitness Tracker Data. V2. </vt:lpstr>
      <vt:lpstr>Total Calories Burned at Each Intensity Level Fitbit Data From March 12, 2016 to May 12, 2016</vt:lpstr>
      <vt:lpstr>Why Do We Care?</vt:lpstr>
      <vt:lpstr>Recommendation:</vt:lpstr>
      <vt:lpstr>Future Implications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Playing it Smart: Marketing Insights and Recommendations</dc:title>
  <dc:creator>Evans,Laura</dc:creator>
  <cp:lastModifiedBy>Evans,Laura</cp:lastModifiedBy>
  <cp:revision>21</cp:revision>
  <dcterms:created xsi:type="dcterms:W3CDTF">2024-10-29T00:30:54Z</dcterms:created>
  <dcterms:modified xsi:type="dcterms:W3CDTF">2024-11-01T00:30:40Z</dcterms:modified>
</cp:coreProperties>
</file>