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31" autoAdjust="0"/>
    <p:restoredTop sz="94676" autoAdjust="0"/>
  </p:normalViewPr>
  <p:slideViewPr>
    <p:cSldViewPr>
      <p:cViewPr>
        <p:scale>
          <a:sx n="37" d="100"/>
          <a:sy n="37" d="100"/>
        </p:scale>
        <p:origin x="-808" y="4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202400"/>
            <a:ext cx="32918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235061" tIns="117531" rIns="235061" bIns="11753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2"/>
          </a:xfrm>
          <a:prstGeom prst="rect">
            <a:avLst/>
          </a:prstGeom>
        </p:spPr>
        <p:txBody>
          <a:bodyPr vert="horz" lIns="235061" tIns="117531" rIns="235061" bIns="1175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235060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5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70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3456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7941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275" indent="-244855" algn="l" defTabSz="235060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6464169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639472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814776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9990078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30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606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525911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21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76517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7051819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22712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402428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22860000" y="3886200"/>
            <a:ext cx="8900160" cy="14724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4400" dirty="0" smtClean="0">
              <a:latin typeface="Calibri"/>
              <a:cs typeface="Calibri"/>
            </a:endParaRPr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114800" y="-2288"/>
            <a:ext cx="24688800" cy="160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244855" rIns="97942" bIns="244855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cap="small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Geoduck as indicators of environmental change </a:t>
            </a:r>
            <a:endParaRPr lang="en-US" sz="7200" b="1" cap="small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0" y="1371600"/>
            <a:ext cx="32918400" cy="1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97942" rIns="97942" bIns="97942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Laura H. Spencer</a:t>
            </a:r>
            <a:r>
              <a:rPr lang="en-US" sz="3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, Micah Horwith</a:t>
            </a:r>
            <a:r>
              <a:rPr lang="en-US" sz="3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2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, Alex Lowe</a:t>
            </a:r>
            <a:r>
              <a:rPr lang="en-US" sz="3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3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, Emma Timmins-Schiffman</a:t>
            </a:r>
            <a:r>
              <a:rPr lang="en-US" sz="3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4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, Brook L Nunn</a:t>
            </a:r>
            <a:r>
              <a:rPr lang="en-US" sz="3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4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Sean Bennett</a:t>
            </a:r>
            <a:r>
              <a:rPr lang="en-US" sz="3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, Steven 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Roberts</a:t>
            </a:r>
            <a:r>
              <a:rPr lang="en-US" sz="3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</a:p>
          <a:p>
            <a:pPr algn="ctr" eaLnBrk="1" hangingPunct="1"/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University of 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Washington </a:t>
            </a:r>
            <a:r>
              <a:rPr lang="en-US" sz="3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School of Aquatic &amp; Fishery Sciences, </a:t>
            </a:r>
            <a:r>
              <a:rPr lang="en-US" sz="3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3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Department 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of Biology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3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4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Genome Sciences, </a:t>
            </a:r>
            <a:r>
              <a:rPr lang="en-US" sz="3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2</a:t>
            </a:r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Washington State Department of Natural Resources,  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3724" y="20207844"/>
            <a:ext cx="6866076" cy="12805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Laura H Spencer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School of Aquatic and Fishery Sciences, University of Washington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lhs3@uw.edu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 err="1" smtClean="0">
                <a:latin typeface="Calibri"/>
                <a:cs typeface="Calibri"/>
              </a:rPr>
              <a:t>laurahspencer.github.io</a:t>
            </a:r>
            <a:r>
              <a:rPr lang="en-US" sz="2000" dirty="0">
                <a:latin typeface="Calibri"/>
                <a:cs typeface="Calibri"/>
              </a:rPr>
              <a:t>/</a:t>
            </a:r>
            <a:r>
              <a:rPr lang="en-US" sz="2000" dirty="0" err="1" smtClean="0">
                <a:latin typeface="Calibri"/>
                <a:cs typeface="Calibri"/>
              </a:rPr>
              <a:t>LabNotebook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63723" y="19613484"/>
            <a:ext cx="1419773" cy="541893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>
                <a:latin typeface="Calibri"/>
                <a:cs typeface="Calibri"/>
              </a:rPr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15600" y="20193000"/>
            <a:ext cx="13792200" cy="1295400"/>
          </a:xfrm>
          <a:prstGeom prst="rect">
            <a:avLst/>
          </a:prstGeom>
          <a:noFill/>
        </p:spPr>
        <p:txBody>
          <a:bodyPr wrap="square" lIns="48971" tIns="48971" rIns="48971" bIns="48971" numCol="1" spcCol="244855" rtlCol="0">
            <a:noAutofit/>
          </a:bodyPr>
          <a:lstStyle/>
          <a:p>
            <a:r>
              <a:rPr lang="en-US" sz="2000" dirty="0"/>
              <a:t>This </a:t>
            </a:r>
            <a:r>
              <a:rPr lang="en-US" sz="2000" dirty="0" smtClean="0"/>
              <a:t>material is based upon work supported </a:t>
            </a:r>
            <a:r>
              <a:rPr lang="en-US" sz="2000" dirty="0"/>
              <a:t>by the National Science Foundation Graduate Research Fellowship </a:t>
            </a:r>
            <a:r>
              <a:rPr lang="en-US" sz="2000" dirty="0" smtClean="0"/>
              <a:t>Program.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Special thanks </a:t>
            </a:r>
            <a:r>
              <a:rPr lang="en-US" sz="2000" dirty="0" smtClean="0"/>
              <a:t>to the teams at the Roberts Lab, the </a:t>
            </a:r>
            <a:r>
              <a:rPr lang="en-US" sz="2000" dirty="0" err="1"/>
              <a:t>MacCoss</a:t>
            </a:r>
            <a:r>
              <a:rPr lang="en-US" sz="2000" dirty="0"/>
              <a:t> lab of Biological Mass Spectrometry at the University of Washington Department of Genome </a:t>
            </a:r>
            <a:r>
              <a:rPr lang="en-US" sz="2000" dirty="0" smtClean="0"/>
              <a:t>Sciences, and University </a:t>
            </a:r>
            <a:r>
              <a:rPr lang="en-US" sz="2000" dirty="0"/>
              <a:t>of Washington Proteomics </a:t>
            </a:r>
            <a:r>
              <a:rPr lang="en-US" sz="2000" dirty="0" smtClean="0"/>
              <a:t>Resource. 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15600" y="19659600"/>
            <a:ext cx="2455493" cy="541893"/>
          </a:xfrm>
          <a:prstGeom prst="rect">
            <a:avLst/>
          </a:prstGeom>
          <a:noFill/>
        </p:spPr>
        <p:txBody>
          <a:bodyPr wrap="square" lIns="48971" tIns="24486" rIns="48971" bIns="24486" rtlCol="0">
            <a:spAutoFit/>
          </a:bodyPr>
          <a:lstStyle/>
          <a:p>
            <a:r>
              <a:rPr lang="en-US" sz="3200" b="1" dirty="0" smtClean="0">
                <a:latin typeface="Calibri"/>
                <a:cs typeface="Calibri"/>
              </a:rPr>
              <a:t>Thank you.</a:t>
            </a:r>
            <a:endParaRPr lang="en-US" sz="3200" b="1" dirty="0">
              <a:latin typeface="Calibri"/>
              <a:cs typeface="Calibri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097280" y="3886200"/>
            <a:ext cx="7741920" cy="3052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50" dirty="0">
              <a:latin typeface="Calibri"/>
              <a:cs typeface="Calibri"/>
            </a:endParaRPr>
          </a:p>
          <a:p>
            <a:pPr algn="ctr"/>
            <a:r>
              <a:rPr lang="en-US" sz="2800" b="1" dirty="0" smtClean="0">
                <a:latin typeface="Calibri"/>
                <a:cs typeface="Calibri"/>
              </a:rPr>
              <a:t>Pacific </a:t>
            </a:r>
            <a:r>
              <a:rPr lang="en-US" sz="2800" b="1" dirty="0">
                <a:latin typeface="Calibri"/>
                <a:cs typeface="Calibri"/>
              </a:rPr>
              <a:t>geoduck (</a:t>
            </a:r>
            <a:r>
              <a:rPr lang="en-US" sz="2800" b="1" i="1" dirty="0">
                <a:latin typeface="Calibri"/>
                <a:cs typeface="Calibri"/>
              </a:rPr>
              <a:t>Panopea generosa</a:t>
            </a:r>
            <a:r>
              <a:rPr lang="en-US" sz="2800" b="1" dirty="0">
                <a:latin typeface="Calibri"/>
                <a:cs typeface="Calibri"/>
              </a:rPr>
              <a:t>)</a:t>
            </a:r>
          </a:p>
          <a:p>
            <a:pPr marL="446088" indent="-446088">
              <a:buFont typeface="Wingdings" charset="2"/>
              <a:buChar char="§"/>
            </a:pPr>
            <a:r>
              <a:rPr lang="en-US" sz="2800" dirty="0">
                <a:latin typeface="Calibri"/>
                <a:cs typeface="Calibri"/>
              </a:rPr>
              <a:t>Largest clam native to the Pacific Northwest</a:t>
            </a:r>
          </a:p>
          <a:p>
            <a:pPr marL="446088" indent="-446088">
              <a:buFont typeface="Wingdings" charset="2"/>
              <a:buChar char="§"/>
            </a:pPr>
            <a:r>
              <a:rPr lang="en-US" sz="2800" dirty="0">
                <a:latin typeface="Calibri"/>
                <a:cs typeface="Calibri"/>
              </a:rPr>
              <a:t>Important commercial fishery (wild &amp; farmed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</a:p>
          <a:p>
            <a:pPr marL="446088" indent="-446088">
              <a:buFont typeface="Wingdings" charset="2"/>
              <a:buChar char="§"/>
            </a:pPr>
            <a:r>
              <a:rPr lang="en-US" sz="2800" dirty="0" smtClean="0">
                <a:latin typeface="Calibri"/>
                <a:cs typeface="Calibri"/>
              </a:rPr>
              <a:t>Sedentary</a:t>
            </a:r>
            <a:r>
              <a:rPr lang="en-US" sz="2800" dirty="0">
                <a:latin typeface="Calibri"/>
                <a:cs typeface="Calibri"/>
              </a:rPr>
              <a:t>, calcifying, </a:t>
            </a:r>
            <a:r>
              <a:rPr lang="en-US" sz="2800" dirty="0" smtClean="0">
                <a:latin typeface="Calibri"/>
                <a:cs typeface="Calibri"/>
              </a:rPr>
              <a:t>sub-tidal</a:t>
            </a:r>
          </a:p>
          <a:p>
            <a:pPr marL="446088" indent="-446088">
              <a:buFont typeface="Wingdings" charset="2"/>
              <a:buChar char="§"/>
            </a:pPr>
            <a:r>
              <a:rPr lang="en-US" sz="2800" dirty="0" smtClean="0">
                <a:latin typeface="Calibri"/>
                <a:cs typeface="Calibri"/>
              </a:rPr>
              <a:t>Likely </a:t>
            </a:r>
            <a:r>
              <a:rPr lang="en-US" sz="2800" dirty="0">
                <a:latin typeface="Calibri"/>
                <a:cs typeface="Calibri"/>
              </a:rPr>
              <a:t>to be impacted by rising ocean </a:t>
            </a:r>
            <a:r>
              <a:rPr lang="en-US" sz="2800" dirty="0" smtClean="0">
                <a:latin typeface="Calibri"/>
                <a:cs typeface="Calibri"/>
              </a:rPr>
              <a:t>temperature </a:t>
            </a:r>
            <a:r>
              <a:rPr lang="en-US" sz="2800" dirty="0">
                <a:latin typeface="Calibri"/>
                <a:cs typeface="Calibri"/>
              </a:rPr>
              <a:t>and </a:t>
            </a:r>
            <a:r>
              <a:rPr lang="en-US" sz="2800" dirty="0" smtClean="0">
                <a:latin typeface="Calibri"/>
                <a:cs typeface="Calibri"/>
              </a:rPr>
              <a:t>pCO</a:t>
            </a:r>
            <a:r>
              <a:rPr lang="en-US" sz="2800" baseline="-25000" dirty="0" smtClean="0">
                <a:latin typeface="Calibri"/>
                <a:cs typeface="Calibri"/>
              </a:rPr>
              <a:t>2</a:t>
            </a:r>
            <a:endParaRPr lang="en-US" sz="3200" baseline="-25000" dirty="0" smtClean="0">
              <a:latin typeface="Calibri"/>
              <a:cs typeface="Calibri"/>
            </a:endParaRPr>
          </a:p>
          <a:p>
            <a:endParaRPr lang="en-US" sz="1050" baseline="-250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97280" y="3048000"/>
            <a:ext cx="774192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4800" b="1" cap="small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The animal</a:t>
            </a:r>
            <a:endParaRPr lang="en-US" sz="4800" b="1" cap="small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7280" y="7086600"/>
            <a:ext cx="77724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4800" b="1" cap="small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The trials</a:t>
            </a:r>
            <a:endParaRPr lang="en-US" sz="4800" b="1" cap="small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9448800" y="3886200"/>
            <a:ext cx="13030200" cy="20829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Wingdings" charset="2"/>
              <a:buChar char="§"/>
            </a:pPr>
            <a:endParaRPr lang="en-US" sz="1050" dirty="0" smtClean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>
                <a:latin typeface="Calibri"/>
                <a:cs typeface="Calibri"/>
              </a:rPr>
              <a:t>Can </a:t>
            </a:r>
            <a:r>
              <a:rPr lang="en-US" sz="2800" dirty="0">
                <a:latin typeface="Calibri"/>
                <a:cs typeface="Calibri"/>
              </a:rPr>
              <a:t>we detect an </a:t>
            </a:r>
            <a:r>
              <a:rPr lang="en-US" sz="2800" b="1" i="1" dirty="0">
                <a:latin typeface="Calibri"/>
                <a:cs typeface="Calibri"/>
              </a:rPr>
              <a:t>environmental signature</a:t>
            </a:r>
            <a:r>
              <a:rPr lang="en-US" sz="2800" i="1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via </a:t>
            </a:r>
            <a:r>
              <a:rPr lang="en-US" sz="2800" dirty="0" smtClean="0">
                <a:latin typeface="Calibri"/>
                <a:cs typeface="Calibri"/>
              </a:rPr>
              <a:t>differences in </a:t>
            </a:r>
            <a:r>
              <a:rPr lang="en-US" sz="2800" b="1" i="1" dirty="0" smtClean="0">
                <a:latin typeface="Calibri"/>
                <a:cs typeface="Calibri"/>
              </a:rPr>
              <a:t>protein expression</a:t>
            </a:r>
            <a:r>
              <a:rPr lang="en-US" sz="2800" dirty="0" smtClean="0">
                <a:latin typeface="Calibri"/>
                <a:cs typeface="Calibri"/>
              </a:rPr>
              <a:t>?</a:t>
            </a:r>
            <a:endParaRPr lang="en-US" sz="2800" dirty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latin typeface="Calibri"/>
                <a:cs typeface="Calibri"/>
              </a:rPr>
              <a:t>Does treatment (eelgrass, no eelgrass</a:t>
            </a:r>
            <a:r>
              <a:rPr lang="en-US" sz="2800" dirty="0" smtClean="0">
                <a:latin typeface="Calibri"/>
                <a:cs typeface="Calibri"/>
              </a:rPr>
              <a:t>) or geographical site </a:t>
            </a:r>
            <a:r>
              <a:rPr lang="en-US" sz="2800" dirty="0">
                <a:latin typeface="Calibri"/>
                <a:cs typeface="Calibri"/>
              </a:rPr>
              <a:t>correlate with expression of stress-related proteins?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>
                <a:latin typeface="Calibri"/>
                <a:cs typeface="Calibri"/>
              </a:rPr>
              <a:t>What </a:t>
            </a:r>
            <a:r>
              <a:rPr lang="en-US" sz="2800" dirty="0">
                <a:latin typeface="Calibri"/>
                <a:cs typeface="Calibri"/>
              </a:rPr>
              <a:t>is the overall variability in </a:t>
            </a:r>
            <a:r>
              <a:rPr lang="en-US" sz="2800" dirty="0" smtClean="0">
                <a:latin typeface="Calibri"/>
                <a:cs typeface="Calibri"/>
              </a:rPr>
              <a:t>gill tissue protein </a:t>
            </a:r>
            <a:r>
              <a:rPr lang="en-US" sz="2800" dirty="0">
                <a:latin typeface="Calibri"/>
                <a:cs typeface="Calibri"/>
              </a:rPr>
              <a:t>expression</a:t>
            </a:r>
            <a:r>
              <a:rPr lang="en-US" sz="2800" dirty="0" smtClean="0">
                <a:latin typeface="Calibri"/>
                <a:cs typeface="Calibri"/>
              </a:rPr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448800" y="3048000"/>
            <a:ext cx="130302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4800" b="1" cap="small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The questions</a:t>
            </a:r>
            <a:endParaRPr lang="en-US" sz="4800" b="1" cap="small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9448800" y="7086600"/>
            <a:ext cx="13030200" cy="11939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27000" eaLnBrk="1" hangingPunct="1">
              <a:spcAft>
                <a:spcPts val="600"/>
              </a:spcAft>
            </a:pPr>
            <a:r>
              <a:rPr lang="en-US" sz="2800" b="1" i="1" dirty="0" smtClean="0">
                <a:latin typeface="Calibri"/>
                <a:cs typeface="Calibri"/>
              </a:rPr>
              <a:t>Shotgun proteomics reveals protein groups</a:t>
            </a:r>
          </a:p>
          <a:p>
            <a:pPr marL="127000" eaLnBrk="1" hangingPunct="1">
              <a:spcAft>
                <a:spcPts val="600"/>
              </a:spcAft>
            </a:pPr>
            <a:r>
              <a:rPr lang="en-US" sz="2800" b="1" i="1" dirty="0" smtClean="0">
                <a:latin typeface="Calibri"/>
                <a:cs typeface="Calibri"/>
              </a:rPr>
              <a:t>differentially expressed in eelgrass beds</a:t>
            </a:r>
          </a:p>
          <a:p>
            <a:pPr marL="127000" eaLnBrk="1" hangingPunct="1">
              <a:spcBef>
                <a:spcPts val="1200"/>
              </a:spcBef>
            </a:pPr>
            <a:r>
              <a:rPr lang="en-US" sz="2800" b="1" dirty="0" smtClean="0">
                <a:latin typeface="Calibri"/>
                <a:cs typeface="Calibri"/>
              </a:rPr>
              <a:t>Right</a:t>
            </a:r>
            <a:r>
              <a:rPr lang="en-US" sz="2800" dirty="0" smtClean="0">
                <a:latin typeface="Calibri"/>
                <a:cs typeface="Calibri"/>
              </a:rPr>
              <a:t>: Gene Ontology (GO) Tree </a:t>
            </a:r>
          </a:p>
          <a:p>
            <a:pPr marL="127000" eaLnBrk="1" hangingPunct="1"/>
            <a:r>
              <a:rPr lang="en-US" sz="2800" dirty="0" smtClean="0">
                <a:latin typeface="Calibri"/>
                <a:cs typeface="Calibri"/>
              </a:rPr>
              <a:t>generated using REVIGO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showing </a:t>
            </a:r>
          </a:p>
          <a:p>
            <a:pPr marL="127000" eaLnBrk="1" hangingPunct="1"/>
            <a:r>
              <a:rPr lang="en-US" sz="2800" dirty="0" smtClean="0">
                <a:latin typeface="Calibri"/>
                <a:cs typeface="Calibri"/>
              </a:rPr>
              <a:t>differentially expressed biological process </a:t>
            </a:r>
          </a:p>
          <a:p>
            <a:pPr marL="127000" eaLnBrk="1" hangingPunct="1"/>
            <a:r>
              <a:rPr lang="en-US" sz="2800" dirty="0" smtClean="0">
                <a:latin typeface="Calibri"/>
                <a:cs typeface="Calibri"/>
              </a:rPr>
              <a:t>categories. </a:t>
            </a:r>
            <a:endParaRPr lang="en-US" sz="2800" b="1" dirty="0" smtClean="0">
              <a:latin typeface="Calibri"/>
              <a:cs typeface="Calibri"/>
            </a:endParaRPr>
          </a:p>
          <a:p>
            <a:pPr marL="228600" indent="-127000" eaLnBrk="1" hangingPunct="1">
              <a:spcBef>
                <a:spcPts val="1200"/>
              </a:spcBef>
            </a:pPr>
            <a:r>
              <a:rPr lang="en-US" sz="2800" b="1" dirty="0" smtClean="0">
                <a:latin typeface="Calibri"/>
                <a:cs typeface="Calibri"/>
              </a:rPr>
              <a:t>Below: </a:t>
            </a:r>
            <a:r>
              <a:rPr lang="en-US" sz="2800" dirty="0" smtClean="0">
                <a:latin typeface="Calibri"/>
                <a:cs typeface="Calibri"/>
              </a:rPr>
              <a:t>Scatterplot of GO terms; </a:t>
            </a:r>
          </a:p>
          <a:p>
            <a:pPr marL="228600" indent="-127000" eaLnBrk="1" hangingPunct="1"/>
            <a:r>
              <a:rPr lang="en-US" sz="2800" dirty="0">
                <a:latin typeface="Calibri"/>
                <a:cs typeface="Calibri"/>
              </a:rPr>
              <a:t>c</a:t>
            </a:r>
            <a:r>
              <a:rPr lang="en-US" sz="2800" dirty="0" smtClean="0">
                <a:latin typeface="Calibri"/>
                <a:cs typeface="Calibri"/>
              </a:rPr>
              <a:t>lusters represent closely related</a:t>
            </a:r>
          </a:p>
          <a:p>
            <a:pPr marL="228600" indent="-127000" eaLnBrk="1" hangingPunct="1"/>
            <a:r>
              <a:rPr lang="en-US" sz="2800" dirty="0">
                <a:latin typeface="Calibri"/>
                <a:cs typeface="Calibri"/>
              </a:rPr>
              <a:t>c</a:t>
            </a:r>
            <a:r>
              <a:rPr lang="en-US" sz="2800" dirty="0" smtClean="0">
                <a:latin typeface="Calibri"/>
                <a:cs typeface="Calibri"/>
              </a:rPr>
              <a:t>ategories, size indicates number of proteins</a:t>
            </a:r>
          </a:p>
          <a:p>
            <a:pPr marL="228600" indent="-127000" eaLnBrk="1" hangingPunct="1"/>
            <a:r>
              <a:rPr lang="en-US" sz="2800" dirty="0" smtClean="0">
                <a:latin typeface="Calibri"/>
                <a:cs typeface="Calibri"/>
              </a:rPr>
              <a:t>represented, color represents p-value from </a:t>
            </a:r>
          </a:p>
          <a:p>
            <a:pPr marL="228600" indent="-127000" eaLnBrk="1" hangingPunct="1"/>
            <a:r>
              <a:rPr lang="en-US" sz="2800" dirty="0" smtClean="0">
                <a:latin typeface="Calibri"/>
                <a:cs typeface="Calibri"/>
              </a:rPr>
              <a:t>protein enrichment analysis via DAVID  </a:t>
            </a:r>
          </a:p>
          <a:p>
            <a:pPr marL="228600" indent="-127000" eaLnBrk="1" hangingPunct="1"/>
            <a:endParaRPr lang="en-US" sz="2800" dirty="0" smtClean="0">
              <a:latin typeface="Calibri"/>
              <a:cs typeface="Calibri"/>
            </a:endParaRPr>
          </a:p>
          <a:p>
            <a:pPr marL="228600" indent="-127000" eaLnBrk="1" hangingPunct="1"/>
            <a:endParaRPr lang="en-US" sz="2800" dirty="0" smtClean="0">
              <a:latin typeface="Calibri"/>
              <a:cs typeface="Calibri"/>
            </a:endParaRPr>
          </a:p>
          <a:p>
            <a:pPr eaLnBrk="1" hangingPunct="1"/>
            <a:endParaRPr lang="en-US" sz="3300" dirty="0" smtClean="0">
              <a:latin typeface="Calibri"/>
              <a:cs typeface="Calibri"/>
            </a:endParaRPr>
          </a:p>
          <a:p>
            <a:pPr eaLnBrk="1" hangingPunct="1"/>
            <a:endParaRPr lang="en-US" sz="1600" dirty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endParaRPr lang="en-US" sz="24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  <a:p>
            <a:pPr eaLnBrk="1" hangingPunct="1"/>
            <a:endParaRPr lang="en-US" sz="1600" dirty="0">
              <a:latin typeface="Calibri"/>
              <a:cs typeface="Calibri"/>
            </a:endParaRPr>
          </a:p>
          <a:p>
            <a:pPr eaLnBrk="1" hangingPunct="1"/>
            <a:endParaRPr lang="en-US" sz="1600" dirty="0" smtClean="0">
              <a:latin typeface="Calibri"/>
              <a:cs typeface="Calibri"/>
            </a:endParaRPr>
          </a:p>
          <a:p>
            <a:pPr eaLnBrk="1" hangingPunct="1"/>
            <a:endParaRPr lang="en-US" sz="1600" dirty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100" dirty="0">
              <a:latin typeface="Calibri"/>
              <a:cs typeface="Calibri"/>
            </a:endParaRPr>
          </a:p>
          <a:p>
            <a:pPr eaLnBrk="1" hangingPunct="1"/>
            <a:endParaRPr lang="en-US" sz="2100" dirty="0" smtClean="0">
              <a:latin typeface="Calibri"/>
              <a:cs typeface="Calibri"/>
            </a:endParaRPr>
          </a:p>
          <a:p>
            <a:pPr eaLnBrk="1" hangingPunct="1"/>
            <a:endParaRPr lang="en-US" sz="2100" dirty="0">
              <a:latin typeface="Calibri"/>
              <a:cs typeface="Calibri"/>
            </a:endParaRPr>
          </a:p>
          <a:p>
            <a:pPr eaLnBrk="1" hangingPunct="1"/>
            <a:endParaRPr lang="en-US" sz="2100" dirty="0" smtClean="0">
              <a:latin typeface="Calibri"/>
              <a:cs typeface="Calibri"/>
            </a:endParaRPr>
          </a:p>
          <a:p>
            <a:pPr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cs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448800" y="6172200"/>
            <a:ext cx="130302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4800" b="1" cap="small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The preliminary results</a:t>
            </a:r>
            <a:endParaRPr lang="en-US" sz="4800" b="1" cap="small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066800" y="7968330"/>
            <a:ext cx="7772400" cy="1131622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050" dirty="0" smtClean="0">
              <a:latin typeface="Calibri"/>
              <a:cs typeface="Calibri"/>
            </a:endParaRPr>
          </a:p>
          <a:p>
            <a:pPr marL="476250" indent="-476250">
              <a:buFont typeface="Wingdings" charset="2"/>
              <a:buChar char="§"/>
            </a:pPr>
            <a:r>
              <a:rPr lang="en-US" sz="3600" dirty="0" smtClean="0">
                <a:latin typeface="Calibri"/>
                <a:cs typeface="Calibri"/>
              </a:rPr>
              <a:t>5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sites throughout western </a:t>
            </a:r>
            <a:r>
              <a:rPr lang="en-US" sz="2800" dirty="0" smtClean="0">
                <a:latin typeface="Calibri"/>
                <a:cs typeface="Calibri"/>
              </a:rPr>
              <a:t>Washington</a:t>
            </a:r>
            <a:endParaRPr lang="en-US" sz="2800" dirty="0">
              <a:latin typeface="Calibri"/>
              <a:cs typeface="Calibri"/>
            </a:endParaRPr>
          </a:p>
          <a:p>
            <a:pPr marL="476250" indent="-476250">
              <a:buFont typeface="Wingdings" charset="2"/>
              <a:buChar char="§"/>
            </a:pPr>
            <a:r>
              <a:rPr lang="en-US" sz="3600" dirty="0">
                <a:latin typeface="Calibri"/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 treatments per site: eelgrass bed, bare sediment </a:t>
            </a:r>
          </a:p>
          <a:p>
            <a:pPr marL="476250" indent="-476250">
              <a:buFont typeface="Wingdings" charset="2"/>
              <a:buChar char="§"/>
            </a:pPr>
            <a:r>
              <a:rPr lang="en-US" sz="3600" dirty="0">
                <a:latin typeface="Calibri"/>
                <a:cs typeface="Calibri"/>
              </a:rPr>
              <a:t>4 </a:t>
            </a:r>
            <a:r>
              <a:rPr lang="en-US" sz="2800" dirty="0">
                <a:latin typeface="Calibri"/>
                <a:cs typeface="Calibri"/>
              </a:rPr>
              <a:t>replicates per treatment</a:t>
            </a:r>
          </a:p>
          <a:p>
            <a:pPr marL="476250" indent="-476250">
              <a:buFont typeface="Wingdings" charset="2"/>
              <a:buChar char="§"/>
            </a:pPr>
            <a:r>
              <a:rPr lang="en-US" sz="3600" dirty="0">
                <a:latin typeface="Calibri"/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 month-long trials in June and August 2016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600" dirty="0" smtClean="0">
                <a:latin typeface="Calibri"/>
                <a:cs typeface="Calibri"/>
              </a:rPr>
              <a:t>C</a:t>
            </a:r>
            <a:r>
              <a:rPr lang="en-US" sz="2800" dirty="0" smtClean="0">
                <a:latin typeface="Calibri"/>
                <a:cs typeface="Calibri"/>
              </a:rPr>
              <a:t>ontinuous </a:t>
            </a:r>
            <a:r>
              <a:rPr lang="en-US" sz="2800" dirty="0">
                <a:latin typeface="Calibri"/>
                <a:cs typeface="Calibri"/>
              </a:rPr>
              <a:t>water quality </a:t>
            </a:r>
            <a:r>
              <a:rPr lang="en-US" sz="2800" dirty="0" smtClean="0">
                <a:latin typeface="Calibri"/>
                <a:cs typeface="Calibri"/>
              </a:rPr>
              <a:t>measurements: pH</a:t>
            </a:r>
            <a:r>
              <a:rPr lang="en-US" sz="2800" dirty="0">
                <a:latin typeface="Calibri"/>
                <a:cs typeface="Calibri"/>
              </a:rPr>
              <a:t>, temperature, salinity, depth, chlorophyll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600" dirty="0">
                <a:latin typeface="Calibri"/>
                <a:cs typeface="Calibri"/>
              </a:rPr>
              <a:t>G</a:t>
            </a:r>
            <a:r>
              <a:rPr lang="en-US" sz="2800" dirty="0">
                <a:latin typeface="Calibri"/>
                <a:cs typeface="Calibri"/>
              </a:rPr>
              <a:t>ill tissue sampled </a:t>
            </a:r>
            <a:r>
              <a:rPr lang="en-US" sz="2800" dirty="0" smtClean="0">
                <a:latin typeface="Calibri"/>
                <a:cs typeface="Calibri"/>
              </a:rPr>
              <a:t>for </a:t>
            </a:r>
            <a:r>
              <a:rPr lang="en-US" sz="2800" dirty="0">
                <a:latin typeface="Calibri"/>
                <a:cs typeface="Calibri"/>
              </a:rPr>
              <a:t>protein </a:t>
            </a:r>
            <a:r>
              <a:rPr lang="en-US" sz="2800" dirty="0" smtClean="0">
                <a:latin typeface="Calibri"/>
                <a:cs typeface="Calibri"/>
              </a:rPr>
              <a:t>extraction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endParaRPr lang="en-US" sz="2800" dirty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endParaRPr lang="en-US" sz="2800" dirty="0" smtClean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endParaRPr lang="en-US" sz="2800" dirty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endParaRPr lang="en-US" sz="2800" dirty="0" smtClean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endParaRPr lang="en-US" sz="2800" dirty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endParaRPr lang="en-US" sz="2800" dirty="0" smtClean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endParaRPr lang="en-US" sz="2800" dirty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pPr marL="342900" indent="-342900">
              <a:buFont typeface="Wingdings" charset="2"/>
              <a:buChar char="§"/>
            </a:pP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Wingdings" charset="2"/>
              <a:buChar char="§"/>
            </a:pPr>
            <a:endParaRPr lang="en-US" sz="2400" dirty="0" smtClean="0">
              <a:latin typeface="Calibri"/>
              <a:cs typeface="Calibri"/>
            </a:endParaRPr>
          </a:p>
          <a:p>
            <a:pPr marL="342900" indent="-342900">
              <a:buFont typeface="Wingdings" charset="2"/>
              <a:buChar char="§"/>
            </a:pP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860000" y="3048000"/>
            <a:ext cx="89154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4800" b="1" cap="small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The methods</a:t>
            </a:r>
            <a:endParaRPr lang="en-US" sz="4800" b="1" cap="small" dirty="0">
              <a:solidFill>
                <a:schemeClr val="accent3">
                  <a:lumMod val="20000"/>
                  <a:lumOff val="80000"/>
                </a:schemeClr>
              </a:solidFill>
              <a:latin typeface="Calibri"/>
              <a:cs typeface="Calibri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076428" y="15013057"/>
            <a:ext cx="3232876" cy="106514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334206" y="12954000"/>
            <a:ext cx="5428794" cy="5638800"/>
            <a:chOff x="4134660" y="13335000"/>
            <a:chExt cx="6378484" cy="6625227"/>
          </a:xfrm>
        </p:grpSpPr>
        <p:grpSp>
          <p:nvGrpSpPr>
            <p:cNvPr id="38" name="Group 37"/>
            <p:cNvGrpSpPr/>
            <p:nvPr/>
          </p:nvGrpSpPr>
          <p:grpSpPr>
            <a:xfrm>
              <a:off x="4134660" y="13335000"/>
              <a:ext cx="6378484" cy="6625227"/>
              <a:chOff x="17719806" y="11267419"/>
              <a:chExt cx="8314486" cy="8848207"/>
            </a:xfrm>
          </p:grpSpPr>
          <p:pic>
            <p:nvPicPr>
              <p:cNvPr id="39" name="Picture 38" descr="Untitled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39" t="1" b="12127"/>
              <a:stretch/>
            </p:blipFill>
            <p:spPr>
              <a:xfrm>
                <a:off x="17719806" y="11267419"/>
                <a:ext cx="8314486" cy="8848207"/>
              </a:xfrm>
              <a:prstGeom prst="rect">
                <a:avLst/>
              </a:prstGeom>
            </p:spPr>
          </p:pic>
          <p:grpSp>
            <p:nvGrpSpPr>
              <p:cNvPr id="41" name="Group 40"/>
              <p:cNvGrpSpPr/>
              <p:nvPr/>
            </p:nvGrpSpPr>
            <p:grpSpPr>
              <a:xfrm>
                <a:off x="18485344" y="14681030"/>
                <a:ext cx="3904807" cy="5033101"/>
                <a:chOff x="18451015" y="7270092"/>
                <a:chExt cx="3904807" cy="5033100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18524455" y="7270092"/>
                  <a:ext cx="3831367" cy="948556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8451015" y="8232489"/>
                  <a:ext cx="2582536" cy="712373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8647590" y="8280584"/>
                  <a:ext cx="399395" cy="4022608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Line Callout 2 84"/>
            <p:cNvSpPr/>
            <p:nvPr/>
          </p:nvSpPr>
          <p:spPr>
            <a:xfrm flipH="1">
              <a:off x="7315200" y="13716000"/>
              <a:ext cx="1752600" cy="381000"/>
            </a:xfrm>
            <a:prstGeom prst="borderCallout2">
              <a:avLst>
                <a:gd name="adj1" fmla="val 57355"/>
                <a:gd name="adj2" fmla="val -252"/>
                <a:gd name="adj3" fmla="val 50737"/>
                <a:gd name="adj4" fmla="val -506"/>
                <a:gd name="adj5" fmla="val 65958"/>
                <a:gd name="adj6" fmla="val -19345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cap="small" dirty="0" smtClean="0">
                  <a:solidFill>
                    <a:srgbClr val="000000"/>
                  </a:solidFill>
                  <a:latin typeface="Calibri"/>
                  <a:cs typeface="Calibri"/>
                </a:rPr>
                <a:t>Fidalgo Bay</a:t>
              </a:r>
            </a:p>
          </p:txBody>
        </p:sp>
        <p:sp>
          <p:nvSpPr>
            <p:cNvPr id="87" name="Line Callout 2 86"/>
            <p:cNvSpPr/>
            <p:nvPr/>
          </p:nvSpPr>
          <p:spPr>
            <a:xfrm flipH="1">
              <a:off x="7792512" y="15544800"/>
              <a:ext cx="2286000" cy="457200"/>
            </a:xfrm>
            <a:prstGeom prst="borderCallout2">
              <a:avLst>
                <a:gd name="adj1" fmla="val 57355"/>
                <a:gd name="adj2" fmla="val -252"/>
                <a:gd name="adj3" fmla="val 50737"/>
                <a:gd name="adj4" fmla="val -506"/>
                <a:gd name="adj5" fmla="val 65958"/>
                <a:gd name="adj6" fmla="val -19345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cap="small" dirty="0" smtClean="0">
                  <a:solidFill>
                    <a:srgbClr val="000000"/>
                  </a:solidFill>
                  <a:latin typeface="Calibri"/>
                  <a:cs typeface="Calibri"/>
                </a:rPr>
                <a:t>Port Gamble Bay</a:t>
              </a:r>
            </a:p>
          </p:txBody>
        </p:sp>
        <p:sp>
          <p:nvSpPr>
            <p:cNvPr id="88" name="Line Callout 2 87"/>
            <p:cNvSpPr/>
            <p:nvPr/>
          </p:nvSpPr>
          <p:spPr>
            <a:xfrm flipH="1">
              <a:off x="6781799" y="16763999"/>
              <a:ext cx="3405666" cy="400612"/>
            </a:xfrm>
            <a:prstGeom prst="borderCallout2">
              <a:avLst>
                <a:gd name="adj1" fmla="val 57355"/>
                <a:gd name="adj2" fmla="val -252"/>
                <a:gd name="adj3" fmla="val 50737"/>
                <a:gd name="adj4" fmla="val -506"/>
                <a:gd name="adj5" fmla="val 65958"/>
                <a:gd name="adj6" fmla="val -19345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cap="small" dirty="0" smtClean="0">
                  <a:solidFill>
                    <a:srgbClr val="000000"/>
                  </a:solidFill>
                  <a:latin typeface="Calibri"/>
                  <a:cs typeface="Calibri"/>
                </a:rPr>
                <a:t>Skokomish River Delta</a:t>
              </a:r>
            </a:p>
          </p:txBody>
        </p:sp>
        <p:sp>
          <p:nvSpPr>
            <p:cNvPr id="89" name="Line Callout 2 88"/>
            <p:cNvSpPr/>
            <p:nvPr/>
          </p:nvSpPr>
          <p:spPr>
            <a:xfrm flipH="1">
              <a:off x="7315200" y="17221200"/>
              <a:ext cx="1524000" cy="381000"/>
            </a:xfrm>
            <a:prstGeom prst="borderCallout2">
              <a:avLst>
                <a:gd name="adj1" fmla="val 57355"/>
                <a:gd name="adj2" fmla="val -252"/>
                <a:gd name="adj3" fmla="val 50737"/>
                <a:gd name="adj4" fmla="val -506"/>
                <a:gd name="adj5" fmla="val 65958"/>
                <a:gd name="adj6" fmla="val -19345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cap="small" dirty="0" smtClean="0">
                  <a:solidFill>
                    <a:srgbClr val="000000"/>
                  </a:solidFill>
                  <a:latin typeface="Calibri"/>
                  <a:cs typeface="Calibri"/>
                </a:rPr>
                <a:t>Case Inlet</a:t>
              </a:r>
            </a:p>
          </p:txBody>
        </p:sp>
        <p:sp>
          <p:nvSpPr>
            <p:cNvPr id="90" name="Line Callout 2 89"/>
            <p:cNvSpPr/>
            <p:nvPr/>
          </p:nvSpPr>
          <p:spPr>
            <a:xfrm flipH="1">
              <a:off x="5257800" y="19354800"/>
              <a:ext cx="2134051" cy="445678"/>
            </a:xfrm>
            <a:prstGeom prst="borderCallout2">
              <a:avLst>
                <a:gd name="adj1" fmla="val 57355"/>
                <a:gd name="adj2" fmla="val -252"/>
                <a:gd name="adj3" fmla="val 50737"/>
                <a:gd name="adj4" fmla="val -506"/>
                <a:gd name="adj5" fmla="val 65958"/>
                <a:gd name="adj6" fmla="val -19345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cap="small" dirty="0" smtClean="0">
                  <a:solidFill>
                    <a:srgbClr val="000000"/>
                  </a:solidFill>
                  <a:latin typeface="Calibri"/>
                  <a:cs typeface="Calibri"/>
                </a:rPr>
                <a:t>Willapa Bay</a:t>
              </a:r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3886200" y="15773400"/>
            <a:ext cx="2057400" cy="762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Line Callout 2 141"/>
          <p:cNvSpPr/>
          <p:nvPr/>
        </p:nvSpPr>
        <p:spPr>
          <a:xfrm flipH="1">
            <a:off x="1219200" y="13944600"/>
            <a:ext cx="2743198" cy="3200400"/>
          </a:xfrm>
          <a:prstGeom prst="borderCallout2">
            <a:avLst>
              <a:gd name="adj1" fmla="val 57355"/>
              <a:gd name="adj2" fmla="val -252"/>
              <a:gd name="adj3" fmla="val 56269"/>
              <a:gd name="adj4" fmla="val 1698"/>
              <a:gd name="adj5" fmla="val -2719"/>
              <a:gd name="adj6" fmla="val -86587"/>
            </a:avLst>
          </a:prstGeom>
          <a:solidFill>
            <a:srgbClr val="9BBB59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cap="small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1800" cap="small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Figure 2: Map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of western Washington State showing 4 experimental sites in Puget Sound and 1 in the coastal Willapa Bay; each site selected contained suitable shellfish habitat and patches of eelgrass and bare sediment. </a:t>
            </a:r>
          </a:p>
          <a:p>
            <a:endParaRPr lang="en-US" sz="1800" cap="small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1800" cap="small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46" name="Picture 145" descr="Roberts-lab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755" y="19508331"/>
            <a:ext cx="2427845" cy="2132469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23088599" y="4864696"/>
            <a:ext cx="8418890" cy="13347104"/>
            <a:chOff x="15685826" y="15555719"/>
            <a:chExt cx="9714271" cy="15400770"/>
          </a:xfrm>
        </p:grpSpPr>
        <p:sp>
          <p:nvSpPr>
            <p:cNvPr id="152" name="Alternate Process 151"/>
            <p:cNvSpPr/>
            <p:nvPr/>
          </p:nvSpPr>
          <p:spPr>
            <a:xfrm>
              <a:off x="18879410" y="15555719"/>
              <a:ext cx="6473928" cy="3711908"/>
            </a:xfrm>
            <a:prstGeom prst="flowChartAlternateProcess">
              <a:avLst/>
            </a:prstGeom>
            <a:noFill/>
            <a:ln w="38100" cmpd="sng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3200" b="1" dirty="0" smtClean="0">
                  <a:solidFill>
                    <a:schemeClr val="tx1"/>
                  </a:solidFill>
                  <a:latin typeface="Calibri"/>
                  <a:cs typeface="Calibri"/>
                </a:rPr>
                <a:t>Mass Spec Sample Prep</a:t>
              </a:r>
            </a:p>
            <a:p>
              <a:pPr marL="457200" indent="-457200">
                <a:lnSpc>
                  <a:spcPct val="90000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rgbClr val="000000"/>
                  </a:solidFill>
                  <a:latin typeface="Calibri"/>
                  <a:cs typeface="Calibri"/>
                </a:rPr>
                <a:t>Sonication and cell lyses</a:t>
              </a:r>
            </a:p>
            <a:p>
              <a:pPr marL="457200" indent="-457200">
                <a:lnSpc>
                  <a:spcPct val="90000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rgbClr val="000000"/>
                  </a:solidFill>
                  <a:latin typeface="Calibri"/>
                  <a:cs typeface="Calibri"/>
                </a:rPr>
                <a:t>Protein quantification</a:t>
              </a:r>
            </a:p>
            <a:p>
              <a:pPr marL="457200" indent="-457200">
                <a:lnSpc>
                  <a:spcPct val="90000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rgbClr val="000000"/>
                  </a:solidFill>
                  <a:latin typeface="Calibri"/>
                  <a:cs typeface="Calibri"/>
                </a:rPr>
                <a:t>Mini-Trypsin digestion</a:t>
              </a:r>
            </a:p>
            <a:p>
              <a:pPr marL="457200" indent="-457200">
                <a:lnSpc>
                  <a:spcPct val="90000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rgbClr val="000000"/>
                  </a:solidFill>
                  <a:latin typeface="Calibri"/>
                  <a:cs typeface="Calibri"/>
                </a:rPr>
                <a:t>Desalting and peptide isolation</a:t>
              </a:r>
            </a:p>
            <a:p>
              <a:pPr marL="457200" indent="-457200">
                <a:lnSpc>
                  <a:spcPct val="90000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rgbClr val="000000"/>
                  </a:solidFill>
                  <a:latin typeface="Calibri"/>
                  <a:cs typeface="Calibri"/>
                </a:rPr>
                <a:t>Add standards</a:t>
              </a:r>
            </a:p>
          </p:txBody>
        </p:sp>
        <p:sp>
          <p:nvSpPr>
            <p:cNvPr id="153" name="Alternate Process 152"/>
            <p:cNvSpPr/>
            <p:nvPr/>
          </p:nvSpPr>
          <p:spPr>
            <a:xfrm>
              <a:off x="15685829" y="16171191"/>
              <a:ext cx="2989436" cy="2323600"/>
            </a:xfrm>
            <a:prstGeom prst="flowChartAlternate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3600" b="1" cap="small" dirty="0" smtClean="0">
                  <a:solidFill>
                    <a:srgbClr val="000000"/>
                  </a:solidFill>
                  <a:latin typeface="Calibri"/>
                  <a:cs typeface="Calibri"/>
                </a:rPr>
                <a:t>Extract proteins &amp; fragment</a:t>
              </a:r>
            </a:p>
          </p:txBody>
        </p:sp>
        <p:sp>
          <p:nvSpPr>
            <p:cNvPr id="154" name="Alternate Process 153"/>
            <p:cNvSpPr/>
            <p:nvPr/>
          </p:nvSpPr>
          <p:spPr>
            <a:xfrm>
              <a:off x="18879410" y="19512326"/>
              <a:ext cx="6473928" cy="4619073"/>
            </a:xfrm>
            <a:prstGeom prst="flowChartAlternateProcess">
              <a:avLst/>
            </a:prstGeom>
            <a:solidFill>
              <a:srgbClr val="FFFFFF"/>
            </a:solidFill>
            <a:ln w="3810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32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Data-Independent Tandem Mass Spectrometry </a:t>
              </a:r>
            </a:p>
            <a:p>
              <a:pPr marL="457200" indent="-457200">
                <a:lnSpc>
                  <a:spcPct val="90000"/>
                </a:lnSpc>
                <a:buFont typeface="Arial"/>
                <a:buChar char="•"/>
              </a:pPr>
              <a:r>
                <a:rPr lang="en-US" sz="2800" dirty="0" err="1" smtClean="0">
                  <a:solidFill>
                    <a:srgbClr val="000000"/>
                  </a:solidFill>
                  <a:latin typeface="Calibri"/>
                  <a:cs typeface="Calibri"/>
                </a:rPr>
                <a:t>Orbitrap</a:t>
              </a:r>
              <a:r>
                <a:rPr lang="en-US" sz="2800" dirty="0" smtClean="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Calibri"/>
                  <a:cs typeface="Calibri"/>
                </a:rPr>
                <a:t>Fusion </a:t>
              </a:r>
              <a:r>
                <a:rPr lang="en-US" sz="2800" dirty="0" err="1">
                  <a:solidFill>
                    <a:srgbClr val="000000"/>
                  </a:solidFill>
                  <a:latin typeface="Calibri"/>
                  <a:cs typeface="Calibri"/>
                </a:rPr>
                <a:t>Lumos</a:t>
              </a:r>
              <a:r>
                <a:rPr lang="en-US" sz="2800" dirty="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Calibri"/>
                  <a:cs typeface="Calibri"/>
                </a:rPr>
                <a:t>machine</a:t>
              </a:r>
            </a:p>
            <a:p>
              <a:pPr marL="457200" indent="-457200">
                <a:lnSpc>
                  <a:spcPct val="90000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rgbClr val="000000"/>
                  </a:solidFill>
                  <a:latin typeface="Calibri"/>
                  <a:cs typeface="Calibri"/>
                </a:rPr>
                <a:t>Does not require pre-selected precursor ions</a:t>
              </a:r>
            </a:p>
            <a:p>
              <a:pPr marL="457200" indent="-457200">
                <a:lnSpc>
                  <a:spcPct val="90000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rgbClr val="000000"/>
                  </a:solidFill>
                  <a:latin typeface="Calibri"/>
                  <a:cs typeface="Calibri"/>
                </a:rPr>
                <a:t>Captures all peptides within designated mass/charge ratio</a:t>
              </a:r>
            </a:p>
          </p:txBody>
        </p:sp>
        <p:sp>
          <p:nvSpPr>
            <p:cNvPr id="155" name="Alternate Process 154"/>
            <p:cNvSpPr/>
            <p:nvPr/>
          </p:nvSpPr>
          <p:spPr>
            <a:xfrm>
              <a:off x="15685829" y="20883229"/>
              <a:ext cx="3037809" cy="2058156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3600" b="1" cap="small" dirty="0" smtClean="0">
                  <a:solidFill>
                    <a:srgbClr val="000000"/>
                  </a:solidFill>
                  <a:latin typeface="Calibri"/>
                  <a:cs typeface="Calibri"/>
                </a:rPr>
                <a:t>Identify and quantify peptides</a:t>
              </a:r>
            </a:p>
          </p:txBody>
        </p:sp>
        <p:sp>
          <p:nvSpPr>
            <p:cNvPr id="156" name="Alternate Process 155"/>
            <p:cNvSpPr/>
            <p:nvPr/>
          </p:nvSpPr>
          <p:spPr>
            <a:xfrm>
              <a:off x="18909846" y="24348179"/>
              <a:ext cx="6473928" cy="3230327"/>
            </a:xfrm>
            <a:prstGeom prst="flowChartAlternateProcess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32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PECAN</a:t>
              </a:r>
            </a:p>
            <a:p>
              <a:pPr marL="457200" indent="-457200">
                <a:lnSpc>
                  <a:spcPct val="90000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rgbClr val="000000"/>
                  </a:solidFill>
                  <a:latin typeface="Calibri"/>
                  <a:cs typeface="Calibri"/>
                </a:rPr>
                <a:t>Survey peptides against annotated background proteome</a:t>
              </a:r>
            </a:p>
            <a:p>
              <a:pPr marL="457200" indent="-457200">
                <a:lnSpc>
                  <a:spcPct val="90000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rgbClr val="000000"/>
                  </a:solidFill>
                  <a:latin typeface="Calibri"/>
                  <a:cs typeface="Calibri"/>
                </a:rPr>
                <a:t>Generate summary file for direct use in Skyline</a:t>
              </a:r>
            </a:p>
          </p:txBody>
        </p:sp>
        <p:sp>
          <p:nvSpPr>
            <p:cNvPr id="157" name="Alternate Process 156"/>
            <p:cNvSpPr/>
            <p:nvPr/>
          </p:nvSpPr>
          <p:spPr>
            <a:xfrm>
              <a:off x="15685829" y="24963651"/>
              <a:ext cx="3077361" cy="2059669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3600" b="1" cap="small" dirty="0" smtClean="0">
                  <a:solidFill>
                    <a:srgbClr val="000000"/>
                  </a:solidFill>
                  <a:latin typeface="Calibri"/>
                  <a:cs typeface="Calibri"/>
                </a:rPr>
                <a:t>Identify proteins in samples</a:t>
              </a:r>
            </a:p>
          </p:txBody>
        </p:sp>
        <p:cxnSp>
          <p:nvCxnSpPr>
            <p:cNvPr id="158" name="Straight Arrow Connector 157"/>
            <p:cNvCxnSpPr>
              <a:stCxn id="153" idx="2"/>
              <a:endCxn id="155" idx="0"/>
            </p:cNvCxnSpPr>
            <p:nvPr/>
          </p:nvCxnSpPr>
          <p:spPr>
            <a:xfrm>
              <a:off x="17180547" y="18494791"/>
              <a:ext cx="24186" cy="2388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5" idx="2"/>
              <a:endCxn id="157" idx="0"/>
            </p:cNvCxnSpPr>
            <p:nvPr/>
          </p:nvCxnSpPr>
          <p:spPr>
            <a:xfrm>
              <a:off x="17204733" y="22941385"/>
              <a:ext cx="19776" cy="20222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Alternate Process 159"/>
            <p:cNvSpPr/>
            <p:nvPr/>
          </p:nvSpPr>
          <p:spPr>
            <a:xfrm>
              <a:off x="18926169" y="27777238"/>
              <a:ext cx="6473928" cy="3179251"/>
            </a:xfrm>
            <a:prstGeom prst="flowChartAlternateProcess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32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Skyline</a:t>
              </a:r>
            </a:p>
            <a:p>
              <a:pPr marL="457200" indent="-457200">
                <a:lnSpc>
                  <a:spcPct val="90000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rgbClr val="000000"/>
                  </a:solidFill>
                  <a:latin typeface="Calibri"/>
                  <a:cs typeface="Calibri"/>
                </a:rPr>
                <a:t>View summary statistics for peptide abundance</a:t>
              </a:r>
            </a:p>
            <a:p>
              <a:pPr marL="457200" indent="-457200">
                <a:lnSpc>
                  <a:spcPct val="90000"/>
                </a:lnSpc>
                <a:buFont typeface="Arial"/>
                <a:buChar char="•"/>
              </a:pPr>
              <a:r>
                <a:rPr lang="en-US" sz="2800" dirty="0" smtClean="0">
                  <a:solidFill>
                    <a:srgbClr val="000000"/>
                  </a:solidFill>
                  <a:latin typeface="Calibri"/>
                  <a:cs typeface="Calibri"/>
                </a:rPr>
                <a:t>Export statistics for processing and visualization</a:t>
              </a:r>
            </a:p>
          </p:txBody>
        </p:sp>
        <p:sp>
          <p:nvSpPr>
            <p:cNvPr id="161" name="Alternate Process 160"/>
            <p:cNvSpPr/>
            <p:nvPr/>
          </p:nvSpPr>
          <p:spPr>
            <a:xfrm>
              <a:off x="15685826" y="28216860"/>
              <a:ext cx="3111622" cy="2461889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3600" b="1" cap="small" dirty="0" smtClean="0">
                  <a:latin typeface="Calibri"/>
                  <a:cs typeface="Calibri"/>
                </a:rPr>
                <a:t>Quantify relative protein abundance</a:t>
              </a:r>
            </a:p>
          </p:txBody>
        </p:sp>
        <p:cxnSp>
          <p:nvCxnSpPr>
            <p:cNvPr id="162" name="Straight Arrow Connector 161"/>
            <p:cNvCxnSpPr>
              <a:stCxn id="157" idx="2"/>
              <a:endCxn id="161" idx="0"/>
            </p:cNvCxnSpPr>
            <p:nvPr/>
          </p:nvCxnSpPr>
          <p:spPr>
            <a:xfrm>
              <a:off x="17224510" y="27023321"/>
              <a:ext cx="17128" cy="11935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" name="Picture 162" descr="2017-03-22_Overexpressed-protein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" b="-2"/>
          <a:stretch/>
        </p:blipFill>
        <p:spPr>
          <a:xfrm>
            <a:off x="9525000" y="12628677"/>
            <a:ext cx="12877800" cy="6345123"/>
          </a:xfrm>
          <a:prstGeom prst="rect">
            <a:avLst/>
          </a:prstGeom>
        </p:spPr>
      </p:pic>
      <p:pic>
        <p:nvPicPr>
          <p:cNvPr id="170" name="Picture 169" descr="2017-03-22_treeplo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3" t="10556" r="26423" b="9467"/>
          <a:stretch/>
        </p:blipFill>
        <p:spPr>
          <a:xfrm>
            <a:off x="16412514" y="7239000"/>
            <a:ext cx="5941258" cy="5181600"/>
          </a:xfrm>
          <a:prstGeom prst="rect">
            <a:avLst/>
          </a:prstGeom>
        </p:spPr>
      </p:pic>
      <p:pic>
        <p:nvPicPr>
          <p:cNvPr id="171" name="Picture 170" descr="IMG_5482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8" t="3900"/>
          <a:stretch/>
        </p:blipFill>
        <p:spPr>
          <a:xfrm>
            <a:off x="533400" y="19583400"/>
            <a:ext cx="2036986" cy="2055340"/>
          </a:xfrm>
          <a:prstGeom prst="ellipse">
            <a:avLst/>
          </a:prstGeom>
        </p:spPr>
      </p:pic>
      <p:sp>
        <p:nvSpPr>
          <p:cNvPr id="190" name="Rectangle 189"/>
          <p:cNvSpPr/>
          <p:nvPr/>
        </p:nvSpPr>
        <p:spPr>
          <a:xfrm>
            <a:off x="22860000" y="4038600"/>
            <a:ext cx="8915400" cy="685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  <a:latin typeface="Calibri"/>
                <a:cs typeface="Calibri"/>
              </a:rPr>
              <a:t>Shotgun proteomics for discovery analysis</a:t>
            </a:r>
            <a:endParaRPr lang="en-US" sz="3200" b="1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7" name="Picture 6" descr="NSF_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800" y="19507200"/>
            <a:ext cx="2108200" cy="2108200"/>
          </a:xfrm>
          <a:prstGeom prst="rect">
            <a:avLst/>
          </a:prstGeom>
        </p:spPr>
      </p:pic>
      <p:pic>
        <p:nvPicPr>
          <p:cNvPr id="55" name="Picture 54" descr="safs_logo3001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0" y="19507200"/>
            <a:ext cx="124535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475</Words>
  <Application>Microsoft Macintosh PowerPoint</Application>
  <PresentationFormat>Custom</PresentationFormat>
  <Paragraphs>149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Laura Spencer</cp:lastModifiedBy>
  <cp:revision>118</cp:revision>
  <cp:lastPrinted>2013-02-12T02:21:55Z</cp:lastPrinted>
  <dcterms:created xsi:type="dcterms:W3CDTF">2013-02-10T21:14:48Z</dcterms:created>
  <dcterms:modified xsi:type="dcterms:W3CDTF">2017-03-23T07:05:57Z</dcterms:modified>
</cp:coreProperties>
</file>