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0233600" cy="40233600"/>
  <p:notesSz cx="6858000" cy="9144000"/>
  <p:defaultTextStyle>
    <a:defPPr>
      <a:defRPr lang="en-US"/>
    </a:defPPr>
    <a:lvl1pPr marL="0" algn="l" defTabSz="4022866" rtl="0" eaLnBrk="1" latinLnBrk="0" hangingPunct="1">
      <a:defRPr sz="7883" kern="1200">
        <a:solidFill>
          <a:schemeClr val="tx1"/>
        </a:solidFill>
        <a:latin typeface="+mn-lt"/>
        <a:ea typeface="+mn-ea"/>
        <a:cs typeface="+mn-cs"/>
      </a:defRPr>
    </a:lvl1pPr>
    <a:lvl2pPr marL="2011434" algn="l" defTabSz="4022866" rtl="0" eaLnBrk="1" latinLnBrk="0" hangingPunct="1">
      <a:defRPr sz="7883" kern="1200">
        <a:solidFill>
          <a:schemeClr val="tx1"/>
        </a:solidFill>
        <a:latin typeface="+mn-lt"/>
        <a:ea typeface="+mn-ea"/>
        <a:cs typeface="+mn-cs"/>
      </a:defRPr>
    </a:lvl2pPr>
    <a:lvl3pPr marL="4022866" algn="l" defTabSz="4022866" rtl="0" eaLnBrk="1" latinLnBrk="0" hangingPunct="1">
      <a:defRPr sz="7883" kern="1200">
        <a:solidFill>
          <a:schemeClr val="tx1"/>
        </a:solidFill>
        <a:latin typeface="+mn-lt"/>
        <a:ea typeface="+mn-ea"/>
        <a:cs typeface="+mn-cs"/>
      </a:defRPr>
    </a:lvl3pPr>
    <a:lvl4pPr marL="6034300" algn="l" defTabSz="4022866" rtl="0" eaLnBrk="1" latinLnBrk="0" hangingPunct="1">
      <a:defRPr sz="7883" kern="1200">
        <a:solidFill>
          <a:schemeClr val="tx1"/>
        </a:solidFill>
        <a:latin typeface="+mn-lt"/>
        <a:ea typeface="+mn-ea"/>
        <a:cs typeface="+mn-cs"/>
      </a:defRPr>
    </a:lvl4pPr>
    <a:lvl5pPr marL="8045732" algn="l" defTabSz="4022866" rtl="0" eaLnBrk="1" latinLnBrk="0" hangingPunct="1">
      <a:defRPr sz="7883" kern="1200">
        <a:solidFill>
          <a:schemeClr val="tx1"/>
        </a:solidFill>
        <a:latin typeface="+mn-lt"/>
        <a:ea typeface="+mn-ea"/>
        <a:cs typeface="+mn-cs"/>
      </a:defRPr>
    </a:lvl5pPr>
    <a:lvl6pPr marL="10057166" algn="l" defTabSz="4022866" rtl="0" eaLnBrk="1" latinLnBrk="0" hangingPunct="1">
      <a:defRPr sz="7883" kern="1200">
        <a:solidFill>
          <a:schemeClr val="tx1"/>
        </a:solidFill>
        <a:latin typeface="+mn-lt"/>
        <a:ea typeface="+mn-ea"/>
        <a:cs typeface="+mn-cs"/>
      </a:defRPr>
    </a:lvl6pPr>
    <a:lvl7pPr marL="12068600" algn="l" defTabSz="4022866" rtl="0" eaLnBrk="1" latinLnBrk="0" hangingPunct="1">
      <a:defRPr sz="7883" kern="1200">
        <a:solidFill>
          <a:schemeClr val="tx1"/>
        </a:solidFill>
        <a:latin typeface="+mn-lt"/>
        <a:ea typeface="+mn-ea"/>
        <a:cs typeface="+mn-cs"/>
      </a:defRPr>
    </a:lvl7pPr>
    <a:lvl8pPr marL="14080032" algn="l" defTabSz="4022866" rtl="0" eaLnBrk="1" latinLnBrk="0" hangingPunct="1">
      <a:defRPr sz="7883" kern="1200">
        <a:solidFill>
          <a:schemeClr val="tx1"/>
        </a:solidFill>
        <a:latin typeface="+mn-lt"/>
        <a:ea typeface="+mn-ea"/>
        <a:cs typeface="+mn-cs"/>
      </a:defRPr>
    </a:lvl8pPr>
    <a:lvl9pPr marL="16091466" algn="l" defTabSz="4022866" rtl="0" eaLnBrk="1" latinLnBrk="0" hangingPunct="1">
      <a:defRPr sz="7883"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055" userDrawn="1">
          <p15:clr>
            <a:srgbClr val="A4A3A4"/>
          </p15:clr>
        </p15:guide>
        <p15:guide id="2" orient="horz" pos="352" userDrawn="1">
          <p15:clr>
            <a:srgbClr val="A4A3A4"/>
          </p15:clr>
        </p15:guide>
        <p15:guide id="3" orient="horz" pos="24640" userDrawn="1">
          <p15:clr>
            <a:srgbClr val="A4A3A4"/>
          </p15:clr>
        </p15:guide>
        <p15:guide id="4" orient="horz" userDrawn="1">
          <p15:clr>
            <a:srgbClr val="A4A3A4"/>
          </p15:clr>
        </p15:guide>
        <p15:guide id="5" pos="533" userDrawn="1">
          <p15:clr>
            <a:srgbClr val="A4A3A4"/>
          </p15:clr>
        </p15:guide>
        <p15:guide id="6" pos="24879"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59" autoAdjust="0"/>
    <p:restoredTop sz="95469" autoAdjust="0"/>
  </p:normalViewPr>
  <p:slideViewPr>
    <p:cSldViewPr snapToGrid="0" snapToObjects="1" showGuides="1">
      <p:cViewPr>
        <p:scale>
          <a:sx n="23" d="100"/>
          <a:sy n="23" d="100"/>
        </p:scale>
        <p:origin x="-1512" y="568"/>
      </p:cViewPr>
      <p:guideLst>
        <p:guide orient="horz" pos="4055"/>
        <p:guide orient="horz" pos="352"/>
        <p:guide orient="horz" pos="24640"/>
        <p:guide orient="horz"/>
        <p:guide pos="533"/>
        <p:guide pos="24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3/17/17</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022866" rtl="0" eaLnBrk="1" latinLnBrk="0" hangingPunct="1">
      <a:defRPr sz="5316" kern="1200">
        <a:solidFill>
          <a:schemeClr val="tx1"/>
        </a:solidFill>
        <a:latin typeface="+mn-lt"/>
        <a:ea typeface="+mn-ea"/>
        <a:cs typeface="+mn-cs"/>
      </a:defRPr>
    </a:lvl1pPr>
    <a:lvl2pPr marL="2011434" algn="l" defTabSz="4022866" rtl="0" eaLnBrk="1" latinLnBrk="0" hangingPunct="1">
      <a:defRPr sz="5316" kern="1200">
        <a:solidFill>
          <a:schemeClr val="tx1"/>
        </a:solidFill>
        <a:latin typeface="+mn-lt"/>
        <a:ea typeface="+mn-ea"/>
        <a:cs typeface="+mn-cs"/>
      </a:defRPr>
    </a:lvl2pPr>
    <a:lvl3pPr marL="4022866" algn="l" defTabSz="4022866" rtl="0" eaLnBrk="1" latinLnBrk="0" hangingPunct="1">
      <a:defRPr sz="5316" kern="1200">
        <a:solidFill>
          <a:schemeClr val="tx1"/>
        </a:solidFill>
        <a:latin typeface="+mn-lt"/>
        <a:ea typeface="+mn-ea"/>
        <a:cs typeface="+mn-cs"/>
      </a:defRPr>
    </a:lvl3pPr>
    <a:lvl4pPr marL="6034300" algn="l" defTabSz="4022866" rtl="0" eaLnBrk="1" latinLnBrk="0" hangingPunct="1">
      <a:defRPr sz="5316" kern="1200">
        <a:solidFill>
          <a:schemeClr val="tx1"/>
        </a:solidFill>
        <a:latin typeface="+mn-lt"/>
        <a:ea typeface="+mn-ea"/>
        <a:cs typeface="+mn-cs"/>
      </a:defRPr>
    </a:lvl4pPr>
    <a:lvl5pPr marL="8045732" algn="l" defTabSz="4022866" rtl="0" eaLnBrk="1" latinLnBrk="0" hangingPunct="1">
      <a:defRPr sz="5316" kern="1200">
        <a:solidFill>
          <a:schemeClr val="tx1"/>
        </a:solidFill>
        <a:latin typeface="+mn-lt"/>
        <a:ea typeface="+mn-ea"/>
        <a:cs typeface="+mn-cs"/>
      </a:defRPr>
    </a:lvl5pPr>
    <a:lvl6pPr marL="10057166" algn="l" defTabSz="4022866" rtl="0" eaLnBrk="1" latinLnBrk="0" hangingPunct="1">
      <a:defRPr sz="5316" kern="1200">
        <a:solidFill>
          <a:schemeClr val="tx1"/>
        </a:solidFill>
        <a:latin typeface="+mn-lt"/>
        <a:ea typeface="+mn-ea"/>
        <a:cs typeface="+mn-cs"/>
      </a:defRPr>
    </a:lvl6pPr>
    <a:lvl7pPr marL="12068600" algn="l" defTabSz="4022866" rtl="0" eaLnBrk="1" latinLnBrk="0" hangingPunct="1">
      <a:defRPr sz="5316" kern="1200">
        <a:solidFill>
          <a:schemeClr val="tx1"/>
        </a:solidFill>
        <a:latin typeface="+mn-lt"/>
        <a:ea typeface="+mn-ea"/>
        <a:cs typeface="+mn-cs"/>
      </a:defRPr>
    </a:lvl7pPr>
    <a:lvl8pPr marL="14080032" algn="l" defTabSz="4022866" rtl="0" eaLnBrk="1" latinLnBrk="0" hangingPunct="1">
      <a:defRPr sz="5316" kern="1200">
        <a:solidFill>
          <a:schemeClr val="tx1"/>
        </a:solidFill>
        <a:latin typeface="+mn-lt"/>
        <a:ea typeface="+mn-ea"/>
        <a:cs typeface="+mn-cs"/>
      </a:defRPr>
    </a:lvl8pPr>
    <a:lvl9pPr marL="16091466" algn="l" defTabSz="4022866" rtl="0" eaLnBrk="1" latinLnBrk="0" hangingPunct="1">
      <a:defRPr sz="531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18990" y="6656069"/>
            <a:ext cx="18920871"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18990" y="5902692"/>
            <a:ext cx="1890593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18990" y="16837638"/>
            <a:ext cx="18910555"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0433520" y="5905974"/>
            <a:ext cx="18910562"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0433520" y="6659351"/>
            <a:ext cx="18910562"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0433521" y="16862141"/>
            <a:ext cx="1890536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0433520" y="17615515"/>
            <a:ext cx="18912615"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0433521" y="30856006"/>
            <a:ext cx="18895902"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0433521" y="31628179"/>
            <a:ext cx="18905366"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18990" y="17643858"/>
            <a:ext cx="18922504"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15"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tx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affiliations</a:t>
            </a:r>
            <a:endParaRPr lang="en-US" dirty="0"/>
          </a:p>
        </p:txBody>
      </p:sp>
      <p:sp>
        <p:nvSpPr>
          <p:cNvPr id="16" name="Text Placeholder 76"/>
          <p:cNvSpPr>
            <a:spLocks noGrp="1"/>
          </p:cNvSpPr>
          <p:nvPr>
            <p:ph type="body" sz="quarter" idx="151" hasCustomPrompt="1"/>
          </p:nvPr>
        </p:nvSpPr>
        <p:spPr>
          <a:xfrm>
            <a:off x="5343525" y="3055364"/>
            <a:ext cx="29546550" cy="1697355"/>
          </a:xfrm>
          <a:prstGeom prst="rect">
            <a:avLst/>
          </a:prstGeom>
        </p:spPr>
        <p:txBody>
          <a:bodyPr anchor="t" anchorCtr="1">
            <a:normAutofit/>
          </a:bodyPr>
          <a:lstStyle>
            <a:lvl1pPr marL="0" indent="0" algn="ctr">
              <a:buFontTx/>
              <a:buNone/>
              <a:defRPr sz="8067" b="1">
                <a:solidFill>
                  <a:schemeClr val="tx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authors</a:t>
            </a:r>
            <a:endParaRPr lang="en-US" dirty="0"/>
          </a:p>
        </p:txBody>
      </p:sp>
      <p:sp>
        <p:nvSpPr>
          <p:cNvPr id="17" name="Text Placeholder 76"/>
          <p:cNvSpPr>
            <a:spLocks noGrp="1"/>
          </p:cNvSpPr>
          <p:nvPr>
            <p:ph type="body" sz="quarter" idx="153" hasCustomPrompt="1"/>
          </p:nvPr>
        </p:nvSpPr>
        <p:spPr>
          <a:xfrm>
            <a:off x="5343525" y="401716"/>
            <a:ext cx="29546550" cy="2077738"/>
          </a:xfrm>
          <a:prstGeom prst="rect">
            <a:avLst/>
          </a:prstGeom>
        </p:spPr>
        <p:txBody>
          <a:bodyPr anchor="t" anchorCtr="1">
            <a:normAutofit/>
          </a:bodyPr>
          <a:lstStyle>
            <a:lvl1pPr marL="0" indent="0" algn="ctr">
              <a:buFontTx/>
              <a:buNone/>
              <a:defRPr sz="12700"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96431" y="6486480"/>
            <a:ext cx="12361043"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12940" y="5809554"/>
            <a:ext cx="12344534"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12940" y="21175777"/>
            <a:ext cx="1234453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12940" y="20486496"/>
            <a:ext cx="12344534"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3978931" y="25224250"/>
            <a:ext cx="12325352"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3978931" y="24557026"/>
            <a:ext cx="12325352"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3978931" y="6496182"/>
            <a:ext cx="12332629"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973175" y="5809554"/>
            <a:ext cx="12339845" cy="706660"/>
          </a:xfrm>
          <a:prstGeom prst="rect">
            <a:avLst/>
          </a:prstGeom>
          <a:noFill/>
        </p:spPr>
        <p:txBody>
          <a:bodyPr wrap="square" lIns="91436" tIns="91436" rIns="91436" bIns="91436" anchor="ctr" anchorCtr="0">
            <a:spAutoFit/>
          </a:bodyPr>
          <a:lstStyle>
            <a:lvl1pPr marL="0" indent="0" algn="ctr">
              <a:buNone/>
              <a:tabLst/>
              <a:defRPr sz="3392"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7040114" y="5792234"/>
            <a:ext cx="12350676"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7040114" y="6493224"/>
            <a:ext cx="12350676"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7040114" y="20391834"/>
            <a:ext cx="12350676"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7035538" y="21080789"/>
            <a:ext cx="1235525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7040114" y="30797686"/>
            <a:ext cx="12350676"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7040150" y="31498676"/>
            <a:ext cx="1235525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tx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343525" y="3055364"/>
            <a:ext cx="29546550" cy="1697355"/>
          </a:xfrm>
          <a:prstGeom prst="rect">
            <a:avLst/>
          </a:prstGeom>
        </p:spPr>
        <p:txBody>
          <a:bodyPr anchor="t" anchorCtr="1">
            <a:normAutofit/>
          </a:bodyPr>
          <a:lstStyle>
            <a:lvl1pPr marL="0" indent="0" algn="ctr">
              <a:buFontTx/>
              <a:buNone/>
              <a:defRPr sz="8067" b="1">
                <a:solidFill>
                  <a:schemeClr val="tx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343525" y="401716"/>
            <a:ext cx="29546550" cy="2077738"/>
          </a:xfrm>
          <a:prstGeom prst="rect">
            <a:avLst/>
          </a:prstGeom>
        </p:spPr>
        <p:txBody>
          <a:bodyPr anchor="t" anchorCtr="1">
            <a:normAutofit/>
          </a:bodyPr>
          <a:lstStyle>
            <a:lvl1pPr marL="0" indent="0" algn="ctr">
              <a:buFontTx/>
              <a:buNone/>
              <a:defRPr sz="12700"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43141" y="6495753"/>
            <a:ext cx="9218745"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59781" y="5742376"/>
            <a:ext cx="9211469" cy="748980"/>
          </a:xfrm>
          <a:prstGeom prst="rect">
            <a:avLst/>
          </a:prstGeom>
          <a:noFill/>
        </p:spPr>
        <p:txBody>
          <a:bodyPr lIns="91436" tIns="91436" rIns="91436" bIns="91436" anchor="ctr" anchorCtr="0">
            <a:spAutoFit/>
          </a:bodyPr>
          <a:lstStyle>
            <a:lvl1pPr marL="0" indent="0" algn="ctr">
              <a:buNone/>
              <a:defRPr sz="3667"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41682" y="17439583"/>
            <a:ext cx="9220200"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59777" y="16725450"/>
            <a:ext cx="9212924"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0621566" y="6486051"/>
            <a:ext cx="18993377"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0621567" y="5742376"/>
            <a:ext cx="18993379" cy="748980"/>
          </a:xfrm>
          <a:prstGeom prst="rect">
            <a:avLst/>
          </a:prstGeom>
          <a:noFill/>
        </p:spPr>
        <p:txBody>
          <a:bodyPr wrap="square" lIns="91436" tIns="91436" rIns="91436" bIns="91436" anchor="ctr" anchorCtr="0">
            <a:spAutoFit/>
          </a:bodyPr>
          <a:lstStyle>
            <a:lvl1pPr marL="0" indent="0" algn="ctr">
              <a:buNone/>
              <a:tabLst/>
              <a:defRPr sz="3667" b="1" u="sng" baseline="0">
                <a:solidFill>
                  <a:schemeClr val="tx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0621567" y="25865998"/>
            <a:ext cx="18993379"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0621565" y="25112624"/>
            <a:ext cx="18993379"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0066721" y="5742376"/>
            <a:ext cx="9209767"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0066721" y="6495753"/>
            <a:ext cx="9209767"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0120565" y="16799059"/>
            <a:ext cx="915070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0120565" y="17552433"/>
            <a:ext cx="9142923"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0066721" y="30728861"/>
            <a:ext cx="9209767" cy="1313300"/>
          </a:xfrm>
          <a:prstGeom prst="rect">
            <a:avLst/>
          </a:prstGeom>
          <a:noFill/>
        </p:spPr>
        <p:txBody>
          <a:bodyPr wrap="square" lIns="91436" tIns="91436" rIns="91436" bIns="91436" anchor="ctr" anchorCtr="0">
            <a:spAutoFit/>
          </a:bodyPr>
          <a:lstStyle>
            <a:lvl1pPr marL="0" indent="0" algn="ctr">
              <a:buNone/>
              <a:defRPr sz="3667"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0049108" y="32040652"/>
            <a:ext cx="9214379" cy="856687"/>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smtClean="0"/>
              <a:t>Enter your text here</a:t>
            </a:r>
            <a:endParaRPr lang="en-US" dirty="0"/>
          </a:p>
        </p:txBody>
      </p:sp>
      <p:sp>
        <p:nvSpPr>
          <p:cNvPr id="37"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tx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affiliations</a:t>
            </a:r>
            <a:endParaRPr lang="en-US" dirty="0"/>
          </a:p>
        </p:txBody>
      </p:sp>
      <p:sp>
        <p:nvSpPr>
          <p:cNvPr id="38" name="Text Placeholder 76"/>
          <p:cNvSpPr>
            <a:spLocks noGrp="1"/>
          </p:cNvSpPr>
          <p:nvPr>
            <p:ph type="body" sz="quarter" idx="151" hasCustomPrompt="1"/>
          </p:nvPr>
        </p:nvSpPr>
        <p:spPr>
          <a:xfrm>
            <a:off x="5343525" y="3055364"/>
            <a:ext cx="29546550" cy="1697355"/>
          </a:xfrm>
          <a:prstGeom prst="rect">
            <a:avLst/>
          </a:prstGeom>
        </p:spPr>
        <p:txBody>
          <a:bodyPr anchor="t" anchorCtr="1">
            <a:normAutofit/>
          </a:bodyPr>
          <a:lstStyle>
            <a:lvl1pPr marL="0" indent="0" algn="ctr">
              <a:buFontTx/>
              <a:buNone/>
              <a:defRPr sz="8067" b="1">
                <a:solidFill>
                  <a:schemeClr val="tx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authors</a:t>
            </a:r>
            <a:endParaRPr lang="en-US" dirty="0"/>
          </a:p>
        </p:txBody>
      </p:sp>
      <p:sp>
        <p:nvSpPr>
          <p:cNvPr id="39" name="Text Placeholder 76"/>
          <p:cNvSpPr>
            <a:spLocks noGrp="1"/>
          </p:cNvSpPr>
          <p:nvPr>
            <p:ph type="body" sz="quarter" idx="153" hasCustomPrompt="1"/>
          </p:nvPr>
        </p:nvSpPr>
        <p:spPr>
          <a:xfrm>
            <a:off x="5343525" y="401716"/>
            <a:ext cx="29546550" cy="2077738"/>
          </a:xfrm>
          <a:prstGeom prst="rect">
            <a:avLst/>
          </a:prstGeom>
        </p:spPr>
        <p:txBody>
          <a:bodyPr anchor="t" anchorCtr="1">
            <a:normAutofit/>
          </a:bodyPr>
          <a:lstStyle>
            <a:lvl1pPr marL="0" indent="0" algn="ctr">
              <a:buFontTx/>
              <a:buNone/>
              <a:defRPr sz="12700" b="1">
                <a:solidFill>
                  <a:schemeClr val="bg1"/>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922338" y="5854700"/>
            <a:ext cx="18915062" cy="3236444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428815" y="5854700"/>
            <a:ext cx="18915062" cy="3236444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ounded Rectangle 41"/>
          <p:cNvSpPr/>
          <p:nvPr userDrawn="1"/>
        </p:nvSpPr>
        <p:spPr>
          <a:xfrm>
            <a:off x="922338" y="7564938"/>
            <a:ext cx="12354310" cy="30865262"/>
          </a:xfrm>
          <a:prstGeom prst="roundRect">
            <a:avLst>
              <a:gd name="adj" fmla="val 1956"/>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3972794" y="7564938"/>
            <a:ext cx="12354310" cy="30865262"/>
          </a:xfrm>
          <a:prstGeom prst="roundRect">
            <a:avLst>
              <a:gd name="adj" fmla="val 1956"/>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27023250" y="7564938"/>
            <a:ext cx="12354310" cy="30865262"/>
          </a:xfrm>
          <a:prstGeom prst="roundRect">
            <a:avLst>
              <a:gd name="adj" fmla="val 1956"/>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 name="Rounded Rectangle 40"/>
          <p:cNvSpPr/>
          <p:nvPr userDrawn="1"/>
        </p:nvSpPr>
        <p:spPr>
          <a:xfrm>
            <a:off x="922338" y="5683250"/>
            <a:ext cx="38360278" cy="32689800"/>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9"/>
          </p:nvPr>
        </p:nvSpPr>
        <p:spPr>
          <a:xfrm>
            <a:off x="27126935" y="31641338"/>
            <a:ext cx="12350676" cy="877155"/>
          </a:xfrm>
        </p:spPr>
        <p:txBody>
          <a:bodyPr/>
          <a:lstStyle/>
          <a:p>
            <a:r>
              <a:rPr lang="en-US" sz="4500" u="none" dirty="0" smtClean="0">
                <a:latin typeface="Times New Roman"/>
                <a:cs typeface="Times New Roman"/>
              </a:rPr>
              <a:t>Thank you</a:t>
            </a:r>
            <a:endParaRPr lang="en-US" sz="4500" u="none" dirty="0">
              <a:latin typeface="Times New Roman"/>
              <a:cs typeface="Times New Roman"/>
            </a:endParaRPr>
          </a:p>
        </p:txBody>
      </p:sp>
      <p:sp>
        <p:nvSpPr>
          <p:cNvPr id="32" name="Text Placeholder 31"/>
          <p:cNvSpPr>
            <a:spLocks noGrp="1"/>
          </p:cNvSpPr>
          <p:nvPr>
            <p:ph type="body" sz="quarter" idx="30"/>
          </p:nvPr>
        </p:nvSpPr>
        <p:spPr>
          <a:xfrm>
            <a:off x="27618075" y="32433245"/>
            <a:ext cx="11090114" cy="5616900"/>
          </a:xfrm>
        </p:spPr>
        <p:txBody>
          <a:bodyPr/>
          <a:lstStyle/>
          <a:p>
            <a:r>
              <a:rPr lang="en-US" dirty="0" smtClean="0"/>
              <a:t>This project is supported by the National Science Foundation Graduate Research Fellowship Program, in collaboration with the Washington Department of Natural Resources, and the [grant funding for supplies </a:t>
            </a:r>
            <a:r>
              <a:rPr lang="en-US" dirty="0" err="1" smtClean="0"/>
              <a:t>etc</a:t>
            </a:r>
            <a:r>
              <a:rPr lang="en-US" dirty="0" smtClean="0"/>
              <a:t>?]? </a:t>
            </a:r>
          </a:p>
          <a:p>
            <a:r>
              <a:rPr lang="en-US" dirty="0" smtClean="0"/>
              <a:t>Special thanks to:</a:t>
            </a:r>
          </a:p>
          <a:p>
            <a:pPr marL="342900" indent="-342900">
              <a:buFont typeface="Arial"/>
              <a:buChar char="•"/>
            </a:pPr>
            <a:r>
              <a:rPr lang="en-US" dirty="0" smtClean="0"/>
              <a:t>Dr. </a:t>
            </a:r>
            <a:r>
              <a:rPr lang="en-US" dirty="0"/>
              <a:t>Emma Timmins-</a:t>
            </a:r>
            <a:r>
              <a:rPr lang="en-US" dirty="0" err="1"/>
              <a:t>Schiffman</a:t>
            </a:r>
            <a:r>
              <a:rPr lang="en-US" dirty="0"/>
              <a:t>, </a:t>
            </a:r>
            <a:r>
              <a:rPr lang="en-US" dirty="0" smtClean="0"/>
              <a:t>Dr. Brook L. Nunn, and the rest of the </a:t>
            </a:r>
            <a:r>
              <a:rPr lang="en-US" dirty="0" err="1" smtClean="0"/>
              <a:t>MacCoss</a:t>
            </a:r>
            <a:r>
              <a:rPr lang="en-US" dirty="0" smtClean="0"/>
              <a:t> </a:t>
            </a:r>
            <a:r>
              <a:rPr lang="en-US" dirty="0"/>
              <a:t>lab of Biological Mass Spectrometry at the University of Washington Department of Genome </a:t>
            </a:r>
            <a:r>
              <a:rPr lang="en-US" dirty="0" smtClean="0"/>
              <a:t>Sciences.</a:t>
            </a:r>
          </a:p>
          <a:p>
            <a:pPr marL="342900" indent="-342900">
              <a:buFont typeface="Arial"/>
              <a:buChar char="•"/>
            </a:pPr>
            <a:r>
              <a:rPr lang="en-US" dirty="0" smtClean="0"/>
              <a:t>University of Washington Proteomics Resource </a:t>
            </a:r>
          </a:p>
          <a:p>
            <a:pPr marL="342900" indent="-342900">
              <a:buFont typeface="Arial"/>
              <a:buChar char="•"/>
            </a:pPr>
            <a:r>
              <a:rPr lang="en-US" dirty="0" smtClean="0"/>
              <a:t>Sean (unless he should be a co-author?)</a:t>
            </a:r>
          </a:p>
          <a:p>
            <a:pPr marL="342900" indent="-342900">
              <a:buFont typeface="Arial"/>
              <a:buChar char="•"/>
            </a:pPr>
            <a:endParaRPr lang="en-US" dirty="0" smtClean="0"/>
          </a:p>
          <a:p>
            <a:pPr marL="342900" indent="-342900">
              <a:buFont typeface="Arial"/>
              <a:buChar char="•"/>
            </a:pPr>
            <a:endParaRPr lang="en-US" dirty="0" smtClean="0"/>
          </a:p>
          <a:p>
            <a:endParaRPr lang="en-US" dirty="0"/>
          </a:p>
        </p:txBody>
      </p:sp>
      <p:sp>
        <p:nvSpPr>
          <p:cNvPr id="33" name="Text Placeholder 32"/>
          <p:cNvSpPr>
            <a:spLocks noGrp="1"/>
          </p:cNvSpPr>
          <p:nvPr>
            <p:ph type="body" sz="quarter" idx="150"/>
          </p:nvPr>
        </p:nvSpPr>
        <p:spPr>
          <a:xfrm>
            <a:off x="5288306" y="4441866"/>
            <a:ext cx="29546550" cy="1173480"/>
          </a:xfrm>
        </p:spPr>
        <p:txBody>
          <a:bodyPr/>
          <a:lstStyle/>
          <a:p>
            <a:r>
              <a:rPr lang="en-US" dirty="0" smtClean="0"/>
              <a:t>1: UW SAFS 2: WA DNR 3: UW Biology 4: UW Genome Sciences</a:t>
            </a:r>
            <a:endParaRPr lang="en-US" dirty="0"/>
          </a:p>
        </p:txBody>
      </p:sp>
      <p:sp>
        <p:nvSpPr>
          <p:cNvPr id="34" name="Text Placeholder 33"/>
          <p:cNvSpPr>
            <a:spLocks noGrp="1"/>
          </p:cNvSpPr>
          <p:nvPr>
            <p:ph type="body" sz="quarter" idx="151"/>
          </p:nvPr>
        </p:nvSpPr>
        <p:spPr>
          <a:xfrm>
            <a:off x="893884" y="2627052"/>
            <a:ext cx="38496905" cy="1814814"/>
          </a:xfrm>
        </p:spPr>
        <p:txBody>
          <a:bodyPr>
            <a:normAutofit fontScale="85000" lnSpcReduction="20000"/>
          </a:bodyPr>
          <a:lstStyle/>
          <a:p>
            <a:r>
              <a:rPr lang="en-US" dirty="0">
                <a:latin typeface="Times New Roman"/>
                <a:cs typeface="Times New Roman"/>
              </a:rPr>
              <a:t>Laura H. Spencer</a:t>
            </a:r>
            <a:r>
              <a:rPr lang="en-US" baseline="30000" dirty="0">
                <a:latin typeface="Times New Roman"/>
                <a:cs typeface="Times New Roman"/>
              </a:rPr>
              <a:t>1</a:t>
            </a:r>
            <a:r>
              <a:rPr lang="en-US" dirty="0">
                <a:latin typeface="Times New Roman"/>
                <a:cs typeface="Times New Roman"/>
              </a:rPr>
              <a:t>, Micah Horwith</a:t>
            </a:r>
            <a:r>
              <a:rPr lang="en-US" baseline="30000" dirty="0">
                <a:latin typeface="Times New Roman"/>
                <a:cs typeface="Times New Roman"/>
              </a:rPr>
              <a:t>2</a:t>
            </a:r>
            <a:r>
              <a:rPr lang="en-US" dirty="0">
                <a:latin typeface="Times New Roman"/>
                <a:cs typeface="Times New Roman"/>
              </a:rPr>
              <a:t>, Alex Lowe</a:t>
            </a:r>
            <a:r>
              <a:rPr lang="en-US" baseline="30000" dirty="0">
                <a:latin typeface="Times New Roman"/>
                <a:cs typeface="Times New Roman"/>
              </a:rPr>
              <a:t>3</a:t>
            </a:r>
            <a:r>
              <a:rPr lang="en-US" dirty="0">
                <a:latin typeface="Times New Roman"/>
                <a:cs typeface="Times New Roman"/>
              </a:rPr>
              <a:t>, Emma Timmins-Schiffman</a:t>
            </a:r>
            <a:r>
              <a:rPr lang="en-US" baseline="30000" dirty="0">
                <a:latin typeface="Times New Roman"/>
                <a:cs typeface="Times New Roman"/>
              </a:rPr>
              <a:t>4</a:t>
            </a:r>
            <a:r>
              <a:rPr lang="en-US" dirty="0" smtClean="0">
                <a:latin typeface="Times New Roman"/>
                <a:cs typeface="Times New Roman"/>
              </a:rPr>
              <a:t>, </a:t>
            </a:r>
            <a:r>
              <a:rPr lang="en-US" dirty="0">
                <a:latin typeface="Times New Roman"/>
                <a:cs typeface="Times New Roman"/>
              </a:rPr>
              <a:t>Brook L Nunn</a:t>
            </a:r>
            <a:r>
              <a:rPr lang="en-US" baseline="30000" dirty="0">
                <a:latin typeface="Times New Roman"/>
                <a:cs typeface="Times New Roman"/>
              </a:rPr>
              <a:t>4</a:t>
            </a:r>
            <a:r>
              <a:rPr lang="en-US" dirty="0">
                <a:latin typeface="Times New Roman"/>
                <a:cs typeface="Times New Roman"/>
              </a:rPr>
              <a:t>, Steven Roberts</a:t>
            </a:r>
            <a:r>
              <a:rPr lang="en-US" baseline="30000" dirty="0">
                <a:latin typeface="Times New Roman"/>
                <a:cs typeface="Times New Roman"/>
              </a:rPr>
              <a:t>1</a:t>
            </a:r>
            <a:r>
              <a:rPr lang="en-US" dirty="0">
                <a:latin typeface="Times New Roman"/>
                <a:cs typeface="Times New Roman"/>
              </a:rPr>
              <a:t> </a:t>
            </a:r>
            <a:r>
              <a:rPr lang="en-US" dirty="0" smtClean="0">
                <a:latin typeface="Times New Roman"/>
                <a:cs typeface="Times New Roman"/>
              </a:rPr>
              <a:t>[ADD SEAN?]</a:t>
            </a:r>
            <a:endParaRPr lang="en-US" dirty="0">
              <a:latin typeface="Times New Roman"/>
              <a:cs typeface="Times New Roman"/>
            </a:endParaRPr>
          </a:p>
        </p:txBody>
      </p:sp>
      <p:sp>
        <p:nvSpPr>
          <p:cNvPr id="159" name="TextBox 158"/>
          <p:cNvSpPr txBox="1"/>
          <p:nvPr/>
        </p:nvSpPr>
        <p:spPr>
          <a:xfrm>
            <a:off x="44561352" y="1490900"/>
            <a:ext cx="184666"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1"/>
          </p:nvPr>
        </p:nvSpPr>
        <p:spPr>
          <a:xfrm>
            <a:off x="818459" y="21508774"/>
            <a:ext cx="12344534" cy="877155"/>
          </a:xfrm>
          <a:ln>
            <a:solidFill>
              <a:srgbClr val="7F7F7F"/>
            </a:solidFill>
          </a:ln>
        </p:spPr>
        <p:txBody>
          <a:bodyPr/>
          <a:lstStyle/>
          <a:p>
            <a:r>
              <a:rPr lang="en-US" sz="4500" u="none" dirty="0" smtClean="0">
                <a:latin typeface="Times New Roman"/>
                <a:cs typeface="Times New Roman"/>
              </a:rPr>
              <a:t>The trials</a:t>
            </a:r>
            <a:endParaRPr lang="en-US" sz="4500" u="none" dirty="0">
              <a:latin typeface="Times New Roman"/>
              <a:cs typeface="Times New Roman"/>
            </a:endParaRPr>
          </a:p>
        </p:txBody>
      </p:sp>
      <p:sp>
        <p:nvSpPr>
          <p:cNvPr id="6" name="Text Placeholder 5"/>
          <p:cNvSpPr>
            <a:spLocks noGrp="1"/>
          </p:cNvSpPr>
          <p:nvPr>
            <p:ph type="body" sz="quarter" idx="19"/>
          </p:nvPr>
        </p:nvSpPr>
        <p:spPr>
          <a:xfrm>
            <a:off x="27133077" y="22676897"/>
            <a:ext cx="12344534" cy="4001073"/>
          </a:xfrm>
        </p:spPr>
        <p:txBody>
          <a:bodyPr/>
          <a:lstStyle/>
          <a:p>
            <a:r>
              <a:rPr lang="en-US" dirty="0"/>
              <a:t>In summer 2016 we performed two trials in which sibling juvenile geoduck were out-planted in five sites throughout Washington State, each site containing cohorts placed inside and outside eelgrass beds. Geoduck were enclosed to minimize predation, water chemistry was continuously monitored, and after four weeks of exposure geoduck gill tissue was taken for proteomic analysis. The gill proteome was sequenced using tandem mass spectrometry to reveal expression pattern associated with local conditions. Together these results demonstrate that protein profiles can provide valuable information on local conditions including how environmental change can influence bivalve physiology. </a:t>
            </a:r>
            <a:endParaRPr lang="en-US" dirty="0"/>
          </a:p>
          <a:p>
            <a:endParaRPr lang="en-US" dirty="0"/>
          </a:p>
        </p:txBody>
      </p:sp>
      <p:sp>
        <p:nvSpPr>
          <p:cNvPr id="13" name="Text Placeholder 12"/>
          <p:cNvSpPr>
            <a:spLocks noGrp="1"/>
          </p:cNvSpPr>
          <p:nvPr>
            <p:ph type="body" sz="quarter" idx="25"/>
          </p:nvPr>
        </p:nvSpPr>
        <p:spPr>
          <a:xfrm>
            <a:off x="27040114" y="5706987"/>
            <a:ext cx="12350676" cy="877155"/>
          </a:xfrm>
        </p:spPr>
        <p:txBody>
          <a:bodyPr/>
          <a:lstStyle/>
          <a:p>
            <a:r>
              <a:rPr lang="en-US" sz="4500" u="none" dirty="0" smtClean="0">
                <a:latin typeface="Times New Roman"/>
                <a:cs typeface="Times New Roman"/>
              </a:rPr>
              <a:t>The initial results</a:t>
            </a:r>
            <a:endParaRPr lang="en-US" sz="4500" u="none" dirty="0">
              <a:latin typeface="Times New Roman"/>
              <a:cs typeface="Times New Roman"/>
            </a:endParaRPr>
          </a:p>
        </p:txBody>
      </p:sp>
      <p:sp>
        <p:nvSpPr>
          <p:cNvPr id="14" name="Text Placeholder 13"/>
          <p:cNvSpPr>
            <a:spLocks noGrp="1"/>
          </p:cNvSpPr>
          <p:nvPr>
            <p:ph type="body" sz="quarter" idx="26"/>
          </p:nvPr>
        </p:nvSpPr>
        <p:spPr/>
        <p:txBody>
          <a:bodyPr/>
          <a:lstStyle/>
          <a:p>
            <a:endParaRPr lang="en-US"/>
          </a:p>
        </p:txBody>
      </p:sp>
      <p:sp>
        <p:nvSpPr>
          <p:cNvPr id="71" name="Text Placeholder 27"/>
          <p:cNvSpPr>
            <a:spLocks noGrp="1"/>
          </p:cNvSpPr>
          <p:nvPr>
            <p:ph type="body" sz="quarter" idx="26"/>
          </p:nvPr>
        </p:nvSpPr>
        <p:spPr>
          <a:xfrm>
            <a:off x="1311950" y="22685260"/>
            <a:ext cx="11518951" cy="6075486"/>
          </a:xfrm>
        </p:spPr>
        <p:txBody>
          <a:bodyPr/>
          <a:lstStyle/>
          <a:p>
            <a:pPr marL="457200" indent="-457200">
              <a:buFont typeface="Arial"/>
              <a:buChar char="•"/>
            </a:pPr>
            <a:r>
              <a:rPr lang="en-US" sz="3200" dirty="0"/>
              <a:t>5 </a:t>
            </a:r>
            <a:r>
              <a:rPr lang="en-US" sz="3200" dirty="0" smtClean="0"/>
              <a:t>sites </a:t>
            </a:r>
            <a:r>
              <a:rPr lang="en-US" sz="3200" dirty="0"/>
              <a:t>throughout western Washington</a:t>
            </a:r>
          </a:p>
          <a:p>
            <a:pPr marL="457200" indent="-457200">
              <a:buFont typeface="Arial"/>
              <a:buChar char="•"/>
            </a:pPr>
            <a:r>
              <a:rPr lang="en-US" sz="3200" dirty="0" smtClean="0"/>
              <a:t>2 </a:t>
            </a:r>
            <a:r>
              <a:rPr lang="en-US" sz="3200" dirty="0"/>
              <a:t>treatments </a:t>
            </a:r>
            <a:r>
              <a:rPr lang="en-US" sz="3200" dirty="0" smtClean="0"/>
              <a:t>per site: eelgrass </a:t>
            </a:r>
            <a:r>
              <a:rPr lang="en-US" sz="3200" dirty="0"/>
              <a:t>bed, bare sediment </a:t>
            </a:r>
          </a:p>
          <a:p>
            <a:pPr marL="457200" indent="-457200">
              <a:buFont typeface="Arial"/>
              <a:buChar char="•"/>
            </a:pPr>
            <a:r>
              <a:rPr lang="en-US" sz="3200" dirty="0" smtClean="0"/>
              <a:t>4 </a:t>
            </a:r>
            <a:r>
              <a:rPr lang="en-US" sz="3200" dirty="0" smtClean="0"/>
              <a:t>replicates per treatment</a:t>
            </a:r>
            <a:endParaRPr lang="en-US" sz="3200" dirty="0"/>
          </a:p>
          <a:p>
            <a:pPr marL="457200" indent="-457200">
              <a:buFont typeface="Arial"/>
              <a:buChar char="•"/>
            </a:pPr>
            <a:r>
              <a:rPr lang="en-US" sz="3200" dirty="0" smtClean="0"/>
              <a:t>2 month-long trials </a:t>
            </a:r>
            <a:r>
              <a:rPr lang="en-US" sz="3200" dirty="0"/>
              <a:t>in June and August </a:t>
            </a:r>
            <a:r>
              <a:rPr lang="en-US" sz="3200" dirty="0" smtClean="0"/>
              <a:t>2016</a:t>
            </a:r>
            <a:endParaRPr lang="en-US" sz="3200" dirty="0" smtClean="0"/>
          </a:p>
          <a:p>
            <a:pPr marL="457200" indent="-457200">
              <a:buFont typeface="Arial"/>
              <a:buChar char="•"/>
            </a:pPr>
            <a:r>
              <a:rPr lang="en-US" sz="3200" dirty="0" smtClean="0"/>
              <a:t>Continuous </a:t>
            </a:r>
            <a:r>
              <a:rPr lang="en-US" sz="3200" dirty="0"/>
              <a:t>water quality measurements via Seabird CTD and </a:t>
            </a:r>
            <a:r>
              <a:rPr lang="en-US" sz="3200" dirty="0" err="1"/>
              <a:t>Durafet</a:t>
            </a:r>
            <a:r>
              <a:rPr lang="en-US" sz="3200" dirty="0"/>
              <a:t> pH Probe to collect: pH, temperature, salinity, depth, chlorophyll </a:t>
            </a:r>
          </a:p>
          <a:p>
            <a:pPr marL="457200" indent="-457200">
              <a:buFont typeface="Arial"/>
              <a:buChar char="•"/>
            </a:pPr>
            <a:r>
              <a:rPr lang="en-US" sz="3200" dirty="0" smtClean="0"/>
              <a:t>Gill </a:t>
            </a:r>
            <a:r>
              <a:rPr lang="en-US" sz="3200" dirty="0"/>
              <a:t>tissue sampled and frozen on-site for protein extraction</a:t>
            </a:r>
          </a:p>
          <a:p>
            <a:endParaRPr lang="en-US" sz="3200" dirty="0"/>
          </a:p>
          <a:p>
            <a:endParaRPr lang="en-US" sz="3200" dirty="0"/>
          </a:p>
        </p:txBody>
      </p:sp>
      <p:grpSp>
        <p:nvGrpSpPr>
          <p:cNvPr id="72" name="Group 71"/>
          <p:cNvGrpSpPr/>
          <p:nvPr/>
        </p:nvGrpSpPr>
        <p:grpSpPr>
          <a:xfrm>
            <a:off x="1069257" y="27950212"/>
            <a:ext cx="11816863" cy="10069400"/>
            <a:chOff x="14217429" y="11267419"/>
            <a:chExt cx="11816863" cy="10069400"/>
          </a:xfrm>
        </p:grpSpPr>
        <p:pic>
          <p:nvPicPr>
            <p:cNvPr id="73" name="Picture 72"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7429" y="11267419"/>
              <a:ext cx="11816863" cy="10069400"/>
            </a:xfrm>
            <a:prstGeom prst="rect">
              <a:avLst/>
            </a:prstGeom>
          </p:spPr>
        </p:pic>
        <p:grpSp>
          <p:nvGrpSpPr>
            <p:cNvPr id="74" name="Group 73"/>
            <p:cNvGrpSpPr/>
            <p:nvPr/>
          </p:nvGrpSpPr>
          <p:grpSpPr>
            <a:xfrm>
              <a:off x="15203499" y="12606565"/>
              <a:ext cx="7243581" cy="7372197"/>
              <a:chOff x="15169174" y="17157727"/>
              <a:chExt cx="7243581" cy="7372197"/>
            </a:xfrm>
          </p:grpSpPr>
          <p:grpSp>
            <p:nvGrpSpPr>
              <p:cNvPr id="75" name="Group 74"/>
              <p:cNvGrpSpPr/>
              <p:nvPr/>
            </p:nvGrpSpPr>
            <p:grpSpPr>
              <a:xfrm>
                <a:off x="17356353" y="17157727"/>
                <a:ext cx="5056402" cy="7372197"/>
                <a:chOff x="17356353" y="5195628"/>
                <a:chExt cx="5056402" cy="7372197"/>
              </a:xfrm>
            </p:grpSpPr>
            <p:cxnSp>
              <p:nvCxnSpPr>
                <p:cNvPr id="77" name="Straight Connector 76"/>
                <p:cNvCxnSpPr>
                  <a:stCxn id="76" idx="2"/>
                </p:cNvCxnSpPr>
                <p:nvPr/>
              </p:nvCxnSpPr>
              <p:spPr>
                <a:xfrm flipV="1">
                  <a:off x="17356353" y="5195628"/>
                  <a:ext cx="5056402" cy="3805449"/>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76" idx="2"/>
                </p:cNvCxnSpPr>
                <p:nvPr/>
              </p:nvCxnSpPr>
              <p:spPr>
                <a:xfrm flipV="1">
                  <a:off x="17356353" y="7566402"/>
                  <a:ext cx="5056402" cy="1434675"/>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76" idx="2"/>
                </p:cNvCxnSpPr>
                <p:nvPr/>
              </p:nvCxnSpPr>
              <p:spPr>
                <a:xfrm>
                  <a:off x="17356353" y="9001077"/>
                  <a:ext cx="3739388" cy="231142"/>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76" idx="2"/>
                </p:cNvCxnSpPr>
                <p:nvPr/>
              </p:nvCxnSpPr>
              <p:spPr>
                <a:xfrm>
                  <a:off x="17356353" y="9001077"/>
                  <a:ext cx="1740349" cy="3566748"/>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grpSp>
          <p:sp>
            <p:nvSpPr>
              <p:cNvPr id="76" name="Line Callout 2 75"/>
              <p:cNvSpPr/>
              <p:nvPr/>
            </p:nvSpPr>
            <p:spPr>
              <a:xfrm flipH="1">
                <a:off x="15169174" y="19532537"/>
                <a:ext cx="2187179" cy="2861278"/>
              </a:xfrm>
              <a:prstGeom prst="borderCallout2">
                <a:avLst>
                  <a:gd name="adj1" fmla="val 57355"/>
                  <a:gd name="adj2" fmla="val -252"/>
                  <a:gd name="adj3" fmla="val 50737"/>
                  <a:gd name="adj4" fmla="val -506"/>
                  <a:gd name="adj5" fmla="val 65958"/>
                  <a:gd name="adj6" fmla="val -193459"/>
                </a:avLst>
              </a:prstGeom>
              <a:solidFill>
                <a:schemeClr val="accent6"/>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sz="2500" cap="small" dirty="0" smtClean="0">
                  <a:latin typeface="Arial Unicode MS"/>
                  <a:cs typeface="Arial Unicode MS"/>
                </a:endParaRPr>
              </a:p>
              <a:p>
                <a:endParaRPr lang="en-US" sz="2500" cap="small" dirty="0" smtClean="0">
                  <a:latin typeface="Arial Unicode MS"/>
                  <a:cs typeface="Arial Unicode MS"/>
                </a:endParaRPr>
              </a:p>
              <a:p>
                <a:r>
                  <a:rPr lang="en-US" sz="2500" cap="small" dirty="0" smtClean="0">
                    <a:latin typeface="Arial Unicode MS"/>
                    <a:cs typeface="Arial Unicode MS"/>
                  </a:rPr>
                  <a:t>30 days</a:t>
                </a:r>
              </a:p>
              <a:p>
                <a:r>
                  <a:rPr lang="en-US" sz="2500" cap="small" dirty="0" smtClean="0">
                    <a:latin typeface="Arial Unicode MS"/>
                    <a:cs typeface="Arial Unicode MS"/>
                  </a:rPr>
                  <a:t>5 sites</a:t>
                </a:r>
                <a:endParaRPr lang="en-US" sz="2500" cap="small" dirty="0">
                  <a:latin typeface="Arial Unicode MS"/>
                  <a:cs typeface="Arial Unicode MS"/>
                </a:endParaRPr>
              </a:p>
              <a:p>
                <a:r>
                  <a:rPr lang="en-US" sz="2500" cap="small" dirty="0" smtClean="0">
                    <a:latin typeface="Arial Unicode MS"/>
                    <a:cs typeface="Arial Unicode MS"/>
                  </a:rPr>
                  <a:t>2 treatments per site</a:t>
                </a:r>
              </a:p>
              <a:p>
                <a:r>
                  <a:rPr lang="en-US" sz="2500" cap="small" dirty="0" smtClean="0">
                    <a:latin typeface="Arial Unicode MS"/>
                    <a:cs typeface="Arial Unicode MS"/>
                  </a:rPr>
                  <a:t>  -Eelgrass</a:t>
                </a:r>
              </a:p>
              <a:p>
                <a:r>
                  <a:rPr lang="en-US" sz="2500" cap="small" dirty="0" smtClean="0">
                    <a:latin typeface="Arial Unicode MS"/>
                    <a:cs typeface="Arial Unicode MS"/>
                  </a:rPr>
                  <a:t>  -Bare </a:t>
                </a:r>
              </a:p>
              <a:p>
                <a:endParaRPr lang="en-US" sz="2500" cap="small" dirty="0" smtClean="0">
                  <a:latin typeface="Arial Unicode MS"/>
                  <a:cs typeface="Arial Unicode MS"/>
                </a:endParaRPr>
              </a:p>
              <a:p>
                <a:endParaRPr lang="en-US" sz="2500" cap="small" dirty="0" smtClean="0">
                  <a:latin typeface="Arial Unicode MS"/>
                  <a:cs typeface="Arial Unicode MS"/>
                </a:endParaRPr>
              </a:p>
            </p:txBody>
          </p:sp>
        </p:grpSp>
      </p:grpSp>
      <p:sp>
        <p:nvSpPr>
          <p:cNvPr id="83" name="Text Placeholder 18"/>
          <p:cNvSpPr>
            <a:spLocks noGrp="1"/>
          </p:cNvSpPr>
          <p:nvPr>
            <p:ph type="body" sz="quarter" idx="10"/>
          </p:nvPr>
        </p:nvSpPr>
        <p:spPr>
          <a:xfrm>
            <a:off x="910394" y="8813396"/>
            <a:ext cx="12361043" cy="4473325"/>
          </a:xfrm>
        </p:spPr>
        <p:txBody>
          <a:bodyPr/>
          <a:lstStyle/>
          <a:p>
            <a:pPr marL="571500" indent="-571500">
              <a:buFont typeface="Arial"/>
              <a:buChar char="•"/>
            </a:pPr>
            <a:r>
              <a:rPr lang="en-US" sz="3600" dirty="0" smtClean="0"/>
              <a:t>Pacific </a:t>
            </a:r>
            <a:r>
              <a:rPr lang="en-US" sz="3600" dirty="0"/>
              <a:t>geoduck (</a:t>
            </a:r>
            <a:r>
              <a:rPr lang="en-US" sz="3600" i="1" dirty="0"/>
              <a:t>Panopea generosa</a:t>
            </a:r>
            <a:r>
              <a:rPr lang="en-US" sz="3600" dirty="0" smtClean="0"/>
              <a:t>)</a:t>
            </a:r>
          </a:p>
          <a:p>
            <a:pPr marL="571500" indent="-571500">
              <a:buFont typeface="Arial"/>
              <a:buChar char="•"/>
            </a:pPr>
            <a:r>
              <a:rPr lang="en-US" sz="3600" dirty="0"/>
              <a:t>L</a:t>
            </a:r>
            <a:r>
              <a:rPr lang="en-US" sz="3600" dirty="0" smtClean="0"/>
              <a:t>argest </a:t>
            </a:r>
            <a:r>
              <a:rPr lang="en-US" sz="3600" dirty="0"/>
              <a:t>clam native to the Pacific </a:t>
            </a:r>
            <a:r>
              <a:rPr lang="en-US" sz="3600" dirty="0" smtClean="0"/>
              <a:t>Northwest</a:t>
            </a:r>
          </a:p>
          <a:p>
            <a:pPr marL="571500" indent="-571500">
              <a:buFont typeface="Arial"/>
              <a:buChar char="•"/>
            </a:pPr>
            <a:r>
              <a:rPr lang="en-US" sz="3600" dirty="0" smtClean="0"/>
              <a:t>Important commercial fishery (wild &amp; farmed), </a:t>
            </a:r>
            <a:r>
              <a:rPr lang="en-US" sz="3600" dirty="0" smtClean="0"/>
              <a:t>$X million annual exports</a:t>
            </a:r>
          </a:p>
          <a:p>
            <a:pPr marL="571500" indent="-571500">
              <a:buFont typeface="Arial"/>
              <a:buChar char="•"/>
            </a:pPr>
            <a:r>
              <a:rPr lang="en-US" sz="3600" dirty="0" smtClean="0"/>
              <a:t>Sedentary, calcifying, </a:t>
            </a:r>
            <a:r>
              <a:rPr lang="en-US" sz="3600" dirty="0" err="1" smtClean="0"/>
              <a:t>subtidal</a:t>
            </a:r>
            <a:endParaRPr lang="en-US" sz="3600" dirty="0" smtClean="0"/>
          </a:p>
          <a:p>
            <a:pPr marL="571500" indent="-571500">
              <a:buFont typeface="Arial"/>
              <a:buChar char="•"/>
            </a:pPr>
            <a:r>
              <a:rPr lang="en-US" sz="3600" dirty="0" smtClean="0"/>
              <a:t>Likely to be impacted by rising ocean temperature and pCO</a:t>
            </a:r>
            <a:r>
              <a:rPr lang="en-US" sz="3600" baseline="-25000" dirty="0" smtClean="0"/>
              <a:t>2</a:t>
            </a:r>
            <a:endParaRPr lang="en-US" sz="3600" baseline="-25000" dirty="0" smtClean="0"/>
          </a:p>
          <a:p>
            <a:pPr marL="571500" indent="-571500">
              <a:buFont typeface="Arial"/>
              <a:buChar char="•"/>
            </a:pPr>
            <a:endParaRPr lang="en-US" sz="3600" dirty="0"/>
          </a:p>
          <a:p>
            <a:endParaRPr lang="en-US" sz="3200" dirty="0"/>
          </a:p>
          <a:p>
            <a:endParaRPr lang="en-US" sz="3200" b="1" dirty="0"/>
          </a:p>
        </p:txBody>
      </p:sp>
      <p:sp>
        <p:nvSpPr>
          <p:cNvPr id="86" name="Text Placeholder 19"/>
          <p:cNvSpPr>
            <a:spLocks noGrp="1"/>
          </p:cNvSpPr>
          <p:nvPr>
            <p:ph type="body" sz="quarter" idx="11"/>
          </p:nvPr>
        </p:nvSpPr>
        <p:spPr>
          <a:xfrm>
            <a:off x="910394" y="7988285"/>
            <a:ext cx="12344534" cy="877155"/>
          </a:xfrm>
          <a:ln w="6350" cmpd="sng">
            <a:solidFill>
              <a:srgbClr val="7F7F7F"/>
            </a:solidFill>
          </a:ln>
        </p:spPr>
        <p:txBody>
          <a:bodyPr/>
          <a:lstStyle/>
          <a:p>
            <a:r>
              <a:rPr lang="en-US" sz="4500" u="none" dirty="0" smtClean="0">
                <a:latin typeface="Times New Roman"/>
                <a:cs typeface="Times New Roman"/>
              </a:rPr>
              <a:t>The animal</a:t>
            </a:r>
            <a:endParaRPr lang="en-US" sz="4500" u="none" dirty="0">
              <a:latin typeface="Times New Roman"/>
              <a:cs typeface="Times New Roman"/>
            </a:endParaRPr>
          </a:p>
        </p:txBody>
      </p:sp>
      <p:pic>
        <p:nvPicPr>
          <p:cNvPr id="87" name="Picture 86" descr="IMG_5482.jpg"/>
          <p:cNvPicPr>
            <a:picLocks noChangeAspect="1"/>
          </p:cNvPicPr>
          <p:nvPr/>
        </p:nvPicPr>
        <p:blipFill rotWithShape="1">
          <a:blip r:embed="rId4">
            <a:extLst>
              <a:ext uri="{28A0092B-C50C-407E-A947-70E740481C1C}">
                <a14:useLocalDpi xmlns:a14="http://schemas.microsoft.com/office/drawing/2010/main" val="0"/>
              </a:ext>
            </a:extLst>
          </a:blip>
          <a:srcRect l="28568" t="3900"/>
          <a:stretch/>
        </p:blipFill>
        <p:spPr>
          <a:xfrm>
            <a:off x="3186754" y="13408316"/>
            <a:ext cx="7114644" cy="7178751"/>
          </a:xfrm>
          <a:prstGeom prst="ellipse">
            <a:avLst/>
          </a:prstGeom>
        </p:spPr>
      </p:pic>
      <p:sp>
        <p:nvSpPr>
          <p:cNvPr id="88" name="Text Placeholder 20"/>
          <p:cNvSpPr txBox="1">
            <a:spLocks/>
          </p:cNvSpPr>
          <p:nvPr/>
        </p:nvSpPr>
        <p:spPr>
          <a:xfrm>
            <a:off x="14467254" y="9039312"/>
            <a:ext cx="11319799" cy="4696648"/>
          </a:xfrm>
          <a:prstGeom prst="rect">
            <a:avLst/>
          </a:prstGeom>
        </p:spPr>
        <p:txBody>
          <a:bodyPr wrap="square" lIns="228589" tIns="228589" rIns="228589" bIns="228589">
            <a:spAutoFit/>
          </a:bodyPr>
          <a:lstStyle>
            <a:lvl1pPr marL="0" indent="0" algn="l" defTabSz="4023305"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362056"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2pPr>
            <a:lvl3pPr marL="1885924" indent="-523867"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3pPr>
            <a:lvl4pPr marL="2462179" indent="-576255"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4pPr>
            <a:lvl5pPr marL="2881273" indent="-419094" algn="l" defTabSz="4023305" rtl="0" eaLnBrk="1" latinLnBrk="0" hangingPunct="1">
              <a:spcBef>
                <a:spcPct val="20000"/>
              </a:spcBef>
              <a:buFont typeface="Arial" pitchFamily="34" charset="0"/>
              <a:buChar char="»"/>
              <a:defRPr sz="2292" kern="1200">
                <a:solidFill>
                  <a:schemeClr val="tx1"/>
                </a:solidFill>
                <a:latin typeface="Trebuchet MS" pitchFamily="34" charset="0"/>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a:lstStyle>
          <a:p>
            <a:pPr marL="457200" indent="-457200">
              <a:buFont typeface="Wingdings" charset="2"/>
              <a:buChar char="§"/>
            </a:pPr>
            <a:r>
              <a:rPr lang="en-US" sz="3200" dirty="0" smtClean="0"/>
              <a:t>Can </a:t>
            </a:r>
            <a:r>
              <a:rPr lang="en-US" sz="3200" dirty="0"/>
              <a:t>we detect an environmental signature </a:t>
            </a:r>
            <a:r>
              <a:rPr lang="en-US" sz="3200" dirty="0" smtClean="0"/>
              <a:t>via differential protein expression</a:t>
            </a:r>
            <a:r>
              <a:rPr lang="en-US" sz="3200" dirty="0" smtClean="0"/>
              <a:t>?</a:t>
            </a:r>
            <a:endParaRPr lang="en-US" sz="3200" dirty="0"/>
          </a:p>
          <a:p>
            <a:pPr marL="457200" indent="-457200">
              <a:buFont typeface="Wingdings" charset="2"/>
              <a:buChar char="§"/>
            </a:pPr>
            <a:r>
              <a:rPr lang="en-US" sz="3200" dirty="0"/>
              <a:t>Does treatment </a:t>
            </a:r>
            <a:r>
              <a:rPr lang="en-US" sz="3200" dirty="0" smtClean="0"/>
              <a:t>(eelgrass, no eelgrass) correlate </a:t>
            </a:r>
            <a:r>
              <a:rPr lang="en-US" sz="3200" dirty="0"/>
              <a:t>with expression of stress-related proteins? </a:t>
            </a:r>
            <a:endParaRPr lang="en-US" sz="3200" dirty="0" smtClean="0"/>
          </a:p>
          <a:p>
            <a:pPr marL="457200" indent="-457200">
              <a:buFont typeface="Wingdings" charset="2"/>
              <a:buChar char="§"/>
            </a:pPr>
            <a:r>
              <a:rPr lang="en-US" sz="3200" dirty="0" smtClean="0"/>
              <a:t>What </a:t>
            </a:r>
            <a:r>
              <a:rPr lang="en-US" sz="3200" dirty="0"/>
              <a:t>is the overall variability in protein expression in juvenile geoduck</a:t>
            </a:r>
            <a:r>
              <a:rPr lang="en-US" sz="3200" dirty="0" smtClean="0"/>
              <a:t>?</a:t>
            </a:r>
          </a:p>
          <a:p>
            <a:pPr marL="457200" indent="-457200">
              <a:buFont typeface="Wingdings" charset="2"/>
              <a:buChar char="§"/>
            </a:pPr>
            <a:r>
              <a:rPr lang="en-US" sz="3200" dirty="0" smtClean="0"/>
              <a:t>Do </a:t>
            </a:r>
            <a:r>
              <a:rPr lang="en-US" sz="3200" dirty="0"/>
              <a:t>we see a difference in protein expression between geographical sites? </a:t>
            </a:r>
          </a:p>
        </p:txBody>
      </p:sp>
      <p:sp>
        <p:nvSpPr>
          <p:cNvPr id="89" name="Text Placeholder 21"/>
          <p:cNvSpPr txBox="1">
            <a:spLocks/>
          </p:cNvSpPr>
          <p:nvPr/>
        </p:nvSpPr>
        <p:spPr>
          <a:xfrm>
            <a:off x="13967026" y="7991460"/>
            <a:ext cx="12344534" cy="877155"/>
          </a:xfrm>
          <a:prstGeom prst="rect">
            <a:avLst/>
          </a:prstGeom>
          <a:noFill/>
          <a:ln>
            <a:solidFill>
              <a:srgbClr val="7F7F7F"/>
            </a:solidFill>
          </a:ln>
        </p:spPr>
        <p:txBody>
          <a:bodyPr wrap="square" lIns="91436" tIns="91436" rIns="91436" bIns="91436" anchor="ctr" anchorCtr="0">
            <a:spAutoFit/>
          </a:bodyPr>
          <a:lstStyle>
            <a:lvl1pPr marL="0" indent="0" algn="ctr" defTabSz="4023305" rtl="0" eaLnBrk="1" latinLnBrk="0" hangingPunct="1">
              <a:spcBef>
                <a:spcPct val="20000"/>
              </a:spcBef>
              <a:buFont typeface="Arial" pitchFamily="34" charset="0"/>
              <a:buNone/>
              <a:defRPr sz="3392" b="1" u="sng" kern="1200" baseline="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a:lstStyle>
          <a:p>
            <a:r>
              <a:rPr lang="en-US" sz="4500" u="none" dirty="0" smtClean="0">
                <a:latin typeface="Times New Roman"/>
                <a:cs typeface="Times New Roman"/>
              </a:rPr>
              <a:t>The </a:t>
            </a:r>
            <a:r>
              <a:rPr lang="en-US" sz="4500" u="none" dirty="0">
                <a:latin typeface="Times New Roman"/>
                <a:cs typeface="Times New Roman"/>
              </a:rPr>
              <a:t>q</a:t>
            </a:r>
            <a:r>
              <a:rPr lang="en-US" sz="4500" u="none" dirty="0" smtClean="0">
                <a:latin typeface="Times New Roman"/>
                <a:cs typeface="Times New Roman"/>
              </a:rPr>
              <a:t>uestions</a:t>
            </a:r>
            <a:endParaRPr lang="en-US" sz="4500" u="none" dirty="0">
              <a:latin typeface="Times New Roman"/>
              <a:cs typeface="Times New Roman"/>
            </a:endParaRPr>
          </a:p>
        </p:txBody>
      </p:sp>
      <p:sp>
        <p:nvSpPr>
          <p:cNvPr id="94" name="Text Placeholder 25"/>
          <p:cNvSpPr>
            <a:spLocks noGrp="1"/>
          </p:cNvSpPr>
          <p:nvPr>
            <p:ph type="body" sz="quarter" idx="24"/>
          </p:nvPr>
        </p:nvSpPr>
        <p:spPr>
          <a:xfrm>
            <a:off x="13981635" y="14832853"/>
            <a:ext cx="12339845" cy="877155"/>
          </a:xfrm>
          <a:ln>
            <a:solidFill>
              <a:srgbClr val="7F7F7F"/>
            </a:solidFill>
          </a:ln>
        </p:spPr>
        <p:txBody>
          <a:bodyPr/>
          <a:lstStyle/>
          <a:p>
            <a:r>
              <a:rPr lang="en-US" sz="4500" u="none" dirty="0" smtClean="0">
                <a:latin typeface="Times New Roman"/>
                <a:cs typeface="Times New Roman"/>
              </a:rPr>
              <a:t>The </a:t>
            </a:r>
            <a:r>
              <a:rPr lang="en-US" sz="4500" u="none" dirty="0">
                <a:latin typeface="Times New Roman"/>
                <a:cs typeface="Times New Roman"/>
              </a:rPr>
              <a:t>analysis</a:t>
            </a:r>
          </a:p>
        </p:txBody>
      </p:sp>
      <p:sp>
        <p:nvSpPr>
          <p:cNvPr id="95" name="Alternate Process 94"/>
          <p:cNvSpPr/>
          <p:nvPr/>
        </p:nvSpPr>
        <p:spPr>
          <a:xfrm>
            <a:off x="18879410" y="16083267"/>
            <a:ext cx="6473928" cy="3711906"/>
          </a:xfrm>
          <a:prstGeom prst="flowChartAlternateProcess">
            <a:avLst/>
          </a:prstGeom>
          <a:noFill/>
          <a:ln w="381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tx1"/>
                </a:solidFill>
                <a:latin typeface="Times New Roman"/>
                <a:cs typeface="Times New Roman"/>
              </a:rPr>
              <a:t>[insert method used]</a:t>
            </a:r>
          </a:p>
          <a:p>
            <a:pPr marL="457200" indent="-457200">
              <a:buFont typeface="Arial"/>
              <a:buChar char="•"/>
            </a:pPr>
            <a:r>
              <a:rPr lang="en-US" sz="3200" dirty="0" smtClean="0">
                <a:solidFill>
                  <a:srgbClr val="000000"/>
                </a:solidFill>
                <a:latin typeface="Times New Roman"/>
                <a:cs typeface="Times New Roman"/>
              </a:rPr>
              <a:t>Sonication and cell lyses</a:t>
            </a:r>
          </a:p>
          <a:p>
            <a:pPr marL="457200" indent="-457200">
              <a:buFont typeface="Arial"/>
              <a:buChar char="•"/>
            </a:pPr>
            <a:r>
              <a:rPr lang="en-US" sz="3200" dirty="0" smtClean="0">
                <a:solidFill>
                  <a:srgbClr val="000000"/>
                </a:solidFill>
                <a:latin typeface="Times New Roman"/>
                <a:cs typeface="Times New Roman"/>
              </a:rPr>
              <a:t>Protein quantification</a:t>
            </a:r>
          </a:p>
          <a:p>
            <a:pPr marL="457200" indent="-457200">
              <a:buFont typeface="Arial"/>
              <a:buChar char="•"/>
            </a:pPr>
            <a:r>
              <a:rPr lang="en-US" sz="3200" dirty="0" smtClean="0">
                <a:solidFill>
                  <a:srgbClr val="000000"/>
                </a:solidFill>
                <a:latin typeface="Times New Roman"/>
                <a:cs typeface="Times New Roman"/>
              </a:rPr>
              <a:t>Mini-Trypsin digestion</a:t>
            </a:r>
          </a:p>
          <a:p>
            <a:pPr marL="457200" indent="-457200">
              <a:buFont typeface="Arial"/>
              <a:buChar char="•"/>
            </a:pPr>
            <a:r>
              <a:rPr lang="en-US" sz="3200" dirty="0" smtClean="0">
                <a:solidFill>
                  <a:srgbClr val="000000"/>
                </a:solidFill>
                <a:latin typeface="Times New Roman"/>
                <a:cs typeface="Times New Roman"/>
              </a:rPr>
              <a:t>Desalting and peptide isolation</a:t>
            </a:r>
          </a:p>
          <a:p>
            <a:pPr marL="457200" indent="-457200">
              <a:buFont typeface="Arial"/>
              <a:buChar char="•"/>
            </a:pPr>
            <a:r>
              <a:rPr lang="en-US" sz="3200" dirty="0" smtClean="0">
                <a:solidFill>
                  <a:srgbClr val="000000"/>
                </a:solidFill>
                <a:latin typeface="Times New Roman"/>
                <a:cs typeface="Times New Roman"/>
              </a:rPr>
              <a:t>Add standards</a:t>
            </a:r>
          </a:p>
        </p:txBody>
      </p:sp>
      <p:sp>
        <p:nvSpPr>
          <p:cNvPr id="97" name="Alternate Process 96"/>
          <p:cNvSpPr/>
          <p:nvPr/>
        </p:nvSpPr>
        <p:spPr>
          <a:xfrm>
            <a:off x="14542809" y="16734388"/>
            <a:ext cx="3902942" cy="2323600"/>
          </a:xfrm>
          <a:prstGeom prst="flowChartAlternateProcess">
            <a:avLst/>
          </a:prstGeom>
          <a:solidFill>
            <a:srgbClr val="70AD4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cap="small" dirty="0" smtClean="0"/>
              <a:t>Extract proteins &amp; fragment</a:t>
            </a:r>
          </a:p>
        </p:txBody>
      </p:sp>
      <p:sp>
        <p:nvSpPr>
          <p:cNvPr id="98" name="Alternate Process 97"/>
          <p:cNvSpPr/>
          <p:nvPr/>
        </p:nvSpPr>
        <p:spPr>
          <a:xfrm>
            <a:off x="18879410" y="20134343"/>
            <a:ext cx="6473928" cy="4619073"/>
          </a:xfrm>
          <a:prstGeom prst="flowChartAlternateProcess">
            <a:avLst/>
          </a:prstGeom>
          <a:solidFill>
            <a:srgbClr val="FFFFFF"/>
          </a:solidFill>
          <a:ln w="38100" cmpd="sng">
            <a:solidFill>
              <a:srgbClr val="0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rgbClr val="000000"/>
                </a:solidFill>
                <a:latin typeface="Times New Roman"/>
                <a:cs typeface="Times New Roman"/>
              </a:rPr>
              <a:t>Data-Independent Tandem Mass Spectrometry </a:t>
            </a:r>
          </a:p>
          <a:p>
            <a:pPr marL="457200" indent="-457200">
              <a:buFont typeface="Arial"/>
              <a:buChar char="•"/>
            </a:pPr>
            <a:r>
              <a:rPr lang="en-US" sz="3200" dirty="0" err="1" smtClean="0">
                <a:solidFill>
                  <a:srgbClr val="000000"/>
                </a:solidFill>
                <a:latin typeface="Times New Roman"/>
                <a:cs typeface="Times New Roman"/>
              </a:rPr>
              <a:t>Orbitrap</a:t>
            </a:r>
            <a:r>
              <a:rPr lang="en-US" sz="3200" dirty="0" smtClean="0">
                <a:solidFill>
                  <a:srgbClr val="000000"/>
                </a:solidFill>
                <a:latin typeface="Times New Roman"/>
                <a:cs typeface="Times New Roman"/>
              </a:rPr>
              <a:t> </a:t>
            </a:r>
            <a:r>
              <a:rPr lang="en-US" sz="3200" dirty="0">
                <a:solidFill>
                  <a:srgbClr val="000000"/>
                </a:solidFill>
                <a:latin typeface="Times New Roman"/>
                <a:cs typeface="Times New Roman"/>
              </a:rPr>
              <a:t>Fusion </a:t>
            </a:r>
            <a:r>
              <a:rPr lang="en-US" sz="3200" dirty="0" err="1">
                <a:solidFill>
                  <a:srgbClr val="000000"/>
                </a:solidFill>
                <a:latin typeface="Times New Roman"/>
                <a:cs typeface="Times New Roman"/>
              </a:rPr>
              <a:t>Lumos</a:t>
            </a:r>
            <a:r>
              <a:rPr lang="en-US" sz="3200" dirty="0">
                <a:solidFill>
                  <a:srgbClr val="000000"/>
                </a:solidFill>
                <a:latin typeface="Times New Roman"/>
                <a:cs typeface="Times New Roman"/>
              </a:rPr>
              <a:t> </a:t>
            </a:r>
            <a:r>
              <a:rPr lang="en-US" sz="3200" dirty="0" smtClean="0">
                <a:solidFill>
                  <a:srgbClr val="000000"/>
                </a:solidFill>
                <a:latin typeface="Times New Roman"/>
                <a:cs typeface="Times New Roman"/>
              </a:rPr>
              <a:t>machine</a:t>
            </a:r>
          </a:p>
          <a:p>
            <a:pPr marL="457200" indent="-457200">
              <a:buFont typeface="Arial"/>
              <a:buChar char="•"/>
            </a:pPr>
            <a:r>
              <a:rPr lang="en-US" sz="3200" dirty="0" smtClean="0">
                <a:solidFill>
                  <a:srgbClr val="000000"/>
                </a:solidFill>
                <a:latin typeface="Times New Roman"/>
                <a:cs typeface="Times New Roman"/>
              </a:rPr>
              <a:t>Does not require pre-selected precursor ions</a:t>
            </a:r>
          </a:p>
          <a:p>
            <a:pPr marL="457200" indent="-457200">
              <a:buFont typeface="Arial"/>
              <a:buChar char="•"/>
            </a:pPr>
            <a:r>
              <a:rPr lang="en-US" sz="3200" dirty="0" smtClean="0">
                <a:solidFill>
                  <a:srgbClr val="000000"/>
                </a:solidFill>
                <a:latin typeface="Times New Roman"/>
                <a:cs typeface="Times New Roman"/>
              </a:rPr>
              <a:t>Captures all peptides within designated mass/charge ratio</a:t>
            </a:r>
          </a:p>
        </p:txBody>
      </p:sp>
      <p:sp>
        <p:nvSpPr>
          <p:cNvPr id="101" name="Alternate Process 100"/>
          <p:cNvSpPr/>
          <p:nvPr/>
        </p:nvSpPr>
        <p:spPr>
          <a:xfrm>
            <a:off x="14556922" y="21394386"/>
            <a:ext cx="3902942" cy="2058155"/>
          </a:xfrm>
          <a:prstGeom prst="flowChartAlternateProcess">
            <a:avLst/>
          </a:prstGeom>
          <a:solidFill>
            <a:srgbClr val="00808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cap="small" dirty="0" smtClean="0"/>
              <a:t>Identify and quantify peptides</a:t>
            </a:r>
          </a:p>
        </p:txBody>
      </p:sp>
      <p:sp>
        <p:nvSpPr>
          <p:cNvPr id="102" name="Alternate Process 101"/>
          <p:cNvSpPr/>
          <p:nvPr/>
        </p:nvSpPr>
        <p:spPr>
          <a:xfrm>
            <a:off x="18909846" y="25132921"/>
            <a:ext cx="6473928" cy="3230326"/>
          </a:xfrm>
          <a:prstGeom prst="flowChartAlternateProcess">
            <a:avLst/>
          </a:prstGeom>
          <a:solidFill>
            <a:srgbClr val="FFFFFF"/>
          </a:solidFill>
          <a:ln w="381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rgbClr val="000000"/>
                </a:solidFill>
                <a:latin typeface="Times New Roman"/>
                <a:cs typeface="Times New Roman"/>
              </a:rPr>
              <a:t>PECAN</a:t>
            </a:r>
          </a:p>
          <a:p>
            <a:pPr marL="457200" indent="-457200">
              <a:buFont typeface="Arial"/>
              <a:buChar char="•"/>
            </a:pPr>
            <a:r>
              <a:rPr lang="en-US" sz="3200" dirty="0" smtClean="0">
                <a:solidFill>
                  <a:srgbClr val="000000"/>
                </a:solidFill>
                <a:latin typeface="Times New Roman"/>
                <a:cs typeface="Times New Roman"/>
              </a:rPr>
              <a:t>Survey peptides against annotated background proteome</a:t>
            </a:r>
          </a:p>
          <a:p>
            <a:pPr marL="457200" indent="-457200">
              <a:buFont typeface="Arial"/>
              <a:buChar char="•"/>
            </a:pPr>
            <a:r>
              <a:rPr lang="en-US" sz="3200" dirty="0" smtClean="0">
                <a:solidFill>
                  <a:srgbClr val="000000"/>
                </a:solidFill>
                <a:latin typeface="Times New Roman"/>
                <a:cs typeface="Times New Roman"/>
              </a:rPr>
              <a:t>Generate summary file for direct use in Skyline</a:t>
            </a:r>
          </a:p>
        </p:txBody>
      </p:sp>
      <p:sp>
        <p:nvSpPr>
          <p:cNvPr id="103" name="Alternate Process 102"/>
          <p:cNvSpPr/>
          <p:nvPr/>
        </p:nvSpPr>
        <p:spPr>
          <a:xfrm>
            <a:off x="14542809" y="25843357"/>
            <a:ext cx="3902942" cy="2059669"/>
          </a:xfrm>
          <a:prstGeom prst="flowChartAlternateProcess">
            <a:avLst/>
          </a:prstGeom>
          <a:solidFill>
            <a:srgbClr val="20386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cap="small" dirty="0" smtClean="0"/>
              <a:t>Identify proteins in samples</a:t>
            </a:r>
          </a:p>
        </p:txBody>
      </p:sp>
      <p:cxnSp>
        <p:nvCxnSpPr>
          <p:cNvPr id="108" name="Straight Arrow Connector 107"/>
          <p:cNvCxnSpPr>
            <a:stCxn id="97" idx="2"/>
            <a:endCxn id="101" idx="0"/>
          </p:cNvCxnSpPr>
          <p:nvPr/>
        </p:nvCxnSpPr>
        <p:spPr>
          <a:xfrm>
            <a:off x="16494280" y="19057988"/>
            <a:ext cx="14113" cy="23363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01" idx="2"/>
            <a:endCxn id="103" idx="0"/>
          </p:cNvCxnSpPr>
          <p:nvPr/>
        </p:nvCxnSpPr>
        <p:spPr>
          <a:xfrm flipH="1">
            <a:off x="16494280" y="23452541"/>
            <a:ext cx="14113" cy="23908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2" name="Alternate Process 111"/>
          <p:cNvSpPr/>
          <p:nvPr/>
        </p:nvSpPr>
        <p:spPr>
          <a:xfrm>
            <a:off x="18926169" y="28760746"/>
            <a:ext cx="6473928" cy="3179251"/>
          </a:xfrm>
          <a:prstGeom prst="flowChartAlternateProcess">
            <a:avLst/>
          </a:prstGeom>
          <a:solidFill>
            <a:srgbClr val="FFFFFF"/>
          </a:solidFill>
          <a:ln w="381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rgbClr val="000000"/>
                </a:solidFill>
                <a:latin typeface="Times New Roman"/>
                <a:cs typeface="Times New Roman"/>
              </a:rPr>
              <a:t>Skyline</a:t>
            </a:r>
          </a:p>
          <a:p>
            <a:pPr marL="457200" indent="-457200">
              <a:buFont typeface="Arial"/>
              <a:buChar char="•"/>
            </a:pPr>
            <a:r>
              <a:rPr lang="en-US" sz="3200" dirty="0" smtClean="0">
                <a:solidFill>
                  <a:srgbClr val="000000"/>
                </a:solidFill>
                <a:latin typeface="Times New Roman"/>
                <a:cs typeface="Times New Roman"/>
              </a:rPr>
              <a:t>View summary statistics for peptide abundance</a:t>
            </a:r>
          </a:p>
          <a:p>
            <a:pPr marL="457200" indent="-457200">
              <a:buFont typeface="Arial"/>
              <a:buChar char="•"/>
            </a:pPr>
            <a:r>
              <a:rPr lang="en-US" sz="3200" dirty="0" smtClean="0">
                <a:solidFill>
                  <a:srgbClr val="000000"/>
                </a:solidFill>
                <a:latin typeface="Times New Roman"/>
                <a:cs typeface="Times New Roman"/>
              </a:rPr>
              <a:t>Export statistics for processing and visualization</a:t>
            </a:r>
          </a:p>
        </p:txBody>
      </p:sp>
      <p:sp>
        <p:nvSpPr>
          <p:cNvPr id="113" name="Alternate Process 112"/>
          <p:cNvSpPr/>
          <p:nvPr/>
        </p:nvSpPr>
        <p:spPr>
          <a:xfrm>
            <a:off x="14544209" y="29237403"/>
            <a:ext cx="3902942" cy="2385077"/>
          </a:xfrm>
          <a:prstGeom prst="flowChartAlternateProcess">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cap="small" dirty="0" smtClean="0"/>
              <a:t>Quantify relative protein abundance</a:t>
            </a:r>
          </a:p>
        </p:txBody>
      </p:sp>
      <p:cxnSp>
        <p:nvCxnSpPr>
          <p:cNvPr id="114" name="Straight Arrow Connector 113"/>
          <p:cNvCxnSpPr>
            <a:stCxn id="103" idx="2"/>
            <a:endCxn id="113" idx="0"/>
          </p:cNvCxnSpPr>
          <p:nvPr/>
        </p:nvCxnSpPr>
        <p:spPr>
          <a:xfrm>
            <a:off x="16494280" y="27903026"/>
            <a:ext cx="1400" cy="13343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18" name="Picture 117" descr="Snip20170318_2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33077" y="7156826"/>
            <a:ext cx="11948487" cy="6303897"/>
          </a:xfrm>
          <a:prstGeom prst="rect">
            <a:avLst/>
          </a:prstGeom>
        </p:spPr>
      </p:pic>
      <p:sp>
        <p:nvSpPr>
          <p:cNvPr id="119" name="Text Placeholder 33"/>
          <p:cNvSpPr>
            <a:spLocks noGrp="1"/>
          </p:cNvSpPr>
          <p:nvPr>
            <p:ph type="body" sz="quarter" idx="151"/>
          </p:nvPr>
        </p:nvSpPr>
        <p:spPr>
          <a:xfrm>
            <a:off x="893884" y="386530"/>
            <a:ext cx="38496905" cy="2240521"/>
          </a:xfrm>
        </p:spPr>
        <p:txBody>
          <a:bodyPr>
            <a:noAutofit/>
          </a:bodyPr>
          <a:lstStyle/>
          <a:p>
            <a:r>
              <a:rPr lang="en-US" sz="13800" dirty="0">
                <a:solidFill>
                  <a:srgbClr val="000000"/>
                </a:solidFill>
                <a:latin typeface="Times New Roman"/>
                <a:cs typeface="Times New Roman"/>
              </a:rPr>
              <a:t>Geoduck as indicators of environmental </a:t>
            </a:r>
            <a:r>
              <a:rPr lang="en-US" sz="13800" dirty="0" smtClean="0">
                <a:solidFill>
                  <a:srgbClr val="000000"/>
                </a:solidFill>
                <a:latin typeface="Times New Roman"/>
                <a:cs typeface="Times New Roman"/>
              </a:rPr>
              <a:t>change</a:t>
            </a:r>
            <a:endParaRPr lang="en-US" sz="13800" dirty="0">
              <a:solidFill>
                <a:srgbClr val="000000"/>
              </a:solidFill>
              <a:latin typeface="Times New Roman"/>
              <a:cs typeface="Times New Roman"/>
            </a:endParaRPr>
          </a:p>
        </p:txBody>
      </p:sp>
    </p:spTree>
    <p:extLst>
      <p:ext uri="{BB962C8B-B14F-4D97-AF65-F5344CB8AC3E}">
        <p14:creationId xmlns:p14="http://schemas.microsoft.com/office/powerpoint/2010/main" val="38653989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48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5013</TotalTime>
  <Words>521</Words>
  <Application>Microsoft Macintosh PowerPoint</Application>
  <PresentationFormat>Custom</PresentationFormat>
  <Paragraphs>60</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PosterPresentations.com-48x48-Template</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Laura Spencer</cp:lastModifiedBy>
  <cp:revision>61</cp:revision>
  <dcterms:created xsi:type="dcterms:W3CDTF">2012-02-09T20:53:12Z</dcterms:created>
  <dcterms:modified xsi:type="dcterms:W3CDTF">2017-03-20T20:06:56Z</dcterms:modified>
</cp:coreProperties>
</file>