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5"/>
  </p:notesMasterIdLst>
  <p:sldIdLst>
    <p:sldId id="31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66AC"/>
    <a:srgbClr val="F08A62"/>
    <a:srgbClr val="B2172A"/>
    <a:srgbClr val="66A9CF"/>
    <a:srgbClr val="FF8569"/>
    <a:srgbClr val="F9AB0C"/>
    <a:srgbClr val="F2583A"/>
    <a:srgbClr val="F0EEEF"/>
    <a:srgbClr val="4F6A79"/>
    <a:srgbClr val="7A7E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646" autoAdjust="0"/>
    <p:restoredTop sz="96138" autoAdjust="0"/>
  </p:normalViewPr>
  <p:slideViewPr>
    <p:cSldViewPr snapToGrid="0" showGuides="1">
      <p:cViewPr>
        <p:scale>
          <a:sx n="100" d="100"/>
          <a:sy n="100" d="100"/>
        </p:scale>
        <p:origin x="2392" y="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04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78867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7886700" cy="73905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</p:spTree>
    <p:extLst>
      <p:ext uri="{BB962C8B-B14F-4D97-AF65-F5344CB8AC3E}">
        <p14:creationId xmlns:p14="http://schemas.microsoft.com/office/powerpoint/2010/main" val="283229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906369" y="2633133"/>
            <a:ext cx="133126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/>
              </a:rPr>
              <a:t>Designed</a:t>
            </a:r>
            <a:r>
              <a:rPr lang="en-US" baseline="0" dirty="0">
                <a:solidFill>
                  <a:schemeClr val="bg1"/>
                </a:solidFill>
                <a:effectLst/>
              </a:rPr>
              <a:t> by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152955"/>
            <a:ext cx="9144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048933" y="3071723"/>
            <a:ext cx="5046133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3197303" y="6121399"/>
            <a:ext cx="274940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rgbClr val="A5CD00"/>
                </a:solidFill>
              </a:rPr>
              <a:t>T</a:t>
            </a:r>
            <a:r>
              <a:rPr lang="en-US" baseline="0" dirty="0">
                <a:solidFill>
                  <a:srgbClr val="A5CD00"/>
                </a:solidFill>
              </a:rPr>
              <a:t>he free PowerPoint library</a:t>
            </a:r>
            <a:endParaRPr lang="en-US" dirty="0">
              <a:solidFill>
                <a:srgbClr val="A5C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91178" y="11643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91178" y="11643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roup 565">
            <a:extLst>
              <a:ext uri="{FF2B5EF4-FFF2-40B4-BE49-F238E27FC236}">
                <a16:creationId xmlns:a16="http://schemas.microsoft.com/office/drawing/2014/main" id="{5DF3C2F9-DA52-9440-AB63-0D082E7E9600}"/>
              </a:ext>
            </a:extLst>
          </p:cNvPr>
          <p:cNvGrpSpPr/>
          <p:nvPr/>
        </p:nvGrpSpPr>
        <p:grpSpPr>
          <a:xfrm>
            <a:off x="384220" y="1593822"/>
            <a:ext cx="7947085" cy="3473765"/>
            <a:chOff x="384220" y="1593822"/>
            <a:chExt cx="7947085" cy="3473765"/>
          </a:xfrm>
        </p:grpSpPr>
        <p:cxnSp>
          <p:nvCxnSpPr>
            <p:cNvPr id="485" name="40 Conector recto">
              <a:extLst>
                <a:ext uri="{FF2B5EF4-FFF2-40B4-BE49-F238E27FC236}">
                  <a16:creationId xmlns:a16="http://schemas.microsoft.com/office/drawing/2014/main" id="{008BC6FD-E285-AB45-BCAE-D7857035CF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4294" y="2626905"/>
              <a:ext cx="4095" cy="786601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40 Conector recto">
              <a:extLst>
                <a:ext uri="{FF2B5EF4-FFF2-40B4-BE49-F238E27FC236}">
                  <a16:creationId xmlns:a16="http://schemas.microsoft.com/office/drawing/2014/main" id="{BCC49EBA-B4C1-404C-82FA-B7391AB87B6D}"/>
                </a:ext>
              </a:extLst>
            </p:cNvPr>
            <p:cNvCxnSpPr>
              <a:cxnSpLocks/>
              <a:stCxn id="438" idx="0"/>
            </p:cNvCxnSpPr>
            <p:nvPr/>
          </p:nvCxnSpPr>
          <p:spPr>
            <a:xfrm flipV="1">
              <a:off x="4517596" y="1801070"/>
              <a:ext cx="0" cy="1612641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40 Conector recto">
              <a:extLst>
                <a:ext uri="{FF2B5EF4-FFF2-40B4-BE49-F238E27FC236}">
                  <a16:creationId xmlns:a16="http://schemas.microsoft.com/office/drawing/2014/main" id="{BC17B948-46F4-EF46-A888-00992C3EF0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7712" y="2616822"/>
              <a:ext cx="0" cy="84828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40 Conector recto"/>
            <p:cNvCxnSpPr>
              <a:cxnSpLocks/>
            </p:cNvCxnSpPr>
            <p:nvPr/>
          </p:nvCxnSpPr>
          <p:spPr>
            <a:xfrm flipV="1">
              <a:off x="671107" y="2016624"/>
              <a:ext cx="0" cy="1796309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19C204D0-A0DB-9243-A6DE-FDCF03846A0A}"/>
                </a:ext>
              </a:extLst>
            </p:cNvPr>
            <p:cNvSpPr/>
            <p:nvPr/>
          </p:nvSpPr>
          <p:spPr>
            <a:xfrm>
              <a:off x="603977" y="3460415"/>
              <a:ext cx="7693368" cy="134462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Bef>
                  <a:spcPts val="600"/>
                </a:spcBef>
              </a:pPr>
              <a:endParaRPr lang="en-US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1" name="40 Conector recto">
              <a:extLst>
                <a:ext uri="{FF2B5EF4-FFF2-40B4-BE49-F238E27FC236}">
                  <a16:creationId xmlns:a16="http://schemas.microsoft.com/office/drawing/2014/main" id="{D3E6BE1F-16C6-154D-836A-A470F094F5CE}"/>
                </a:ext>
              </a:extLst>
            </p:cNvPr>
            <p:cNvCxnSpPr>
              <a:cxnSpLocks/>
              <a:stCxn id="125" idx="1"/>
              <a:endCxn id="120" idx="3"/>
            </p:cNvCxnSpPr>
            <p:nvPr/>
          </p:nvCxnSpPr>
          <p:spPr>
            <a:xfrm flipH="1" flipV="1">
              <a:off x="2179244" y="4133060"/>
              <a:ext cx="156691" cy="32386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Elbow Connector 260">
              <a:extLst>
                <a:ext uri="{FF2B5EF4-FFF2-40B4-BE49-F238E27FC236}">
                  <a16:creationId xmlns:a16="http://schemas.microsoft.com/office/drawing/2014/main" id="{8A0642B1-E663-8944-ACF5-6EDA919F0BC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658256" y="3747097"/>
              <a:ext cx="770197" cy="415700"/>
            </a:xfrm>
            <a:prstGeom prst="bentConnector2">
              <a:avLst/>
            </a:prstGeom>
            <a:ln w="28575">
              <a:solidFill>
                <a:srgbClr val="66A9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Elbow Connector 261">
              <a:extLst>
                <a:ext uri="{FF2B5EF4-FFF2-40B4-BE49-F238E27FC236}">
                  <a16:creationId xmlns:a16="http://schemas.microsoft.com/office/drawing/2014/main" id="{F4632DB5-319E-514E-B244-799E0BD69A9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606918" y="3799103"/>
              <a:ext cx="770197" cy="415700"/>
            </a:xfrm>
            <a:prstGeom prst="bentConnector2">
              <a:avLst/>
            </a:prstGeom>
            <a:ln w="28575">
              <a:solidFill>
                <a:srgbClr val="2066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Elbow Connector 258">
              <a:extLst>
                <a:ext uri="{FF2B5EF4-FFF2-40B4-BE49-F238E27FC236}">
                  <a16:creationId xmlns:a16="http://schemas.microsoft.com/office/drawing/2014/main" id="{BC2533D8-A5FE-7A4C-AD0E-0BC555F104B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495285" y="4027137"/>
              <a:ext cx="770197" cy="415700"/>
            </a:xfrm>
            <a:prstGeom prst="bentConnector2">
              <a:avLst/>
            </a:prstGeom>
            <a:ln w="28575">
              <a:solidFill>
                <a:srgbClr val="66A9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Elbow Connector 254">
              <a:extLst>
                <a:ext uri="{FF2B5EF4-FFF2-40B4-BE49-F238E27FC236}">
                  <a16:creationId xmlns:a16="http://schemas.microsoft.com/office/drawing/2014/main" id="{F666100C-6714-1249-A1C4-B079A545F11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447098" y="4079143"/>
              <a:ext cx="770197" cy="415700"/>
            </a:xfrm>
            <a:prstGeom prst="bentConnector2">
              <a:avLst/>
            </a:prstGeom>
            <a:ln w="28575">
              <a:solidFill>
                <a:srgbClr val="2066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40 Conector recto">
              <a:extLst>
                <a:ext uri="{FF2B5EF4-FFF2-40B4-BE49-F238E27FC236}">
                  <a16:creationId xmlns:a16="http://schemas.microsoft.com/office/drawing/2014/main" id="{DC502995-72E7-0040-ACC4-5121E233D039}"/>
                </a:ext>
              </a:extLst>
            </p:cNvPr>
            <p:cNvCxnSpPr>
              <a:cxnSpLocks/>
              <a:stCxn id="123" idx="3"/>
              <a:endCxn id="126" idx="1"/>
            </p:cNvCxnSpPr>
            <p:nvPr/>
          </p:nvCxnSpPr>
          <p:spPr>
            <a:xfrm flipV="1">
              <a:off x="3282192" y="3653809"/>
              <a:ext cx="166012" cy="162258"/>
            </a:xfrm>
            <a:prstGeom prst="line">
              <a:avLst/>
            </a:prstGeom>
            <a:ln w="28575">
              <a:solidFill>
                <a:srgbClr val="66A9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40 Conector recto">
              <a:extLst>
                <a:ext uri="{FF2B5EF4-FFF2-40B4-BE49-F238E27FC236}">
                  <a16:creationId xmlns:a16="http://schemas.microsoft.com/office/drawing/2014/main" id="{A869F099-C67B-9347-B5FD-042F5D06D518}"/>
                </a:ext>
              </a:extLst>
            </p:cNvPr>
            <p:cNvCxnSpPr>
              <a:cxnSpLocks/>
              <a:stCxn id="127" idx="1"/>
              <a:endCxn id="123" idx="3"/>
            </p:cNvCxnSpPr>
            <p:nvPr/>
          </p:nvCxnSpPr>
          <p:spPr>
            <a:xfrm flipH="1" flipV="1">
              <a:off x="3282192" y="3816067"/>
              <a:ext cx="166012" cy="167060"/>
            </a:xfrm>
            <a:prstGeom prst="line">
              <a:avLst/>
            </a:prstGeom>
            <a:ln w="28575">
              <a:solidFill>
                <a:srgbClr val="66A9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40 Conector recto">
              <a:extLst>
                <a:ext uri="{FF2B5EF4-FFF2-40B4-BE49-F238E27FC236}">
                  <a16:creationId xmlns:a16="http://schemas.microsoft.com/office/drawing/2014/main" id="{5A00CB7A-EF43-5E40-BE99-8AECCAA4F6FC}"/>
                </a:ext>
              </a:extLst>
            </p:cNvPr>
            <p:cNvCxnSpPr>
              <a:cxnSpLocks/>
              <a:stCxn id="129" idx="1"/>
              <a:endCxn id="125" idx="3"/>
            </p:cNvCxnSpPr>
            <p:nvPr/>
          </p:nvCxnSpPr>
          <p:spPr>
            <a:xfrm flipH="1" flipV="1">
              <a:off x="3282191" y="4456928"/>
              <a:ext cx="166012" cy="173648"/>
            </a:xfrm>
            <a:prstGeom prst="line">
              <a:avLst/>
            </a:prstGeom>
            <a:ln w="28575">
              <a:solidFill>
                <a:srgbClr val="F08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40 Conector recto">
              <a:extLst>
                <a:ext uri="{FF2B5EF4-FFF2-40B4-BE49-F238E27FC236}">
                  <a16:creationId xmlns:a16="http://schemas.microsoft.com/office/drawing/2014/main" id="{6A55FFC8-8743-C041-B4F2-E8F29197FE8A}"/>
                </a:ext>
              </a:extLst>
            </p:cNvPr>
            <p:cNvCxnSpPr>
              <a:cxnSpLocks/>
              <a:stCxn id="128" idx="1"/>
              <a:endCxn id="125" idx="3"/>
            </p:cNvCxnSpPr>
            <p:nvPr/>
          </p:nvCxnSpPr>
          <p:spPr>
            <a:xfrm flipH="1">
              <a:off x="3282191" y="4300738"/>
              <a:ext cx="166013" cy="156190"/>
            </a:xfrm>
            <a:prstGeom prst="line">
              <a:avLst/>
            </a:prstGeom>
            <a:ln w="28575">
              <a:solidFill>
                <a:srgbClr val="F08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40 Conector recto">
              <a:extLst>
                <a:ext uri="{FF2B5EF4-FFF2-40B4-BE49-F238E27FC236}">
                  <a16:creationId xmlns:a16="http://schemas.microsoft.com/office/drawing/2014/main" id="{B95B0604-AF96-5543-B098-4E8EA7B30286}"/>
                </a:ext>
              </a:extLst>
            </p:cNvPr>
            <p:cNvCxnSpPr>
              <a:cxnSpLocks/>
              <a:stCxn id="120" idx="3"/>
              <a:endCxn id="123" idx="1"/>
            </p:cNvCxnSpPr>
            <p:nvPr/>
          </p:nvCxnSpPr>
          <p:spPr>
            <a:xfrm flipV="1">
              <a:off x="2179244" y="3816067"/>
              <a:ext cx="156692" cy="316993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40 Conector recto">
              <a:extLst>
                <a:ext uri="{FF2B5EF4-FFF2-40B4-BE49-F238E27FC236}">
                  <a16:creationId xmlns:a16="http://schemas.microsoft.com/office/drawing/2014/main" id="{C2D02AD6-769B-1444-9B98-F940974619CC}"/>
                </a:ext>
              </a:extLst>
            </p:cNvPr>
            <p:cNvCxnSpPr>
              <a:cxnSpLocks/>
            </p:cNvCxnSpPr>
            <p:nvPr/>
          </p:nvCxnSpPr>
          <p:spPr>
            <a:xfrm>
              <a:off x="6927882" y="3666803"/>
              <a:ext cx="79356" cy="0"/>
            </a:xfrm>
            <a:prstGeom prst="line">
              <a:avLst/>
            </a:prstGeom>
            <a:ln w="28575">
              <a:solidFill>
                <a:srgbClr val="66A9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40 Conector recto">
              <a:extLst>
                <a:ext uri="{FF2B5EF4-FFF2-40B4-BE49-F238E27FC236}">
                  <a16:creationId xmlns:a16="http://schemas.microsoft.com/office/drawing/2014/main" id="{B21B629F-A7D4-0C4F-BBC8-CFA2314ABC94}"/>
                </a:ext>
              </a:extLst>
            </p:cNvPr>
            <p:cNvCxnSpPr>
              <a:cxnSpLocks/>
            </p:cNvCxnSpPr>
            <p:nvPr/>
          </p:nvCxnSpPr>
          <p:spPr>
            <a:xfrm>
              <a:off x="6927881" y="3717493"/>
              <a:ext cx="79356" cy="0"/>
            </a:xfrm>
            <a:prstGeom prst="line">
              <a:avLst/>
            </a:prstGeom>
            <a:ln w="28575">
              <a:solidFill>
                <a:srgbClr val="2066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40 Conector recto">
              <a:extLst>
                <a:ext uri="{FF2B5EF4-FFF2-40B4-BE49-F238E27FC236}">
                  <a16:creationId xmlns:a16="http://schemas.microsoft.com/office/drawing/2014/main" id="{D6CFA69A-B29B-4448-987E-79E442C26E9D}"/>
                </a:ext>
              </a:extLst>
            </p:cNvPr>
            <p:cNvCxnSpPr>
              <a:cxnSpLocks/>
            </p:cNvCxnSpPr>
            <p:nvPr/>
          </p:nvCxnSpPr>
          <p:spPr>
            <a:xfrm>
              <a:off x="6930382" y="3943587"/>
              <a:ext cx="79356" cy="0"/>
            </a:xfrm>
            <a:prstGeom prst="line">
              <a:avLst/>
            </a:prstGeom>
            <a:ln w="28575">
              <a:solidFill>
                <a:srgbClr val="66A9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40 Conector recto">
              <a:extLst>
                <a:ext uri="{FF2B5EF4-FFF2-40B4-BE49-F238E27FC236}">
                  <a16:creationId xmlns:a16="http://schemas.microsoft.com/office/drawing/2014/main" id="{61986F32-51C1-3749-B491-3E6E55A3B150}"/>
                </a:ext>
              </a:extLst>
            </p:cNvPr>
            <p:cNvCxnSpPr>
              <a:cxnSpLocks/>
            </p:cNvCxnSpPr>
            <p:nvPr/>
          </p:nvCxnSpPr>
          <p:spPr>
            <a:xfrm>
              <a:off x="6930381" y="3995364"/>
              <a:ext cx="79356" cy="0"/>
            </a:xfrm>
            <a:prstGeom prst="line">
              <a:avLst/>
            </a:prstGeom>
            <a:ln w="28575">
              <a:solidFill>
                <a:srgbClr val="2066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18 Conector recto"/>
            <p:cNvCxnSpPr>
              <a:cxnSpLocks/>
              <a:endCxn id="5" idx="6"/>
            </p:cNvCxnSpPr>
            <p:nvPr/>
          </p:nvCxnSpPr>
          <p:spPr>
            <a:xfrm flipV="1">
              <a:off x="665551" y="3461836"/>
              <a:ext cx="7665754" cy="142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23 Elipse"/>
            <p:cNvSpPr/>
            <p:nvPr/>
          </p:nvSpPr>
          <p:spPr>
            <a:xfrm>
              <a:off x="8246148" y="3419261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32892" y="1975549"/>
              <a:ext cx="74361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F, D, and O-1 cohorts produced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2D56CDE-E781-DF4A-A372-E62F922CEBFC}"/>
                </a:ext>
              </a:extLst>
            </p:cNvPr>
            <p:cNvSpPr/>
            <p:nvPr/>
          </p:nvSpPr>
          <p:spPr>
            <a:xfrm>
              <a:off x="1437803" y="2567996"/>
              <a:ext cx="7068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O-2 cohort produced from O-1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13E0CD4-DDCF-8844-898A-A6DF73EE2DE3}"/>
                </a:ext>
              </a:extLst>
            </p:cNvPr>
            <p:cNvSpPr/>
            <p:nvPr/>
          </p:nvSpPr>
          <p:spPr>
            <a:xfrm>
              <a:off x="2279170" y="1977468"/>
              <a:ext cx="7966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Temperature exposure, </a:t>
              </a: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60 days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FEA0AD4-651F-A844-A07C-54D9867A2373}"/>
                </a:ext>
              </a:extLst>
            </p:cNvPr>
            <p:cNvSpPr/>
            <p:nvPr/>
          </p:nvSpPr>
          <p:spPr>
            <a:xfrm>
              <a:off x="712980" y="3902227"/>
              <a:ext cx="146626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Cohorts in common conditions (Clam Bay) before exposures</a:t>
              </a:r>
            </a:p>
          </p:txBody>
        </p:sp>
        <p:cxnSp>
          <p:nvCxnSpPr>
            <p:cNvPr id="115" name="40 Conector recto">
              <a:extLst>
                <a:ext uri="{FF2B5EF4-FFF2-40B4-BE49-F238E27FC236}">
                  <a16:creationId xmlns:a16="http://schemas.microsoft.com/office/drawing/2014/main" id="{8A45D2D2-426C-0D41-8D7D-572C804C45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6931" y="1995636"/>
              <a:ext cx="17463" cy="1417877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779C605-69A0-2347-8197-263868C43E27}"/>
                </a:ext>
              </a:extLst>
            </p:cNvPr>
            <p:cNvSpPr/>
            <p:nvPr/>
          </p:nvSpPr>
          <p:spPr>
            <a:xfrm>
              <a:off x="2335936" y="3708345"/>
              <a:ext cx="946256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6A9CF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6ºC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87242BE-6A4A-F941-A64F-ADFD565C779F}"/>
                </a:ext>
              </a:extLst>
            </p:cNvPr>
            <p:cNvSpPr/>
            <p:nvPr/>
          </p:nvSpPr>
          <p:spPr>
            <a:xfrm>
              <a:off x="2335935" y="4349206"/>
              <a:ext cx="946256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8A62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10ºC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961CE0E-2E18-A044-8DD5-B6EC54AF21B8}"/>
                </a:ext>
              </a:extLst>
            </p:cNvPr>
            <p:cNvSpPr/>
            <p:nvPr/>
          </p:nvSpPr>
          <p:spPr>
            <a:xfrm>
              <a:off x="3448204" y="3546087"/>
              <a:ext cx="955783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66A9CF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841 µ</a:t>
              </a:r>
              <a:r>
                <a:rPr lang="en-US" sz="8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  <a:r>
                <a:rPr 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pCO</a:t>
              </a:r>
              <a:r>
                <a:rPr lang="en-US" sz="800" baseline="-25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F5246C7-81D1-B846-8EE3-FC693A88A88E}"/>
                </a:ext>
              </a:extLst>
            </p:cNvPr>
            <p:cNvSpPr/>
            <p:nvPr/>
          </p:nvSpPr>
          <p:spPr>
            <a:xfrm>
              <a:off x="3448204" y="3875405"/>
              <a:ext cx="955783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066AC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3045 µ</a:t>
              </a:r>
              <a:r>
                <a:rPr lang="en-US" sz="8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  <a:r>
                <a:rPr 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pCO</a:t>
              </a:r>
              <a:r>
                <a:rPr lang="en-US" sz="800" baseline="-25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0322F10-6AC4-D343-B6BA-E8AB513559EE}"/>
                </a:ext>
              </a:extLst>
            </p:cNvPr>
            <p:cNvSpPr/>
            <p:nvPr/>
          </p:nvSpPr>
          <p:spPr>
            <a:xfrm>
              <a:off x="3448204" y="4193016"/>
              <a:ext cx="95104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08A62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841 µ</a:t>
              </a:r>
              <a:r>
                <a:rPr lang="en-US" sz="8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  <a:r>
                <a:rPr 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pCO</a:t>
              </a:r>
              <a:r>
                <a:rPr lang="en-US" sz="800" baseline="-25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B0441922-1397-D640-91FB-2E1F79FEAD1C}"/>
                </a:ext>
              </a:extLst>
            </p:cNvPr>
            <p:cNvSpPr/>
            <p:nvPr/>
          </p:nvSpPr>
          <p:spPr>
            <a:xfrm>
              <a:off x="3448203" y="4522854"/>
              <a:ext cx="951040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2172A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3045 µ</a:t>
              </a:r>
              <a:r>
                <a:rPr lang="en-US" sz="8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  <a:r>
                <a:rPr 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pCO</a:t>
              </a:r>
              <a:r>
                <a:rPr lang="en-US" sz="800" baseline="-25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AF0E2A0-152B-684A-BFA0-0182BEBDA1EB}"/>
                </a:ext>
              </a:extLst>
            </p:cNvPr>
            <p:cNvSpPr/>
            <p:nvPr/>
          </p:nvSpPr>
          <p:spPr>
            <a:xfrm>
              <a:off x="6999094" y="3577909"/>
              <a:ext cx="1243053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Fidalgo Bay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AA92CB3C-E4F6-9D44-BFAD-07D7EB7A988D}"/>
                </a:ext>
              </a:extLst>
            </p:cNvPr>
            <p:cNvSpPr/>
            <p:nvPr/>
          </p:nvSpPr>
          <p:spPr>
            <a:xfrm>
              <a:off x="7007237" y="3866938"/>
              <a:ext cx="1243055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Port Gamble Bay</a:t>
              </a:r>
              <a:endParaRPr lang="en-US" sz="8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391A2EE-1F2D-3245-9934-FD362E4B15E1}"/>
                </a:ext>
              </a:extLst>
            </p:cNvPr>
            <p:cNvSpPr/>
            <p:nvPr/>
          </p:nvSpPr>
          <p:spPr>
            <a:xfrm>
              <a:off x="6995869" y="4236569"/>
              <a:ext cx="1243056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Skokomish River Delta</a:t>
              </a:r>
            </a:p>
          </p:txBody>
        </p:sp>
        <p:cxnSp>
          <p:nvCxnSpPr>
            <p:cNvPr id="163" name="40 Conector recto">
              <a:extLst>
                <a:ext uri="{FF2B5EF4-FFF2-40B4-BE49-F238E27FC236}">
                  <a16:creationId xmlns:a16="http://schemas.microsoft.com/office/drawing/2014/main" id="{9A43456B-87B6-1E43-BC01-EC08FDF721BE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>
              <a:off x="4403987" y="3653809"/>
              <a:ext cx="1628212" cy="0"/>
            </a:xfrm>
            <a:prstGeom prst="line">
              <a:avLst/>
            </a:prstGeom>
            <a:ln w="57150">
              <a:solidFill>
                <a:srgbClr val="66A9C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40 Conector recto">
              <a:extLst>
                <a:ext uri="{FF2B5EF4-FFF2-40B4-BE49-F238E27FC236}">
                  <a16:creationId xmlns:a16="http://schemas.microsoft.com/office/drawing/2014/main" id="{60B2C560-1BFC-6947-81D9-3E8A861782DB}"/>
                </a:ext>
              </a:extLst>
            </p:cNvPr>
            <p:cNvCxnSpPr>
              <a:cxnSpLocks/>
              <a:stCxn id="127" idx="3"/>
            </p:cNvCxnSpPr>
            <p:nvPr/>
          </p:nvCxnSpPr>
          <p:spPr>
            <a:xfrm>
              <a:off x="4403987" y="3983127"/>
              <a:ext cx="1729130" cy="0"/>
            </a:xfrm>
            <a:prstGeom prst="line">
              <a:avLst/>
            </a:prstGeom>
            <a:ln w="57150">
              <a:solidFill>
                <a:srgbClr val="2066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40 Conector recto">
              <a:extLst>
                <a:ext uri="{FF2B5EF4-FFF2-40B4-BE49-F238E27FC236}">
                  <a16:creationId xmlns:a16="http://schemas.microsoft.com/office/drawing/2014/main" id="{E4F646D8-78D7-6245-9619-F1E3BF32A6F3}"/>
                </a:ext>
              </a:extLst>
            </p:cNvPr>
            <p:cNvCxnSpPr>
              <a:cxnSpLocks/>
              <a:stCxn id="128" idx="3"/>
            </p:cNvCxnSpPr>
            <p:nvPr/>
          </p:nvCxnSpPr>
          <p:spPr>
            <a:xfrm>
              <a:off x="4399244" y="4300738"/>
              <a:ext cx="214994" cy="0"/>
            </a:xfrm>
            <a:prstGeom prst="line">
              <a:avLst/>
            </a:prstGeom>
            <a:ln w="57150">
              <a:solidFill>
                <a:srgbClr val="F08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40 Conector recto">
              <a:extLst>
                <a:ext uri="{FF2B5EF4-FFF2-40B4-BE49-F238E27FC236}">
                  <a16:creationId xmlns:a16="http://schemas.microsoft.com/office/drawing/2014/main" id="{A4DF05D1-4538-A647-ABE9-67ECB25841C8}"/>
                </a:ext>
              </a:extLst>
            </p:cNvPr>
            <p:cNvCxnSpPr>
              <a:cxnSpLocks/>
              <a:stCxn id="129" idx="3"/>
            </p:cNvCxnSpPr>
            <p:nvPr/>
          </p:nvCxnSpPr>
          <p:spPr>
            <a:xfrm>
              <a:off x="4399243" y="4630576"/>
              <a:ext cx="578142" cy="1"/>
            </a:xfrm>
            <a:prstGeom prst="line">
              <a:avLst/>
            </a:prstGeom>
            <a:ln w="57150">
              <a:solidFill>
                <a:srgbClr val="B217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557984DC-1A3A-C34B-BB77-E61E0D113850}"/>
                </a:ext>
              </a:extLst>
            </p:cNvPr>
            <p:cNvSpPr/>
            <p:nvPr/>
          </p:nvSpPr>
          <p:spPr>
            <a:xfrm>
              <a:off x="4535264" y="3546691"/>
              <a:ext cx="1334987" cy="12169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 conditions (hatchery)</a:t>
              </a:r>
            </a:p>
            <a:p>
              <a:pPr algn="ctr"/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1ºC daily increase to 18ºC to spawn</a:t>
              </a:r>
            </a:p>
            <a:p>
              <a:pPr algn="ctr"/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Larvae reared at 18ºC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74EE397-65B2-964B-B806-018575604BEA}"/>
                </a:ext>
              </a:extLst>
            </p:cNvPr>
            <p:cNvSpPr/>
            <p:nvPr/>
          </p:nvSpPr>
          <p:spPr>
            <a:xfrm>
              <a:off x="5960745" y="3545936"/>
              <a:ext cx="959702" cy="5295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 conditions 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(Clam Bay)</a:t>
              </a: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114E8595-876D-7743-A7D1-D587CB1D2D8C}"/>
                </a:ext>
              </a:extLst>
            </p:cNvPr>
            <p:cNvSpPr/>
            <p:nvPr/>
          </p:nvSpPr>
          <p:spPr>
            <a:xfrm>
              <a:off x="6995869" y="4537882"/>
              <a:ext cx="1243056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Case Inlet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8069E6E2-4456-3341-8EEA-10534313E63E}"/>
                </a:ext>
              </a:extLst>
            </p:cNvPr>
            <p:cNvSpPr/>
            <p:nvPr/>
          </p:nvSpPr>
          <p:spPr>
            <a:xfrm>
              <a:off x="600014" y="4836755"/>
              <a:ext cx="4431263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Adults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19B589F5-BBB0-D746-8E74-A56D2DE737D0}"/>
                </a:ext>
              </a:extLst>
            </p:cNvPr>
            <p:cNvSpPr/>
            <p:nvPr/>
          </p:nvSpPr>
          <p:spPr>
            <a:xfrm>
              <a:off x="5071544" y="4836680"/>
              <a:ext cx="3225801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Offspring</a:t>
              </a: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B086AE53-07ED-3345-B760-86998D5557F7}"/>
                </a:ext>
              </a:extLst>
            </p:cNvPr>
            <p:cNvSpPr/>
            <p:nvPr/>
          </p:nvSpPr>
          <p:spPr>
            <a:xfrm rot="16200000">
              <a:off x="-280294" y="4076064"/>
              <a:ext cx="1559859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Environmental conditions </a:t>
              </a:r>
            </a:p>
          </p:txBody>
        </p:sp>
        <p:sp>
          <p:nvSpPr>
            <p:cNvPr id="316" name="24 Elipse">
              <a:extLst>
                <a:ext uri="{FF2B5EF4-FFF2-40B4-BE49-F238E27FC236}">
                  <a16:creationId xmlns:a16="http://schemas.microsoft.com/office/drawing/2014/main" id="{7F6C334B-8033-7542-954E-39A0E5CF441D}"/>
                </a:ext>
              </a:extLst>
            </p:cNvPr>
            <p:cNvSpPr/>
            <p:nvPr/>
          </p:nvSpPr>
          <p:spPr>
            <a:xfrm>
              <a:off x="3347040" y="3415516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7935120D-0A48-9B43-886A-53957514746C}"/>
                </a:ext>
              </a:extLst>
            </p:cNvPr>
            <p:cNvSpPr/>
            <p:nvPr/>
          </p:nvSpPr>
          <p:spPr>
            <a:xfrm>
              <a:off x="509425" y="1815002"/>
              <a:ext cx="756637" cy="2231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June 2013</a:t>
              </a:r>
            </a:p>
          </p:txBody>
        </p:sp>
        <p:sp>
          <p:nvSpPr>
            <p:cNvPr id="363" name="24 Elipse">
              <a:extLst>
                <a:ext uri="{FF2B5EF4-FFF2-40B4-BE49-F238E27FC236}">
                  <a16:creationId xmlns:a16="http://schemas.microsoft.com/office/drawing/2014/main" id="{371590CC-5310-6749-8C12-2EAC7A9DC300}"/>
                </a:ext>
              </a:extLst>
            </p:cNvPr>
            <p:cNvSpPr/>
            <p:nvPr/>
          </p:nvSpPr>
          <p:spPr>
            <a:xfrm>
              <a:off x="629262" y="3419262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" name="24 Elipse">
              <a:extLst>
                <a:ext uri="{FF2B5EF4-FFF2-40B4-BE49-F238E27FC236}">
                  <a16:creationId xmlns:a16="http://schemas.microsoft.com/office/drawing/2014/main" id="{70E89508-788A-8F4F-88FE-87799C42A0E3}"/>
                </a:ext>
              </a:extLst>
            </p:cNvPr>
            <p:cNvSpPr/>
            <p:nvPr/>
          </p:nvSpPr>
          <p:spPr>
            <a:xfrm>
              <a:off x="1435133" y="3422766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1" name="24 Elipse">
              <a:extLst>
                <a:ext uri="{FF2B5EF4-FFF2-40B4-BE49-F238E27FC236}">
                  <a16:creationId xmlns:a16="http://schemas.microsoft.com/office/drawing/2014/main" id="{CA8F0316-D2C2-1F4F-A8FE-B4459CE135F3}"/>
                </a:ext>
              </a:extLst>
            </p:cNvPr>
            <p:cNvSpPr/>
            <p:nvPr/>
          </p:nvSpPr>
          <p:spPr>
            <a:xfrm>
              <a:off x="2266549" y="3415320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8" name="24 Elipse">
              <a:extLst>
                <a:ext uri="{FF2B5EF4-FFF2-40B4-BE49-F238E27FC236}">
                  <a16:creationId xmlns:a16="http://schemas.microsoft.com/office/drawing/2014/main" id="{4E38BD6F-76F2-9D44-B101-DD631AE41AEE}"/>
                </a:ext>
              </a:extLst>
            </p:cNvPr>
            <p:cNvSpPr/>
            <p:nvPr/>
          </p:nvSpPr>
          <p:spPr>
            <a:xfrm>
              <a:off x="4475017" y="3413711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3E0BCB37-09C8-8245-A034-624B8A22E1AF}"/>
                </a:ext>
              </a:extLst>
            </p:cNvPr>
            <p:cNvSpPr/>
            <p:nvPr/>
          </p:nvSpPr>
          <p:spPr>
            <a:xfrm>
              <a:off x="4484408" y="1754012"/>
              <a:ext cx="82109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Adults conditioned, spawned, </a:t>
              </a: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90 days</a:t>
              </a:r>
            </a:p>
          </p:txBody>
        </p:sp>
        <p:cxnSp>
          <p:nvCxnSpPr>
            <p:cNvPr id="440" name="40 Conector recto">
              <a:extLst>
                <a:ext uri="{FF2B5EF4-FFF2-40B4-BE49-F238E27FC236}">
                  <a16:creationId xmlns:a16="http://schemas.microsoft.com/office/drawing/2014/main" id="{1D704FD6-12B4-B049-B9B1-2B8F17CF10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9245" y="2601253"/>
              <a:ext cx="0" cy="814709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24 Elipse">
              <a:extLst>
                <a:ext uri="{FF2B5EF4-FFF2-40B4-BE49-F238E27FC236}">
                  <a16:creationId xmlns:a16="http://schemas.microsoft.com/office/drawing/2014/main" id="{52299A6B-3646-E046-A04E-ED51DFC272AC}"/>
                </a:ext>
              </a:extLst>
            </p:cNvPr>
            <p:cNvSpPr/>
            <p:nvPr/>
          </p:nvSpPr>
          <p:spPr>
            <a:xfrm>
              <a:off x="4798480" y="3414148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0591326B-2B95-F54A-93C2-21DDD8CA3DF8}"/>
                </a:ext>
              </a:extLst>
            </p:cNvPr>
            <p:cNvSpPr/>
            <p:nvPr/>
          </p:nvSpPr>
          <p:spPr>
            <a:xfrm>
              <a:off x="4803896" y="2605011"/>
              <a:ext cx="71743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Larvae counted, </a:t>
              </a: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60 days</a:t>
              </a:r>
            </a:p>
            <a:p>
              <a:endPara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Subset reared</a:t>
              </a:r>
            </a:p>
          </p:txBody>
        </p:sp>
        <p:cxnSp>
          <p:nvCxnSpPr>
            <p:cNvPr id="455" name="40 Conector recto">
              <a:extLst>
                <a:ext uri="{FF2B5EF4-FFF2-40B4-BE49-F238E27FC236}">
                  <a16:creationId xmlns:a16="http://schemas.microsoft.com/office/drawing/2014/main" id="{B2632ED2-F000-F248-B6DA-725A768D53AE}"/>
                </a:ext>
              </a:extLst>
            </p:cNvPr>
            <p:cNvCxnSpPr>
              <a:cxnSpLocks/>
              <a:stCxn id="456" idx="0"/>
            </p:cNvCxnSpPr>
            <p:nvPr/>
          </p:nvCxnSpPr>
          <p:spPr>
            <a:xfrm flipV="1">
              <a:off x="5900562" y="2022761"/>
              <a:ext cx="0" cy="1386975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6" name="24 Elipse">
              <a:extLst>
                <a:ext uri="{FF2B5EF4-FFF2-40B4-BE49-F238E27FC236}">
                  <a16:creationId xmlns:a16="http://schemas.microsoft.com/office/drawing/2014/main" id="{355874A9-B580-BC41-8224-27DDA81CA85E}"/>
                </a:ext>
              </a:extLst>
            </p:cNvPr>
            <p:cNvSpPr/>
            <p:nvPr/>
          </p:nvSpPr>
          <p:spPr>
            <a:xfrm>
              <a:off x="5857983" y="3409736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510EE2CD-46B7-CD43-A0BB-77E21038F195}"/>
                </a:ext>
              </a:extLst>
            </p:cNvPr>
            <p:cNvSpPr/>
            <p:nvPr/>
          </p:nvSpPr>
          <p:spPr>
            <a:xfrm>
              <a:off x="5867157" y="1998135"/>
              <a:ext cx="81850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º</a:t>
              </a: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juveniles moved to Clam Bay for winter</a:t>
              </a:r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30E7EDBE-6E2C-1C43-A6EC-27BAAAC56E58}"/>
                </a:ext>
              </a:extLst>
            </p:cNvPr>
            <p:cNvSpPr/>
            <p:nvPr/>
          </p:nvSpPr>
          <p:spPr>
            <a:xfrm>
              <a:off x="3345723" y="2571649"/>
              <a:ext cx="6654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pCO</a:t>
              </a:r>
              <a:r>
                <a:rPr lang="en-US" sz="800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exposure, 52 days</a:t>
              </a:r>
            </a:p>
          </p:txBody>
        </p:sp>
        <p:cxnSp>
          <p:nvCxnSpPr>
            <p:cNvPr id="494" name="40 Conector recto">
              <a:extLst>
                <a:ext uri="{FF2B5EF4-FFF2-40B4-BE49-F238E27FC236}">
                  <a16:creationId xmlns:a16="http://schemas.microsoft.com/office/drawing/2014/main" id="{E652EB38-2288-0045-A577-8774720DA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8082" y="2625160"/>
              <a:ext cx="0" cy="78983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6" name="24 Elipse">
              <a:extLst>
                <a:ext uri="{FF2B5EF4-FFF2-40B4-BE49-F238E27FC236}">
                  <a16:creationId xmlns:a16="http://schemas.microsoft.com/office/drawing/2014/main" id="{58E9C3F3-04B8-EF43-A82D-BBC3C6EDC13D}"/>
                </a:ext>
              </a:extLst>
            </p:cNvPr>
            <p:cNvSpPr/>
            <p:nvPr/>
          </p:nvSpPr>
          <p:spPr>
            <a:xfrm>
              <a:off x="6953893" y="3414989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6CEF4D42-F47E-3148-98DD-E218067538AE}"/>
                </a:ext>
              </a:extLst>
            </p:cNvPr>
            <p:cNvSpPr/>
            <p:nvPr/>
          </p:nvSpPr>
          <p:spPr>
            <a:xfrm>
              <a:off x="6966463" y="2607223"/>
              <a:ext cx="74671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º</a:t>
              </a:r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juveniles deployed in 4 bays, </a:t>
              </a: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86 days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72CAC55-1A67-CD4D-AA7C-7D7C82ECC753}"/>
                </a:ext>
              </a:extLst>
            </p:cNvPr>
            <p:cNvSpPr/>
            <p:nvPr/>
          </p:nvSpPr>
          <p:spPr>
            <a:xfrm>
              <a:off x="1316185" y="2406860"/>
              <a:ext cx="756637" cy="2231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June 2015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CEE8FDB-7B63-7F4C-A9EB-F87FE0DABFE3}"/>
                </a:ext>
              </a:extLst>
            </p:cNvPr>
            <p:cNvSpPr/>
            <p:nvPr/>
          </p:nvSpPr>
          <p:spPr>
            <a:xfrm>
              <a:off x="2167794" y="1810961"/>
              <a:ext cx="836136" cy="2231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Dec. 6, 2016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58002C2-1BED-C64E-A1D5-7EC11587EC67}"/>
                </a:ext>
              </a:extLst>
            </p:cNvPr>
            <p:cNvSpPr/>
            <p:nvPr/>
          </p:nvSpPr>
          <p:spPr>
            <a:xfrm>
              <a:off x="3235200" y="2431936"/>
              <a:ext cx="903553" cy="2231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Feb. 16, 2017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F272721-C828-1A48-AAE3-0452C4F4B105}"/>
                </a:ext>
              </a:extLst>
            </p:cNvPr>
            <p:cNvSpPr/>
            <p:nvPr/>
          </p:nvSpPr>
          <p:spPr>
            <a:xfrm>
              <a:off x="4365952" y="1593822"/>
              <a:ext cx="903553" cy="2231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Apr. 11, 2017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CC531FA-E64F-204A-99E5-82801F9A236C}"/>
                </a:ext>
              </a:extLst>
            </p:cNvPr>
            <p:cNvSpPr/>
            <p:nvPr/>
          </p:nvSpPr>
          <p:spPr>
            <a:xfrm>
              <a:off x="4677556" y="2402022"/>
              <a:ext cx="903553" cy="2231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May 11, 2017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93FBAD5-1BDC-3B4A-BE97-189DD4D72669}"/>
                </a:ext>
              </a:extLst>
            </p:cNvPr>
            <p:cNvSpPr/>
            <p:nvPr/>
          </p:nvSpPr>
          <p:spPr>
            <a:xfrm>
              <a:off x="5698505" y="1813150"/>
              <a:ext cx="903553" cy="2231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Oct. 4, 2017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01867D5-017B-D846-9268-DD695CA7F9B9}"/>
                </a:ext>
              </a:extLst>
            </p:cNvPr>
            <p:cNvSpPr/>
            <p:nvPr/>
          </p:nvSpPr>
          <p:spPr>
            <a:xfrm>
              <a:off x="6857766" y="2433146"/>
              <a:ext cx="903553" cy="2231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June 12, 2018</a:t>
              </a:r>
            </a:p>
          </p:txBody>
        </p:sp>
        <p:cxnSp>
          <p:nvCxnSpPr>
            <p:cNvPr id="87" name="40 Conector recto">
              <a:extLst>
                <a:ext uri="{FF2B5EF4-FFF2-40B4-BE49-F238E27FC236}">
                  <a16:creationId xmlns:a16="http://schemas.microsoft.com/office/drawing/2014/main" id="{2538B251-7F09-1D4F-87E5-3AB6458E3B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5537" y="3157220"/>
              <a:ext cx="0" cy="262335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24 Elipse">
              <a:extLst>
                <a:ext uri="{FF2B5EF4-FFF2-40B4-BE49-F238E27FC236}">
                  <a16:creationId xmlns:a16="http://schemas.microsoft.com/office/drawing/2014/main" id="{72472EF2-4FB6-0247-9BE6-9A60B8AE6CBA}"/>
                </a:ext>
              </a:extLst>
            </p:cNvPr>
            <p:cNvSpPr/>
            <p:nvPr/>
          </p:nvSpPr>
          <p:spPr>
            <a:xfrm>
              <a:off x="3252404" y="3416424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AAEB3C6-D00E-1B44-B643-9C51607A1D9E}"/>
                </a:ext>
              </a:extLst>
            </p:cNvPr>
            <p:cNvSpPr/>
            <p:nvPr/>
          </p:nvSpPr>
          <p:spPr>
            <a:xfrm>
              <a:off x="2684368" y="3076344"/>
              <a:ext cx="66549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Gonad sampled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FB6B9B8-F530-B642-8B60-70C1974EA9BF}"/>
                </a:ext>
              </a:extLst>
            </p:cNvPr>
            <p:cNvSpPr/>
            <p:nvPr/>
          </p:nvSpPr>
          <p:spPr>
            <a:xfrm>
              <a:off x="2649790" y="2941999"/>
              <a:ext cx="774036" cy="2231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Feb. 4, 2017</a:t>
              </a:r>
            </a:p>
          </p:txBody>
        </p:sp>
        <p:cxnSp>
          <p:nvCxnSpPr>
            <p:cNvPr id="98" name="40 Conector recto">
              <a:extLst>
                <a:ext uri="{FF2B5EF4-FFF2-40B4-BE49-F238E27FC236}">
                  <a16:creationId xmlns:a16="http://schemas.microsoft.com/office/drawing/2014/main" id="{6CDEB01F-989E-6B4A-9593-A035DED32C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3961" y="3152083"/>
              <a:ext cx="0" cy="25586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24 Elipse">
              <a:extLst>
                <a:ext uri="{FF2B5EF4-FFF2-40B4-BE49-F238E27FC236}">
                  <a16:creationId xmlns:a16="http://schemas.microsoft.com/office/drawing/2014/main" id="{0961D619-93FA-4B43-9009-8961858992A5}"/>
                </a:ext>
              </a:extLst>
            </p:cNvPr>
            <p:cNvSpPr/>
            <p:nvPr/>
          </p:nvSpPr>
          <p:spPr>
            <a:xfrm>
              <a:off x="4380828" y="3409953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9F2A691-DFFD-044A-AF90-4C90AF9E370E}"/>
                </a:ext>
              </a:extLst>
            </p:cNvPr>
            <p:cNvSpPr/>
            <p:nvPr/>
          </p:nvSpPr>
          <p:spPr>
            <a:xfrm>
              <a:off x="3807396" y="3075529"/>
              <a:ext cx="66549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Gonad sampled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DCCC8D1-AEC3-FD4A-A2EC-C428304816EA}"/>
                </a:ext>
              </a:extLst>
            </p:cNvPr>
            <p:cNvSpPr/>
            <p:nvPr/>
          </p:nvSpPr>
          <p:spPr>
            <a:xfrm>
              <a:off x="3784739" y="2946913"/>
              <a:ext cx="77403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Apr. 8, 2017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860930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26874</TotalTime>
  <Words>161</Words>
  <Application>Microsoft Macintosh PowerPoint</Application>
  <PresentationFormat>On-screen Show (4:3)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Timeline Diagram for PowerPoint</dc:title>
  <dc:creator>PresentationGo.com</dc:creator>
  <dc:description>© Copyright PresentationGo.com</dc:description>
  <cp:lastModifiedBy>Laura H Spencer</cp:lastModifiedBy>
  <cp:revision>48</cp:revision>
  <dcterms:created xsi:type="dcterms:W3CDTF">2014-11-26T05:14:11Z</dcterms:created>
  <dcterms:modified xsi:type="dcterms:W3CDTF">2019-06-28T02:28:03Z</dcterms:modified>
</cp:coreProperties>
</file>