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16" r:id="rId2"/>
    <p:sldId id="260" r:id="rId3"/>
    <p:sldId id="318" r:id="rId4"/>
    <p:sldId id="261" r:id="rId5"/>
    <p:sldId id="262" r:id="rId6"/>
    <p:sldId id="264" r:id="rId7"/>
    <p:sldId id="263" r:id="rId8"/>
    <p:sldId id="317" r:id="rId9"/>
    <p:sldId id="319" r:id="rId10"/>
    <p:sldId id="320" r:id="rId11"/>
    <p:sldId id="322" r:id="rId12"/>
    <p:sldId id="321" r:id="rId13"/>
    <p:sldId id="32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037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0"/>
    <p:restoredTop sz="94643"/>
  </p:normalViewPr>
  <p:slideViewPr>
    <p:cSldViewPr snapToGrid="0" snapToObjects="1">
      <p:cViewPr>
        <p:scale>
          <a:sx n="92" d="100"/>
          <a:sy n="92" d="100"/>
        </p:scale>
        <p:origin x="20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B845A-8D3D-7546-82B5-222C64D3BA4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BCB4-C391-0646-B367-4B5FCD2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E118-E456-1F40-BBD6-4856F8C7E635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emf"/><Relationship Id="rId7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10" Type="http://schemas.openxmlformats.org/officeDocument/2006/relationships/image" Target="../media/image13.emf"/><Relationship Id="rId4" Type="http://schemas.openxmlformats.org/officeDocument/2006/relationships/image" Target="../media/image9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DA72E83-F87C-AA46-8F59-5ED51B9934FA}"/>
              </a:ext>
            </a:extLst>
          </p:cNvPr>
          <p:cNvGrpSpPr/>
          <p:nvPr/>
        </p:nvGrpSpPr>
        <p:grpSpPr>
          <a:xfrm>
            <a:off x="1489902" y="1753528"/>
            <a:ext cx="6578335" cy="3836858"/>
            <a:chOff x="384220" y="1743254"/>
            <a:chExt cx="6578335" cy="3836858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829" y="1849074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40 Conector recto">
              <a:extLst>
                <a:ext uri="{FF2B5EF4-FFF2-40B4-BE49-F238E27FC236}">
                  <a16:creationId xmlns:a16="http://schemas.microsoft.com/office/drawing/2014/main" id="{94E227CE-11C4-024D-ABD6-CF269E8EF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599" y="213995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40 Conector recto">
              <a:extLst>
                <a:ext uri="{FF2B5EF4-FFF2-40B4-BE49-F238E27FC236}">
                  <a16:creationId xmlns:a16="http://schemas.microsoft.com/office/drawing/2014/main" id="{3F967D21-B4E5-2E48-B48D-E0965735E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081" y="213394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0B9CA1-6DD7-024C-A3F5-57E1481794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96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467253-7E87-674A-B78D-4EFD854F565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11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B6B09F-38DE-924F-B103-87FF3D2B0349}"/>
                </a:ext>
              </a:extLst>
            </p:cNvPr>
            <p:cNvCxnSpPr>
              <a:cxnSpLocks/>
            </p:cNvCxnSpPr>
            <p:nvPr/>
          </p:nvCxnSpPr>
          <p:spPr>
            <a:xfrm>
              <a:off x="2017781" y="3331598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90CC7EC-C3D6-7040-8C2B-B5F598C34680}"/>
                </a:ext>
              </a:extLst>
            </p:cNvPr>
            <p:cNvCxnSpPr>
              <a:cxnSpLocks/>
            </p:cNvCxnSpPr>
            <p:nvPr/>
          </p:nvCxnSpPr>
          <p:spPr>
            <a:xfrm>
              <a:off x="2473787" y="33303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A9EA9D9-0D59-C74F-B5AF-FABF926BCAC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285" y="332316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7AB478-01CB-9F47-BDBD-82383B06936A}"/>
                </a:ext>
              </a:extLst>
            </p:cNvPr>
            <p:cNvCxnSpPr>
              <a:cxnSpLocks/>
            </p:cNvCxnSpPr>
            <p:nvPr/>
          </p:nvCxnSpPr>
          <p:spPr>
            <a:xfrm>
              <a:off x="3640496" y="332050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B14E8E-0FC1-EF4D-B7FA-95B5A9F27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349" y="3320506"/>
              <a:ext cx="978" cy="13817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2B4D89F-802A-3743-B67A-11FA6604D65E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99" y="33212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806C97-1F68-9645-A8E7-45F47064A930}"/>
                </a:ext>
              </a:extLst>
            </p:cNvPr>
            <p:cNvSpPr/>
            <p:nvPr/>
          </p:nvSpPr>
          <p:spPr>
            <a:xfrm>
              <a:off x="595359" y="5008126"/>
              <a:ext cx="5576104" cy="53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334715" y="1794933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68885" y="2147194"/>
              <a:ext cx="0" cy="13132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5"/>
              <a:ext cx="5567916" cy="15298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18 Conector recto"/>
            <p:cNvCxnSpPr>
              <a:cxnSpLocks/>
              <a:stCxn id="363" idx="2"/>
              <a:endCxn id="496" idx="6"/>
            </p:cNvCxnSpPr>
            <p:nvPr/>
          </p:nvCxnSpPr>
          <p:spPr>
            <a:xfrm flipV="1">
              <a:off x="629262" y="3451427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4107" y="2106041"/>
              <a:ext cx="7436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collected from Mud Bay, Bremerton, WA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357527" y="1795139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2066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into winter treatments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3E0CD4-DDCF-8844-898A-A6DF73EE2DE3}"/>
                </a:ext>
              </a:extLst>
            </p:cNvPr>
            <p:cNvSpPr/>
            <p:nvPr/>
          </p:nvSpPr>
          <p:spPr>
            <a:xfrm>
              <a:off x="2479860" y="2111232"/>
              <a:ext cx="7966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exposure ends, spawning begins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1479543" y="3534810"/>
              <a:ext cx="19141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 broodstock treatments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7ºC+high-food, 7ºC+low-food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+high-food, 10ºC +low-food</a:t>
              </a:r>
            </a:p>
          </p:txBody>
        </p:sp>
        <p:cxnSp>
          <p:nvCxnSpPr>
            <p:cNvPr id="167" name="40 Conector recto">
              <a:extLst>
                <a:ext uri="{FF2B5EF4-FFF2-40B4-BE49-F238E27FC236}">
                  <a16:creationId xmlns:a16="http://schemas.microsoft.com/office/drawing/2014/main" id="{E4F646D8-78D7-6245-9619-F1E3BF32A6F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453" y="5328857"/>
              <a:ext cx="128296" cy="1"/>
            </a:xfrm>
            <a:prstGeom prst="line">
              <a:avLst/>
            </a:prstGeom>
            <a:ln w="57150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624108" y="5038313"/>
              <a:ext cx="805204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584645" y="4380415"/>
              <a:ext cx="2168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416146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41890" y="2471508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6,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800069" y="2471863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8, 2018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F003532-8309-034C-9B46-50513F247E68}"/>
                </a:ext>
              </a:extLst>
            </p:cNvPr>
            <p:cNvSpPr/>
            <p:nvPr/>
          </p:nvSpPr>
          <p:spPr>
            <a:xfrm rot="16200000">
              <a:off x="1943162" y="2454350"/>
              <a:ext cx="103983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January 24,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364251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24 Elipse">
              <a:extLst>
                <a:ext uri="{FF2B5EF4-FFF2-40B4-BE49-F238E27FC236}">
                  <a16:creationId xmlns:a16="http://schemas.microsoft.com/office/drawing/2014/main" id="{CA8F0316-D2C2-1F4F-A8FE-B4459CE135F3}"/>
                </a:ext>
              </a:extLst>
            </p:cNvPr>
            <p:cNvSpPr/>
            <p:nvPr/>
          </p:nvSpPr>
          <p:spPr>
            <a:xfrm>
              <a:off x="2493616" y="3415320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6F8D0A8-5705-694F-9134-822685FD564C}"/>
                </a:ext>
              </a:extLst>
            </p:cNvPr>
            <p:cNvSpPr/>
            <p:nvPr/>
          </p:nvSpPr>
          <p:spPr>
            <a:xfrm rot="16200000">
              <a:off x="2851024" y="2470263"/>
              <a:ext cx="10608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February 28, 2018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76A8B28-467A-4C4E-B595-55E5005695CE}"/>
                </a:ext>
              </a:extLst>
            </p:cNvPr>
            <p:cNvSpPr/>
            <p:nvPr/>
          </p:nvSpPr>
          <p:spPr>
            <a:xfrm rot="16200000">
              <a:off x="3717059" y="237581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30, 2018</a:t>
              </a: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292136" y="340757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288827" y="1743254"/>
              <a:ext cx="8389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rearing begins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(12-week trial only)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566" y="2200451"/>
              <a:ext cx="0" cy="120314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002987" y="340359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4999035" y="2155355"/>
              <a:ext cx="911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larval pulse collected to rear 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(n=12 per treat.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 total)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F0AB9EF-20D7-214F-A62D-8D66DF1A4CC5}"/>
                </a:ext>
              </a:extLst>
            </p:cNvPr>
            <p:cNvSpPr/>
            <p:nvPr/>
          </p:nvSpPr>
          <p:spPr>
            <a:xfrm rot="16200000">
              <a:off x="4480707" y="2447479"/>
              <a:ext cx="963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19, 2018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402327" y="2085743"/>
              <a:ext cx="665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exposure ends, spawning begins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523" y="2500756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B2CEB1E-2C3A-F74B-9AEB-32ABFAA5674B}"/>
                </a:ext>
              </a:extLst>
            </p:cNvPr>
            <p:cNvSpPr/>
            <p:nvPr/>
          </p:nvSpPr>
          <p:spPr>
            <a:xfrm rot="16200000">
              <a:off x="5589227" y="2724015"/>
              <a:ext cx="10074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- June 2018</a:t>
              </a:r>
            </a:p>
          </p:txBody>
        </p: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123471" y="340885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158105" y="2385488"/>
              <a:ext cx="8044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Post-set counted for survival 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(35-days after release)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57984DC-1A3A-C34B-BB77-E61E0D113850}"/>
                </a:ext>
              </a:extLst>
            </p:cNvPr>
            <p:cNvSpPr/>
            <p:nvPr/>
          </p:nvSpPr>
          <p:spPr>
            <a:xfrm>
              <a:off x="2161625" y="4031917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7F7FF4-786B-8D46-99D2-8F22F145AE05}"/>
                </a:ext>
              </a:extLst>
            </p:cNvPr>
            <p:cNvSpPr/>
            <p:nvPr/>
          </p:nvSpPr>
          <p:spPr>
            <a:xfrm>
              <a:off x="3393699" y="4509640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DFB891-C997-2049-BC1B-4E5FE8FED508}"/>
                </a:ext>
              </a:extLst>
            </p:cNvPr>
            <p:cNvSpPr/>
            <p:nvPr/>
          </p:nvSpPr>
          <p:spPr>
            <a:xfrm>
              <a:off x="3895700" y="5048910"/>
              <a:ext cx="2227771" cy="44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trial, larvae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reared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static, ~18ºC, 100k cells/mL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BDB09C-DBEA-C444-8CC5-F9CF0D74406F}"/>
                </a:ext>
              </a:extLst>
            </p:cNvPr>
            <p:cNvSpPr/>
            <p:nvPr/>
          </p:nvSpPr>
          <p:spPr>
            <a:xfrm>
              <a:off x="603978" y="3593432"/>
              <a:ext cx="802852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endPara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8331B5-D6E3-9E49-870F-89EEDB4C2D8F}"/>
                </a:ext>
              </a:extLst>
            </p:cNvPr>
            <p:cNvSpPr/>
            <p:nvPr/>
          </p:nvSpPr>
          <p:spPr>
            <a:xfrm>
              <a:off x="957213" y="31755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 30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45C95C7-A089-5146-9906-C54C52C5C802}"/>
                </a:ext>
              </a:extLst>
            </p:cNvPr>
            <p:cNvSpPr/>
            <p:nvPr/>
          </p:nvSpPr>
          <p:spPr>
            <a:xfrm>
              <a:off x="644962" y="4706793"/>
              <a:ext cx="17916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Dates </a:t>
              </a:r>
              <a:r>
                <a:rPr lang="en-US" sz="900" dirty="0" err="1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sampled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902DE0-CD72-E045-A806-E3CF07EAB360}"/>
                </a:ext>
              </a:extLst>
            </p:cNvPr>
            <p:cNvSpPr/>
            <p:nvPr/>
          </p:nvSpPr>
          <p:spPr>
            <a:xfrm>
              <a:off x="1416888" y="31724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 20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FF3352-08C3-5B4D-BAD6-140D7E757B0C}"/>
                </a:ext>
              </a:extLst>
            </p:cNvPr>
            <p:cNvSpPr/>
            <p:nvPr/>
          </p:nvSpPr>
          <p:spPr>
            <a:xfrm>
              <a:off x="1813831" y="317597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3F7BD3-5B0C-A84E-B95F-F29AD8B244BE}"/>
                </a:ext>
              </a:extLst>
            </p:cNvPr>
            <p:cNvSpPr/>
            <p:nvPr/>
          </p:nvSpPr>
          <p:spPr>
            <a:xfrm>
              <a:off x="2158814" y="3177232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23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D51ADE-3028-7644-A08B-224EDB075E11}"/>
                </a:ext>
              </a:extLst>
            </p:cNvPr>
            <p:cNvSpPr/>
            <p:nvPr/>
          </p:nvSpPr>
          <p:spPr>
            <a:xfrm>
              <a:off x="2741962" y="317403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CFEBC5-2A6F-EE4E-ADEA-E5393D5A73F0}"/>
                </a:ext>
              </a:extLst>
            </p:cNvPr>
            <p:cNvSpPr/>
            <p:nvPr/>
          </p:nvSpPr>
          <p:spPr>
            <a:xfrm>
              <a:off x="3057932" y="317023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27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C40E39-6563-1A44-93EE-E54FE7EF1DF3}"/>
                </a:ext>
              </a:extLst>
            </p:cNvPr>
            <p:cNvSpPr/>
            <p:nvPr/>
          </p:nvSpPr>
          <p:spPr>
            <a:xfrm>
              <a:off x="3442213" y="316219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13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ECF6C7-5A9E-8A46-9102-7B0A299794E1}"/>
                </a:ext>
              </a:extLst>
            </p:cNvPr>
            <p:cNvSpPr/>
            <p:nvPr/>
          </p:nvSpPr>
          <p:spPr>
            <a:xfrm>
              <a:off x="3897036" y="315839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32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DA72E83-F87C-AA46-8F59-5ED51B9934FA}"/>
              </a:ext>
            </a:extLst>
          </p:cNvPr>
          <p:cNvGrpSpPr/>
          <p:nvPr/>
        </p:nvGrpSpPr>
        <p:grpSpPr>
          <a:xfrm>
            <a:off x="1489902" y="1753528"/>
            <a:ext cx="6578335" cy="3836858"/>
            <a:chOff x="384220" y="1743254"/>
            <a:chExt cx="6578335" cy="3836858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829" y="1849074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40 Conector recto">
              <a:extLst>
                <a:ext uri="{FF2B5EF4-FFF2-40B4-BE49-F238E27FC236}">
                  <a16:creationId xmlns:a16="http://schemas.microsoft.com/office/drawing/2014/main" id="{3F967D21-B4E5-2E48-B48D-E0965735E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081" y="213394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806C97-1F68-9645-A8E7-45F47064A930}"/>
                </a:ext>
              </a:extLst>
            </p:cNvPr>
            <p:cNvSpPr/>
            <p:nvPr/>
          </p:nvSpPr>
          <p:spPr>
            <a:xfrm>
              <a:off x="595359" y="4601731"/>
              <a:ext cx="5576104" cy="53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334715" y="1794933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68885" y="2147194"/>
              <a:ext cx="0" cy="13132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6"/>
              <a:ext cx="5567916" cy="1081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18 Conector recto"/>
            <p:cNvCxnSpPr>
              <a:cxnSpLocks/>
              <a:stCxn id="363" idx="2"/>
              <a:endCxn id="496" idx="6"/>
            </p:cNvCxnSpPr>
            <p:nvPr/>
          </p:nvCxnSpPr>
          <p:spPr>
            <a:xfrm flipV="1">
              <a:off x="629262" y="3451427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4107" y="2106041"/>
              <a:ext cx="7436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collected from Mud Bay, Bremerton, WA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357527" y="1795139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Broodstock into winter treatments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1479543" y="3534810"/>
              <a:ext cx="19141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 broodstock treatments</a:t>
              </a:r>
            </a:p>
            <a:p>
              <a:pPr algn="ctr"/>
              <a:r>
                <a:rPr lang="en-US" sz="8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7ºC+high-food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7ºC+low-food</a:t>
              </a:r>
            </a:p>
            <a:p>
              <a:pPr algn="ctr"/>
              <a:r>
                <a:rPr lang="en-US" sz="8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+high-food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800" dirty="0">
                  <a:solidFill>
                    <a:srgbClr val="FF7E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+low-food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632573" y="4605457"/>
              <a:ext cx="911811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OFFSPRING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584645" y="4380415"/>
              <a:ext cx="2168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416146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41890" y="2471508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6,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800069" y="2471863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8,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364251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6F8D0A8-5705-694F-9134-822685FD564C}"/>
                </a:ext>
              </a:extLst>
            </p:cNvPr>
            <p:cNvSpPr/>
            <p:nvPr/>
          </p:nvSpPr>
          <p:spPr>
            <a:xfrm rot="16200000">
              <a:off x="2851024" y="2470263"/>
              <a:ext cx="10608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February 28, 2018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76A8B28-467A-4C4E-B595-55E5005695CE}"/>
                </a:ext>
              </a:extLst>
            </p:cNvPr>
            <p:cNvSpPr/>
            <p:nvPr/>
          </p:nvSpPr>
          <p:spPr>
            <a:xfrm rot="16200000">
              <a:off x="3717059" y="237581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30, 2018</a:t>
              </a: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292136" y="340757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288827" y="1743254"/>
              <a:ext cx="8389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rearing begins 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566" y="2200451"/>
              <a:ext cx="0" cy="120314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002987" y="340359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4999035" y="2155355"/>
              <a:ext cx="911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larval pulse collected to rear 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(n=12 per treat.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 total)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F0AB9EF-20D7-214F-A62D-8D66DF1A4CC5}"/>
                </a:ext>
              </a:extLst>
            </p:cNvPr>
            <p:cNvSpPr/>
            <p:nvPr/>
          </p:nvSpPr>
          <p:spPr>
            <a:xfrm rot="16200000">
              <a:off x="4480707" y="2447479"/>
              <a:ext cx="963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19, 2018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402326" y="2085743"/>
              <a:ext cx="7374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exposure ends, conditioning &amp; spawning begins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523" y="2500756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B2CEB1E-2C3A-F74B-9AEB-32ABFAA5674B}"/>
                </a:ext>
              </a:extLst>
            </p:cNvPr>
            <p:cNvSpPr/>
            <p:nvPr/>
          </p:nvSpPr>
          <p:spPr>
            <a:xfrm rot="16200000">
              <a:off x="5589227" y="2724015"/>
              <a:ext cx="10074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- June 2018</a:t>
              </a:r>
            </a:p>
          </p:txBody>
        </p: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123471" y="340885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158105" y="2385488"/>
              <a:ext cx="8044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Post-set counted for survival 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(35-days after release)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7F7FF4-786B-8D46-99D2-8F22F145AE05}"/>
                </a:ext>
              </a:extLst>
            </p:cNvPr>
            <p:cNvSpPr/>
            <p:nvPr/>
          </p:nvSpPr>
          <p:spPr>
            <a:xfrm>
              <a:off x="3393699" y="4028549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spawn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DFB891-C997-2049-BC1B-4E5FE8FED508}"/>
                </a:ext>
              </a:extLst>
            </p:cNvPr>
            <p:cNvSpPr/>
            <p:nvPr/>
          </p:nvSpPr>
          <p:spPr>
            <a:xfrm>
              <a:off x="3895700" y="4642515"/>
              <a:ext cx="2227771" cy="44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 reared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static, ~18ºC, 100k cells/mL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BDB09C-DBEA-C444-8CC5-F9CF0D74406F}"/>
                </a:ext>
              </a:extLst>
            </p:cNvPr>
            <p:cNvSpPr/>
            <p:nvPr/>
          </p:nvSpPr>
          <p:spPr>
            <a:xfrm>
              <a:off x="680181" y="3593432"/>
              <a:ext cx="753549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99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40 Conector recto">
            <a:extLst>
              <a:ext uri="{FF2B5EF4-FFF2-40B4-BE49-F238E27FC236}">
                <a16:creationId xmlns:a16="http://schemas.microsoft.com/office/drawing/2014/main" id="{CFDAD28D-D8A6-5442-8D48-D71F60757076}"/>
              </a:ext>
            </a:extLst>
          </p:cNvPr>
          <p:cNvCxnSpPr>
            <a:cxnSpLocks/>
          </p:cNvCxnSpPr>
          <p:nvPr/>
        </p:nvCxnSpPr>
        <p:spPr>
          <a:xfrm flipV="1">
            <a:off x="2512511" y="1859348"/>
            <a:ext cx="0" cy="16126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40 Conector recto">
            <a:extLst>
              <a:ext uri="{FF2B5EF4-FFF2-40B4-BE49-F238E27FC236}">
                <a16:creationId xmlns:a16="http://schemas.microsoft.com/office/drawing/2014/main" id="{3F967D21-B4E5-2E48-B48D-E0965735EB7B}"/>
              </a:ext>
            </a:extLst>
          </p:cNvPr>
          <p:cNvCxnSpPr>
            <a:cxnSpLocks/>
          </p:cNvCxnSpPr>
          <p:nvPr/>
        </p:nvCxnSpPr>
        <p:spPr>
          <a:xfrm flipV="1">
            <a:off x="4561763" y="2144220"/>
            <a:ext cx="4124" cy="1317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D806C97-1F68-9645-A8E7-45F47064A930}"/>
              </a:ext>
            </a:extLst>
          </p:cNvPr>
          <p:cNvSpPr/>
          <p:nvPr/>
        </p:nvSpPr>
        <p:spPr>
          <a:xfrm>
            <a:off x="1701041" y="4612005"/>
            <a:ext cx="5576104" cy="53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6" name="40 Conector recto">
            <a:extLst>
              <a:ext uri="{FF2B5EF4-FFF2-40B4-BE49-F238E27FC236}">
                <a16:creationId xmlns:a16="http://schemas.microsoft.com/office/drawing/2014/main" id="{BCC49EBA-B4C1-404C-82FA-B7391AB87B6D}"/>
              </a:ext>
            </a:extLst>
          </p:cNvPr>
          <p:cNvCxnSpPr>
            <a:cxnSpLocks/>
            <a:stCxn id="438" idx="0"/>
          </p:cNvCxnSpPr>
          <p:nvPr/>
        </p:nvCxnSpPr>
        <p:spPr>
          <a:xfrm flipV="1">
            <a:off x="5440397" y="1805207"/>
            <a:ext cx="0" cy="161264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40 Conector recto"/>
          <p:cNvCxnSpPr>
            <a:cxnSpLocks/>
          </p:cNvCxnSpPr>
          <p:nvPr/>
        </p:nvCxnSpPr>
        <p:spPr>
          <a:xfrm flipV="1">
            <a:off x="1774567" y="2157468"/>
            <a:ext cx="0" cy="13132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C204D0-A0DB-9243-A6DE-FDCF03846A0A}"/>
              </a:ext>
            </a:extLst>
          </p:cNvPr>
          <p:cNvSpPr/>
          <p:nvPr/>
        </p:nvSpPr>
        <p:spPr>
          <a:xfrm>
            <a:off x="1709659" y="3470690"/>
            <a:ext cx="5567916" cy="1081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18 Conector recto"/>
          <p:cNvCxnSpPr>
            <a:cxnSpLocks/>
            <a:stCxn id="363" idx="2"/>
            <a:endCxn id="496" idx="6"/>
          </p:cNvCxnSpPr>
          <p:nvPr/>
        </p:nvCxnSpPr>
        <p:spPr>
          <a:xfrm flipV="1">
            <a:off x="1734944" y="3461701"/>
            <a:ext cx="5579366" cy="1041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729789" y="2116315"/>
            <a:ext cx="743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 collected from Mud Bay, Bremerton, WA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2D56CDE-E781-DF4A-A372-E62F922CEBFC}"/>
              </a:ext>
            </a:extLst>
          </p:cNvPr>
          <p:cNvSpPr/>
          <p:nvPr/>
        </p:nvSpPr>
        <p:spPr>
          <a:xfrm>
            <a:off x="2463209" y="1805413"/>
            <a:ext cx="706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Broodstock into winter treatments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61CE0E-2E18-A044-8DD5-B6EC54AF21B8}"/>
              </a:ext>
            </a:extLst>
          </p:cNvPr>
          <p:cNvSpPr/>
          <p:nvPr/>
        </p:nvSpPr>
        <p:spPr>
          <a:xfrm>
            <a:off x="2585225" y="3545084"/>
            <a:ext cx="19141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broodstock treatments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7ºC+low-food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FF7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+low-food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9B589F5-BBB0-D746-8E74-A56D2DE737D0}"/>
              </a:ext>
            </a:extLst>
          </p:cNvPr>
          <p:cNvSpPr/>
          <p:nvPr/>
        </p:nvSpPr>
        <p:spPr>
          <a:xfrm>
            <a:off x="1738255" y="4615731"/>
            <a:ext cx="9118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86AE53-07ED-3345-B760-86998D5557F7}"/>
              </a:ext>
            </a:extLst>
          </p:cNvPr>
          <p:cNvSpPr/>
          <p:nvPr/>
        </p:nvSpPr>
        <p:spPr>
          <a:xfrm rot="16200000">
            <a:off x="521037" y="4390689"/>
            <a:ext cx="2168562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conditions </a:t>
            </a:r>
          </a:p>
        </p:txBody>
      </p:sp>
      <p:sp>
        <p:nvSpPr>
          <p:cNvPr id="316" name="24 Elipse">
            <a:extLst>
              <a:ext uri="{FF2B5EF4-FFF2-40B4-BE49-F238E27FC236}">
                <a16:creationId xmlns:a16="http://schemas.microsoft.com/office/drawing/2014/main" id="{7F6C334B-8033-7542-954E-39A0E5CF441D}"/>
              </a:ext>
            </a:extLst>
          </p:cNvPr>
          <p:cNvSpPr/>
          <p:nvPr/>
        </p:nvSpPr>
        <p:spPr>
          <a:xfrm>
            <a:off x="4521828" y="3425790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935120D-0A48-9B43-886A-53957514746C}"/>
              </a:ext>
            </a:extLst>
          </p:cNvPr>
          <p:cNvSpPr/>
          <p:nvPr/>
        </p:nvSpPr>
        <p:spPr>
          <a:xfrm rot="16200000">
            <a:off x="1147572" y="2481782"/>
            <a:ext cx="1095237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November  6, 2017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BF45771-DFEB-5149-9D12-EC4B800667DE}"/>
              </a:ext>
            </a:extLst>
          </p:cNvPr>
          <p:cNvSpPr/>
          <p:nvPr/>
        </p:nvSpPr>
        <p:spPr>
          <a:xfrm rot="16200000">
            <a:off x="1905751" y="2482137"/>
            <a:ext cx="106126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8, 2018</a:t>
            </a:r>
          </a:p>
        </p:txBody>
      </p:sp>
      <p:sp>
        <p:nvSpPr>
          <p:cNvPr id="363" name="24 Elipse">
            <a:extLst>
              <a:ext uri="{FF2B5EF4-FFF2-40B4-BE49-F238E27FC236}">
                <a16:creationId xmlns:a16="http://schemas.microsoft.com/office/drawing/2014/main" id="{371590CC-5310-6749-8C12-2EAC7A9DC300}"/>
              </a:ext>
            </a:extLst>
          </p:cNvPr>
          <p:cNvSpPr/>
          <p:nvPr/>
        </p:nvSpPr>
        <p:spPr>
          <a:xfrm>
            <a:off x="1734944" y="3429536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9" name="24 Elipse">
            <a:extLst>
              <a:ext uri="{FF2B5EF4-FFF2-40B4-BE49-F238E27FC236}">
                <a16:creationId xmlns:a16="http://schemas.microsoft.com/office/drawing/2014/main" id="{70E89508-788A-8F4F-88FE-87799C42A0E3}"/>
              </a:ext>
            </a:extLst>
          </p:cNvPr>
          <p:cNvSpPr/>
          <p:nvPr/>
        </p:nvSpPr>
        <p:spPr>
          <a:xfrm>
            <a:off x="2469933" y="3433040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6F8D0A8-5705-694F-9134-822685FD564C}"/>
              </a:ext>
            </a:extLst>
          </p:cNvPr>
          <p:cNvSpPr/>
          <p:nvPr/>
        </p:nvSpPr>
        <p:spPr>
          <a:xfrm rot="16200000">
            <a:off x="3956706" y="2480537"/>
            <a:ext cx="106085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28, 2018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C76A8B28-467A-4C4E-B595-55E5005695CE}"/>
              </a:ext>
            </a:extLst>
          </p:cNvPr>
          <p:cNvSpPr/>
          <p:nvPr/>
        </p:nvSpPr>
        <p:spPr>
          <a:xfrm rot="16200000">
            <a:off x="4822741" y="2386090"/>
            <a:ext cx="106085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30, 2018</a:t>
            </a:r>
          </a:p>
        </p:txBody>
      </p:sp>
      <p:sp>
        <p:nvSpPr>
          <p:cNvPr id="438" name="24 Elipse">
            <a:extLst>
              <a:ext uri="{FF2B5EF4-FFF2-40B4-BE49-F238E27FC236}">
                <a16:creationId xmlns:a16="http://schemas.microsoft.com/office/drawing/2014/main" id="{4E38BD6F-76F2-9D44-B101-DD631AE41AEE}"/>
              </a:ext>
            </a:extLst>
          </p:cNvPr>
          <p:cNvSpPr/>
          <p:nvPr/>
        </p:nvSpPr>
        <p:spPr>
          <a:xfrm>
            <a:off x="5397818" y="3417848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3E0BCB37-09C8-8245-A034-624B8A22E1AF}"/>
              </a:ext>
            </a:extLst>
          </p:cNvPr>
          <p:cNvSpPr/>
          <p:nvPr/>
        </p:nvSpPr>
        <p:spPr>
          <a:xfrm>
            <a:off x="5394509" y="1753528"/>
            <a:ext cx="838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Larval rearing begins </a:t>
            </a:r>
          </a:p>
        </p:txBody>
      </p:sp>
      <p:cxnSp>
        <p:nvCxnSpPr>
          <p:cNvPr id="455" name="40 Conector recto">
            <a:extLst>
              <a:ext uri="{FF2B5EF4-FFF2-40B4-BE49-F238E27FC236}">
                <a16:creationId xmlns:a16="http://schemas.microsoft.com/office/drawing/2014/main" id="{B2632ED2-F000-F248-B6DA-725A768D53AE}"/>
              </a:ext>
            </a:extLst>
          </p:cNvPr>
          <p:cNvCxnSpPr>
            <a:cxnSpLocks/>
          </p:cNvCxnSpPr>
          <p:nvPr/>
        </p:nvCxnSpPr>
        <p:spPr>
          <a:xfrm flipV="1">
            <a:off x="6151248" y="2210725"/>
            <a:ext cx="0" cy="120314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24 Elipse">
            <a:extLst>
              <a:ext uri="{FF2B5EF4-FFF2-40B4-BE49-F238E27FC236}">
                <a16:creationId xmlns:a16="http://schemas.microsoft.com/office/drawing/2014/main" id="{355874A9-B580-BC41-8224-27DDA81CA85E}"/>
              </a:ext>
            </a:extLst>
          </p:cNvPr>
          <p:cNvSpPr/>
          <p:nvPr/>
        </p:nvSpPr>
        <p:spPr>
          <a:xfrm>
            <a:off x="6108669" y="3413873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10EE2CD-46B7-CD43-A0BB-77E21038F195}"/>
              </a:ext>
            </a:extLst>
          </p:cNvPr>
          <p:cNvSpPr/>
          <p:nvPr/>
        </p:nvSpPr>
        <p:spPr>
          <a:xfrm>
            <a:off x="6104717" y="2165629"/>
            <a:ext cx="9117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larval pulse collected to rear </a:t>
            </a:r>
          </a:p>
          <a:p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(n=12 per treat.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total)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4F0AB9EF-20D7-214F-A62D-8D66DF1A4CC5}"/>
              </a:ext>
            </a:extLst>
          </p:cNvPr>
          <p:cNvSpPr/>
          <p:nvPr/>
        </p:nvSpPr>
        <p:spPr>
          <a:xfrm rot="16200000">
            <a:off x="5586389" y="2457753"/>
            <a:ext cx="963264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19, 2018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0E7EDBE-6E2C-1C43-A6EC-27BAAAC56E58}"/>
              </a:ext>
            </a:extLst>
          </p:cNvPr>
          <p:cNvSpPr/>
          <p:nvPr/>
        </p:nvSpPr>
        <p:spPr>
          <a:xfrm>
            <a:off x="4508008" y="2096017"/>
            <a:ext cx="7374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exposure ends, conditioning &amp; spawning begins</a:t>
            </a:r>
          </a:p>
        </p:txBody>
      </p:sp>
      <p:cxnSp>
        <p:nvCxnSpPr>
          <p:cNvPr id="494" name="40 Conector recto">
            <a:extLst>
              <a:ext uri="{FF2B5EF4-FFF2-40B4-BE49-F238E27FC236}">
                <a16:creationId xmlns:a16="http://schemas.microsoft.com/office/drawing/2014/main" id="{E652EB38-2288-0045-A577-8774720DAEBF}"/>
              </a:ext>
            </a:extLst>
          </p:cNvPr>
          <p:cNvCxnSpPr>
            <a:cxnSpLocks/>
          </p:cNvCxnSpPr>
          <p:nvPr/>
        </p:nvCxnSpPr>
        <p:spPr>
          <a:xfrm flipV="1">
            <a:off x="7267205" y="2511030"/>
            <a:ext cx="14494" cy="908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B2CEB1E-2C3A-F74B-9AEB-32ABFAA5674B}"/>
              </a:ext>
            </a:extLst>
          </p:cNvPr>
          <p:cNvSpPr/>
          <p:nvPr/>
        </p:nvSpPr>
        <p:spPr>
          <a:xfrm rot="16200000">
            <a:off x="6694909" y="2734289"/>
            <a:ext cx="100741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- June 2018</a:t>
            </a:r>
          </a:p>
        </p:txBody>
      </p:sp>
      <p:sp>
        <p:nvSpPr>
          <p:cNvPr id="496" name="24 Elipse">
            <a:extLst>
              <a:ext uri="{FF2B5EF4-FFF2-40B4-BE49-F238E27FC236}">
                <a16:creationId xmlns:a16="http://schemas.microsoft.com/office/drawing/2014/main" id="{58E9C3F3-04B8-EF43-A82D-BBC3C6EDC13D}"/>
              </a:ext>
            </a:extLst>
          </p:cNvPr>
          <p:cNvSpPr/>
          <p:nvPr/>
        </p:nvSpPr>
        <p:spPr>
          <a:xfrm>
            <a:off x="7229153" y="3419126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CEF4D42-F47E-3148-98DD-E218067538AE}"/>
              </a:ext>
            </a:extLst>
          </p:cNvPr>
          <p:cNvSpPr/>
          <p:nvPr/>
        </p:nvSpPr>
        <p:spPr>
          <a:xfrm>
            <a:off x="7263787" y="2395762"/>
            <a:ext cx="804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Post-set counted for survival 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(35-days after release)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7F7FF4-786B-8D46-99D2-8F22F145AE05}"/>
              </a:ext>
            </a:extLst>
          </p:cNvPr>
          <p:cNvSpPr/>
          <p:nvPr/>
        </p:nvSpPr>
        <p:spPr>
          <a:xfrm>
            <a:off x="4499381" y="4038823"/>
            <a:ext cx="1734074" cy="44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spawn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spawned 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~18ºC, 100k cells/mL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DFB891-C997-2049-BC1B-4E5FE8FED508}"/>
              </a:ext>
            </a:extLst>
          </p:cNvPr>
          <p:cNvSpPr/>
          <p:nvPr/>
        </p:nvSpPr>
        <p:spPr>
          <a:xfrm>
            <a:off x="5001382" y="4652789"/>
            <a:ext cx="2227771" cy="4487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 reared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static, ~18ºC, 100k cells/mL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BDB09C-DBEA-C444-8CC5-F9CF0D74406F}"/>
              </a:ext>
            </a:extLst>
          </p:cNvPr>
          <p:cNvSpPr/>
          <p:nvPr/>
        </p:nvSpPr>
        <p:spPr>
          <a:xfrm>
            <a:off x="1785863" y="3603706"/>
            <a:ext cx="75354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</a:p>
        </p:txBody>
      </p:sp>
    </p:spTree>
    <p:extLst>
      <p:ext uri="{BB962C8B-B14F-4D97-AF65-F5344CB8AC3E}">
        <p14:creationId xmlns:p14="http://schemas.microsoft.com/office/powerpoint/2010/main" val="149658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D806C97-1F68-9645-A8E7-45F47064A930}"/>
              </a:ext>
            </a:extLst>
          </p:cNvPr>
          <p:cNvSpPr/>
          <p:nvPr/>
        </p:nvSpPr>
        <p:spPr>
          <a:xfrm>
            <a:off x="1701041" y="4612005"/>
            <a:ext cx="5576104" cy="53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C204D0-A0DB-9243-A6DE-FDCF03846A0A}"/>
              </a:ext>
            </a:extLst>
          </p:cNvPr>
          <p:cNvSpPr/>
          <p:nvPr/>
        </p:nvSpPr>
        <p:spPr>
          <a:xfrm>
            <a:off x="1709659" y="3555752"/>
            <a:ext cx="5567916" cy="1081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61CE0E-2E18-A044-8DD5-B6EC54AF21B8}"/>
              </a:ext>
            </a:extLst>
          </p:cNvPr>
          <p:cNvSpPr/>
          <p:nvPr/>
        </p:nvSpPr>
        <p:spPr>
          <a:xfrm>
            <a:off x="2585225" y="3545084"/>
            <a:ext cx="19141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broodstock treatments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7ºC+low-food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FF7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+low-food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9B589F5-BBB0-D746-8E74-A56D2DE737D0}"/>
              </a:ext>
            </a:extLst>
          </p:cNvPr>
          <p:cNvSpPr/>
          <p:nvPr/>
        </p:nvSpPr>
        <p:spPr>
          <a:xfrm>
            <a:off x="1738255" y="4615731"/>
            <a:ext cx="9118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86AE53-07ED-3345-B760-86998D5557F7}"/>
              </a:ext>
            </a:extLst>
          </p:cNvPr>
          <p:cNvSpPr/>
          <p:nvPr/>
        </p:nvSpPr>
        <p:spPr>
          <a:xfrm rot="16200000">
            <a:off x="521037" y="4390689"/>
            <a:ext cx="2168562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conditions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627307-39D8-D24B-A626-6150FE389348}"/>
              </a:ext>
            </a:extLst>
          </p:cNvPr>
          <p:cNvGrpSpPr/>
          <p:nvPr/>
        </p:nvGrpSpPr>
        <p:grpSpPr>
          <a:xfrm>
            <a:off x="1587469" y="1772785"/>
            <a:ext cx="5726841" cy="1490223"/>
            <a:chOff x="1587469" y="1772785"/>
            <a:chExt cx="5726841" cy="1490223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511" y="1859349"/>
              <a:ext cx="0" cy="137294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1774567" y="2157469"/>
              <a:ext cx="0" cy="107482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18 Conector recto"/>
            <p:cNvCxnSpPr>
              <a:cxnSpLocks/>
              <a:stCxn id="363" idx="2"/>
            </p:cNvCxnSpPr>
            <p:nvPr/>
          </p:nvCxnSpPr>
          <p:spPr>
            <a:xfrm flipV="1">
              <a:off x="1734944" y="3206520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729789" y="2116315"/>
              <a:ext cx="7436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Adults collected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2463209" y="1805413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Adults into winter treatments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1147572" y="2481782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1905751" y="2195695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1734944" y="3174355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2469933" y="317785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247F7FF4-786B-8D46-99D2-8F22F145AE05}"/>
              </a:ext>
            </a:extLst>
          </p:cNvPr>
          <p:cNvSpPr/>
          <p:nvPr/>
        </p:nvSpPr>
        <p:spPr>
          <a:xfrm>
            <a:off x="4499381" y="4038823"/>
            <a:ext cx="1734074" cy="44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spawn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spawned 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~18ºC, 100k cells/mL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DFB891-C997-2049-BC1B-4E5FE8FED508}"/>
              </a:ext>
            </a:extLst>
          </p:cNvPr>
          <p:cNvSpPr/>
          <p:nvPr/>
        </p:nvSpPr>
        <p:spPr>
          <a:xfrm>
            <a:off x="5001382" y="4652789"/>
            <a:ext cx="2227771" cy="4487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 reared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static, ~18ºC, 100k cells/mL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BDB09C-DBEA-C444-8CC5-F9CF0D74406F}"/>
              </a:ext>
            </a:extLst>
          </p:cNvPr>
          <p:cNvSpPr/>
          <p:nvPr/>
        </p:nvSpPr>
        <p:spPr>
          <a:xfrm>
            <a:off x="1785863" y="3603706"/>
            <a:ext cx="75354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</a:p>
        </p:txBody>
      </p:sp>
      <p:cxnSp>
        <p:nvCxnSpPr>
          <p:cNvPr id="41" name="40 Conector recto">
            <a:extLst>
              <a:ext uri="{FF2B5EF4-FFF2-40B4-BE49-F238E27FC236}">
                <a16:creationId xmlns:a16="http://schemas.microsoft.com/office/drawing/2014/main" id="{CEFC0E11-BE8D-4F4A-B2B0-88BD0EDF92C0}"/>
              </a:ext>
            </a:extLst>
          </p:cNvPr>
          <p:cNvCxnSpPr>
            <a:cxnSpLocks/>
            <a:stCxn id="43" idx="4"/>
          </p:cNvCxnSpPr>
          <p:nvPr/>
        </p:nvCxnSpPr>
        <p:spPr>
          <a:xfrm flipV="1">
            <a:off x="4564407" y="2144220"/>
            <a:ext cx="1480" cy="111332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0 Conector recto">
            <a:extLst>
              <a:ext uri="{FF2B5EF4-FFF2-40B4-BE49-F238E27FC236}">
                <a16:creationId xmlns:a16="http://schemas.microsoft.com/office/drawing/2014/main" id="{82B73042-01AD-EA46-9CFE-1CE0031861B9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440397" y="2083842"/>
            <a:ext cx="0" cy="10806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24 Elipse">
            <a:extLst>
              <a:ext uri="{FF2B5EF4-FFF2-40B4-BE49-F238E27FC236}">
                <a16:creationId xmlns:a16="http://schemas.microsoft.com/office/drawing/2014/main" id="{F8B0579A-0C6B-2144-9FE0-37EE99D03338}"/>
              </a:ext>
            </a:extLst>
          </p:cNvPr>
          <p:cNvSpPr/>
          <p:nvPr/>
        </p:nvSpPr>
        <p:spPr>
          <a:xfrm>
            <a:off x="4521828" y="3172399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D738CC3-2F7B-B240-A62A-A67CC192BF13}"/>
              </a:ext>
            </a:extLst>
          </p:cNvPr>
          <p:cNvSpPr/>
          <p:nvPr/>
        </p:nvSpPr>
        <p:spPr>
          <a:xfrm rot="16200000">
            <a:off x="3956706" y="2315282"/>
            <a:ext cx="106085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4B075-416F-F84A-B7DD-65B4297DA3A3}"/>
              </a:ext>
            </a:extLst>
          </p:cNvPr>
          <p:cNvSpPr/>
          <p:nvPr/>
        </p:nvSpPr>
        <p:spPr>
          <a:xfrm rot="16200000">
            <a:off x="4833758" y="2253886"/>
            <a:ext cx="106085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 2018</a:t>
            </a:r>
          </a:p>
        </p:txBody>
      </p:sp>
      <p:sp>
        <p:nvSpPr>
          <p:cNvPr id="46" name="24 Elipse">
            <a:extLst>
              <a:ext uri="{FF2B5EF4-FFF2-40B4-BE49-F238E27FC236}">
                <a16:creationId xmlns:a16="http://schemas.microsoft.com/office/drawing/2014/main" id="{8727B0AB-4090-1841-93BB-014176C60652}"/>
              </a:ext>
            </a:extLst>
          </p:cNvPr>
          <p:cNvSpPr/>
          <p:nvPr/>
        </p:nvSpPr>
        <p:spPr>
          <a:xfrm>
            <a:off x="5397818" y="3164457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379690-6567-314C-A2DC-2B2429D8DFE6}"/>
              </a:ext>
            </a:extLst>
          </p:cNvPr>
          <p:cNvSpPr/>
          <p:nvPr/>
        </p:nvSpPr>
        <p:spPr>
          <a:xfrm>
            <a:off x="5400667" y="2050994"/>
            <a:ext cx="528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Larval rearing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0FA78D-0C6D-1048-B11C-EA22BE65E785}"/>
              </a:ext>
            </a:extLst>
          </p:cNvPr>
          <p:cNvSpPr/>
          <p:nvPr/>
        </p:nvSpPr>
        <p:spPr>
          <a:xfrm>
            <a:off x="4530042" y="2096017"/>
            <a:ext cx="737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Adults begin conditioning &amp; spawning</a:t>
            </a:r>
          </a:p>
        </p:txBody>
      </p:sp>
      <p:cxnSp>
        <p:nvCxnSpPr>
          <p:cNvPr id="53" name="40 Conector recto">
            <a:extLst>
              <a:ext uri="{FF2B5EF4-FFF2-40B4-BE49-F238E27FC236}">
                <a16:creationId xmlns:a16="http://schemas.microsoft.com/office/drawing/2014/main" id="{B2122C73-CF51-6948-B3E5-9426B1EAA29D}"/>
              </a:ext>
            </a:extLst>
          </p:cNvPr>
          <p:cNvCxnSpPr>
            <a:cxnSpLocks/>
            <a:stCxn id="55" idx="4"/>
          </p:cNvCxnSpPr>
          <p:nvPr/>
        </p:nvCxnSpPr>
        <p:spPr>
          <a:xfrm flipV="1">
            <a:off x="7271732" y="2195082"/>
            <a:ext cx="0" cy="10558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0C315EB-8829-0945-B741-8754CB406CD6}"/>
              </a:ext>
            </a:extLst>
          </p:cNvPr>
          <p:cNvSpPr/>
          <p:nvPr/>
        </p:nvSpPr>
        <p:spPr>
          <a:xfrm rot="16200000">
            <a:off x="6683892" y="2524966"/>
            <a:ext cx="1007415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- June 2018</a:t>
            </a:r>
          </a:p>
        </p:txBody>
      </p:sp>
      <p:sp>
        <p:nvSpPr>
          <p:cNvPr id="55" name="24 Elipse">
            <a:extLst>
              <a:ext uri="{FF2B5EF4-FFF2-40B4-BE49-F238E27FC236}">
                <a16:creationId xmlns:a16="http://schemas.microsoft.com/office/drawing/2014/main" id="{AFE621AB-B4A2-1A40-86A1-C0BDABDADFB8}"/>
              </a:ext>
            </a:extLst>
          </p:cNvPr>
          <p:cNvSpPr/>
          <p:nvPr/>
        </p:nvSpPr>
        <p:spPr>
          <a:xfrm>
            <a:off x="7229153" y="3165735"/>
            <a:ext cx="85157" cy="8514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2" tIns="34286" rIns="68572" bIns="34286" rtlCol="0" anchor="ctr"/>
          <a:lstStyle/>
          <a:p>
            <a:pPr algn="ctr"/>
            <a:endParaRPr lang="es-MX" sz="900">
              <a:solidFill>
                <a:schemeClr val="tx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E0F5F3-5197-B042-9D25-5673FE5261C1}"/>
              </a:ext>
            </a:extLst>
          </p:cNvPr>
          <p:cNvSpPr/>
          <p:nvPr/>
        </p:nvSpPr>
        <p:spPr>
          <a:xfrm>
            <a:off x="7229153" y="2179943"/>
            <a:ext cx="804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assessed</a:t>
            </a:r>
          </a:p>
        </p:txBody>
      </p:sp>
    </p:spTree>
    <p:extLst>
      <p:ext uri="{BB962C8B-B14F-4D97-AF65-F5344CB8AC3E}">
        <p14:creationId xmlns:p14="http://schemas.microsoft.com/office/powerpoint/2010/main" val="220556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ED806C97-1F68-9645-A8E7-45F47064A930}"/>
              </a:ext>
            </a:extLst>
          </p:cNvPr>
          <p:cNvSpPr/>
          <p:nvPr/>
        </p:nvSpPr>
        <p:spPr>
          <a:xfrm>
            <a:off x="1701041" y="4612005"/>
            <a:ext cx="5576104" cy="534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9C204D0-A0DB-9243-A6DE-FDCF03846A0A}"/>
              </a:ext>
            </a:extLst>
          </p:cNvPr>
          <p:cNvSpPr/>
          <p:nvPr/>
        </p:nvSpPr>
        <p:spPr>
          <a:xfrm>
            <a:off x="1709659" y="3555752"/>
            <a:ext cx="5567916" cy="1081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endParaRPr lang="en-US" sz="105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961CE0E-2E18-A044-8DD5-B6EC54AF21B8}"/>
              </a:ext>
            </a:extLst>
          </p:cNvPr>
          <p:cNvSpPr/>
          <p:nvPr/>
        </p:nvSpPr>
        <p:spPr>
          <a:xfrm>
            <a:off x="2585225" y="3545084"/>
            <a:ext cx="19141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broodstock treatments</a:t>
            </a:r>
          </a:p>
          <a:p>
            <a:pPr algn="ctr"/>
            <a:r>
              <a:rPr lang="en-US" sz="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7ºC+low-food</a:t>
            </a:r>
          </a:p>
          <a:p>
            <a:pPr algn="ctr"/>
            <a:r>
              <a:rPr lang="en-US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+high-food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dirty="0">
                <a:solidFill>
                  <a:srgbClr val="FF7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10ºC +low-food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9B589F5-BBB0-D746-8E74-A56D2DE737D0}"/>
              </a:ext>
            </a:extLst>
          </p:cNvPr>
          <p:cNvSpPr/>
          <p:nvPr/>
        </p:nvSpPr>
        <p:spPr>
          <a:xfrm>
            <a:off x="1738255" y="4615731"/>
            <a:ext cx="911811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OFFSPRING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86AE53-07ED-3345-B760-86998D5557F7}"/>
              </a:ext>
            </a:extLst>
          </p:cNvPr>
          <p:cNvSpPr/>
          <p:nvPr/>
        </p:nvSpPr>
        <p:spPr>
          <a:xfrm rot="16200000">
            <a:off x="521037" y="4390689"/>
            <a:ext cx="2168562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conditions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7F7FF4-786B-8D46-99D2-8F22F145AE05}"/>
              </a:ext>
            </a:extLst>
          </p:cNvPr>
          <p:cNvSpPr/>
          <p:nvPr/>
        </p:nvSpPr>
        <p:spPr>
          <a:xfrm>
            <a:off x="4499381" y="4038823"/>
            <a:ext cx="1734074" cy="4487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Broodstock</a:t>
            </a:r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spawn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spawned 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~18ºC, 100k cells/mL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DFB891-C997-2049-BC1B-4E5FE8FED508}"/>
              </a:ext>
            </a:extLst>
          </p:cNvPr>
          <p:cNvSpPr/>
          <p:nvPr/>
        </p:nvSpPr>
        <p:spPr>
          <a:xfrm>
            <a:off x="5001382" y="4652789"/>
            <a:ext cx="2227771" cy="4487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 reared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conditions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static, ~18ºC, 100k cells/mL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BDB09C-DBEA-C444-8CC5-F9CF0D74406F}"/>
              </a:ext>
            </a:extLst>
          </p:cNvPr>
          <p:cNvSpPr/>
          <p:nvPr/>
        </p:nvSpPr>
        <p:spPr>
          <a:xfrm>
            <a:off x="1785863" y="3603706"/>
            <a:ext cx="753549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4AC177-6B5F-CE4B-8A91-BA6C09DD3381}"/>
              </a:ext>
            </a:extLst>
          </p:cNvPr>
          <p:cNvGrpSpPr/>
          <p:nvPr/>
        </p:nvGrpSpPr>
        <p:grpSpPr>
          <a:xfrm>
            <a:off x="1587469" y="1772785"/>
            <a:ext cx="6085912" cy="1490223"/>
            <a:chOff x="1587469" y="1772785"/>
            <a:chExt cx="6085912" cy="14902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899737C-1122-704B-B13D-9BB42EDF5558}"/>
                </a:ext>
              </a:extLst>
            </p:cNvPr>
            <p:cNvGrpSpPr/>
            <p:nvPr/>
          </p:nvGrpSpPr>
          <p:grpSpPr>
            <a:xfrm>
              <a:off x="1587469" y="1772785"/>
              <a:ext cx="6085912" cy="1490223"/>
              <a:chOff x="1587469" y="1772785"/>
              <a:chExt cx="6085912" cy="149022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A627307-39D8-D24B-A626-6150FE389348}"/>
                  </a:ext>
                </a:extLst>
              </p:cNvPr>
              <p:cNvGrpSpPr/>
              <p:nvPr/>
            </p:nvGrpSpPr>
            <p:grpSpPr>
              <a:xfrm>
                <a:off x="1587469" y="1772785"/>
                <a:ext cx="5267609" cy="1490223"/>
                <a:chOff x="1587469" y="1772785"/>
                <a:chExt cx="5267609" cy="1490223"/>
              </a:xfrm>
            </p:grpSpPr>
            <p:cxnSp>
              <p:nvCxnSpPr>
                <p:cNvPr id="71" name="40 Conector recto">
                  <a:extLst>
                    <a:ext uri="{FF2B5EF4-FFF2-40B4-BE49-F238E27FC236}">
                      <a16:creationId xmlns:a16="http://schemas.microsoft.com/office/drawing/2014/main" id="{CFDAD28D-D8A6-5442-8D48-D71F60757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2511" y="1859349"/>
                  <a:ext cx="0" cy="137294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40 Conector recto"/>
                <p:cNvCxnSpPr>
                  <a:cxnSpLocks/>
                </p:cNvCxnSpPr>
                <p:nvPr/>
              </p:nvCxnSpPr>
              <p:spPr>
                <a:xfrm flipV="1">
                  <a:off x="1774567" y="2157469"/>
                  <a:ext cx="0" cy="107482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18 Conector recto"/>
                <p:cNvCxnSpPr>
                  <a:cxnSpLocks/>
                  <a:stCxn id="363" idx="2"/>
                  <a:endCxn id="37" idx="2"/>
                </p:cNvCxnSpPr>
                <p:nvPr/>
              </p:nvCxnSpPr>
              <p:spPr>
                <a:xfrm flipV="1">
                  <a:off x="1734944" y="3208310"/>
                  <a:ext cx="5120134" cy="8620"/>
                </a:xfrm>
                <a:prstGeom prst="line">
                  <a:avLst/>
                </a:prstGeom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1729789" y="2116315"/>
                  <a:ext cx="74361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Adults collected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2D56CDE-E781-DF4A-A372-E62F922CEBFC}"/>
                    </a:ext>
                  </a:extLst>
                </p:cNvPr>
                <p:cNvSpPr/>
                <p:nvPr/>
              </p:nvSpPr>
              <p:spPr>
                <a:xfrm>
                  <a:off x="2463209" y="1805413"/>
                  <a:ext cx="70680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Adults into winter treatments</a:t>
                  </a:r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7935120D-0A48-9B43-886A-53957514746C}"/>
                    </a:ext>
                  </a:extLst>
                </p:cNvPr>
                <p:cNvSpPr/>
                <p:nvPr/>
              </p:nvSpPr>
              <p:spPr>
                <a:xfrm rot="16200000">
                  <a:off x="1147572" y="2481782"/>
                  <a:ext cx="1095237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November  2017</a:t>
                  </a: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ABF45771-DFEB-5149-9D12-EC4B800667DE}"/>
                    </a:ext>
                  </a:extLst>
                </p:cNvPr>
                <p:cNvSpPr/>
                <p:nvPr/>
              </p:nvSpPr>
              <p:spPr>
                <a:xfrm rot="16200000">
                  <a:off x="1905751" y="2195695"/>
                  <a:ext cx="1061264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December 2018</a:t>
                  </a:r>
                </a:p>
              </p:txBody>
            </p:sp>
            <p:sp>
              <p:nvSpPr>
                <p:cNvPr id="363" name="24 Elipse">
                  <a:extLst>
                    <a:ext uri="{FF2B5EF4-FFF2-40B4-BE49-F238E27FC236}">
                      <a16:creationId xmlns:a16="http://schemas.microsoft.com/office/drawing/2014/main" id="{371590CC-5310-6749-8C12-2EAC7A9DC300}"/>
                    </a:ext>
                  </a:extLst>
                </p:cNvPr>
                <p:cNvSpPr/>
                <p:nvPr/>
              </p:nvSpPr>
              <p:spPr>
                <a:xfrm>
                  <a:off x="1734944" y="3174355"/>
                  <a:ext cx="85157" cy="851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72" tIns="34286" rIns="68572" bIns="34286" rtlCol="0" anchor="ctr"/>
                <a:lstStyle/>
                <a:p>
                  <a:pPr algn="ctr"/>
                  <a:endParaRPr lang="es-MX" sz="900">
                    <a:solidFill>
                      <a:schemeClr val="tx1"/>
                    </a:solidFill>
                    <a:latin typeface="Arial" panose="020B0604020202020204" pitchFamily="34" charset="0"/>
                    <a:ea typeface="Segoe UI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" name="24 Elipse">
                  <a:extLst>
                    <a:ext uri="{FF2B5EF4-FFF2-40B4-BE49-F238E27FC236}">
                      <a16:creationId xmlns:a16="http://schemas.microsoft.com/office/drawing/2014/main" id="{70E89508-788A-8F4F-88FE-87799C42A0E3}"/>
                    </a:ext>
                  </a:extLst>
                </p:cNvPr>
                <p:cNvSpPr/>
                <p:nvPr/>
              </p:nvSpPr>
              <p:spPr>
                <a:xfrm>
                  <a:off x="2469933" y="3177859"/>
                  <a:ext cx="85157" cy="8514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72" tIns="34286" rIns="68572" bIns="34286" rtlCol="0" anchor="ctr"/>
                <a:lstStyle/>
                <a:p>
                  <a:pPr algn="ctr"/>
                  <a:endParaRPr lang="es-MX" sz="900">
                    <a:solidFill>
                      <a:schemeClr val="tx1"/>
                    </a:solidFill>
                    <a:latin typeface="Arial" panose="020B0604020202020204" pitchFamily="34" charset="0"/>
                    <a:ea typeface="Segoe UI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41" name="40 Conector recto">
                <a:extLst>
                  <a:ext uri="{FF2B5EF4-FFF2-40B4-BE49-F238E27FC236}">
                    <a16:creationId xmlns:a16="http://schemas.microsoft.com/office/drawing/2014/main" id="{CEFC0E11-BE8D-4F4A-B2B0-88BD0EDF9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4407" y="2130365"/>
                <a:ext cx="1480" cy="111332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24 Elipse">
                <a:extLst>
                  <a:ext uri="{FF2B5EF4-FFF2-40B4-BE49-F238E27FC236}">
                    <a16:creationId xmlns:a16="http://schemas.microsoft.com/office/drawing/2014/main" id="{F8B0579A-0C6B-2144-9FE0-37EE99D03338}"/>
                  </a:ext>
                </a:extLst>
              </p:cNvPr>
              <p:cNvSpPr/>
              <p:nvPr/>
            </p:nvSpPr>
            <p:spPr>
              <a:xfrm>
                <a:off x="4521828" y="3172399"/>
                <a:ext cx="85157" cy="851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9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738CC3-2F7B-B240-A62A-A67CC192BF13}"/>
                  </a:ext>
                </a:extLst>
              </p:cNvPr>
              <p:cNvSpPr/>
              <p:nvPr/>
            </p:nvSpPr>
            <p:spPr>
              <a:xfrm rot="16200000">
                <a:off x="3956706" y="2315282"/>
                <a:ext cx="10608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March 2018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50FA78D-0C6D-1048-B11C-EA22BE65E785}"/>
                  </a:ext>
                </a:extLst>
              </p:cNvPr>
              <p:cNvSpPr/>
              <p:nvPr/>
            </p:nvSpPr>
            <p:spPr>
              <a:xfrm>
                <a:off x="4530042" y="2096017"/>
                <a:ext cx="73743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Adults begin conditioning &amp; spawning</a:t>
                </a:r>
              </a:p>
            </p:txBody>
          </p:sp>
          <p:cxnSp>
            <p:nvCxnSpPr>
              <p:cNvPr id="32" name="40 Conector recto">
                <a:extLst>
                  <a:ext uri="{FF2B5EF4-FFF2-40B4-BE49-F238E27FC236}">
                    <a16:creationId xmlns:a16="http://schemas.microsoft.com/office/drawing/2014/main" id="{5905FDC5-329A-544A-908E-D6F9DB55A067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V="1">
                <a:off x="5440397" y="2083842"/>
                <a:ext cx="0" cy="1080615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24 Elipse">
                <a:extLst>
                  <a:ext uri="{FF2B5EF4-FFF2-40B4-BE49-F238E27FC236}">
                    <a16:creationId xmlns:a16="http://schemas.microsoft.com/office/drawing/2014/main" id="{5AD9E583-A5A1-CF41-96CA-61FCD700C297}"/>
                  </a:ext>
                </a:extLst>
              </p:cNvPr>
              <p:cNvSpPr/>
              <p:nvPr/>
            </p:nvSpPr>
            <p:spPr>
              <a:xfrm>
                <a:off x="5397818" y="3164457"/>
                <a:ext cx="85157" cy="851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9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560F72B-EFFF-8A4F-93A3-75287505D798}"/>
                  </a:ext>
                </a:extLst>
              </p:cNvPr>
              <p:cNvSpPr/>
              <p:nvPr/>
            </p:nvSpPr>
            <p:spPr>
              <a:xfrm>
                <a:off x="5400667" y="2050994"/>
                <a:ext cx="52842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Larval rearing</a:t>
                </a:r>
              </a:p>
            </p:txBody>
          </p:sp>
          <p:cxnSp>
            <p:nvCxnSpPr>
              <p:cNvPr id="35" name="40 Conector recto">
                <a:extLst>
                  <a:ext uri="{FF2B5EF4-FFF2-40B4-BE49-F238E27FC236}">
                    <a16:creationId xmlns:a16="http://schemas.microsoft.com/office/drawing/2014/main" id="{6D3B1817-B451-9249-BAA4-8DA1700DB689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V="1">
                <a:off x="6897657" y="2195083"/>
                <a:ext cx="0" cy="97065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1B51F5-DA5F-8645-847D-E798B3D44262}"/>
                  </a:ext>
                </a:extLst>
              </p:cNvPr>
              <p:cNvSpPr/>
              <p:nvPr/>
            </p:nvSpPr>
            <p:spPr>
              <a:xfrm rot="16200000">
                <a:off x="6309817" y="2524966"/>
                <a:ext cx="100741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May - June 2018</a:t>
                </a:r>
              </a:p>
            </p:txBody>
          </p:sp>
          <p:sp>
            <p:nvSpPr>
              <p:cNvPr id="37" name="24 Elipse">
                <a:extLst>
                  <a:ext uri="{FF2B5EF4-FFF2-40B4-BE49-F238E27FC236}">
                    <a16:creationId xmlns:a16="http://schemas.microsoft.com/office/drawing/2014/main" id="{C127927D-76A0-D142-8FD6-25CCA9BF59F6}"/>
                  </a:ext>
                </a:extLst>
              </p:cNvPr>
              <p:cNvSpPr/>
              <p:nvPr/>
            </p:nvSpPr>
            <p:spPr>
              <a:xfrm>
                <a:off x="6855078" y="3165735"/>
                <a:ext cx="85157" cy="8514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2" tIns="34286" rIns="68572" bIns="34286" rtlCol="0" anchor="ctr"/>
              <a:lstStyle/>
              <a:p>
                <a:pPr algn="ctr"/>
                <a:endParaRPr lang="es-MX" sz="900">
                  <a:solidFill>
                    <a:schemeClr val="tx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E96BA35-696E-EA40-B1A9-4C8DD8C115C1}"/>
                  </a:ext>
                </a:extLst>
              </p:cNvPr>
              <p:cNvSpPr/>
              <p:nvPr/>
            </p:nvSpPr>
            <p:spPr>
              <a:xfrm>
                <a:off x="6868931" y="2179943"/>
                <a:ext cx="8044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Survival assessed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E361F7-A4E4-BB48-B95C-2776D89EDE7D}"/>
                </a:ext>
              </a:extLst>
            </p:cNvPr>
            <p:cNvSpPr/>
            <p:nvPr/>
          </p:nvSpPr>
          <p:spPr>
            <a:xfrm rot="16200000">
              <a:off x="4833758" y="225388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14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4A872F-DB78-3A4B-97AC-B9AC090C241F}"/>
              </a:ext>
            </a:extLst>
          </p:cNvPr>
          <p:cNvGrpSpPr/>
          <p:nvPr/>
        </p:nvGrpSpPr>
        <p:grpSpPr>
          <a:xfrm>
            <a:off x="129551" y="632358"/>
            <a:ext cx="8425618" cy="4892478"/>
            <a:chOff x="129551" y="632358"/>
            <a:chExt cx="8425618" cy="489247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62BA24-0033-CC48-8690-EEBBD18DAAF4}"/>
                </a:ext>
              </a:extLst>
            </p:cNvPr>
            <p:cNvGrpSpPr/>
            <p:nvPr/>
          </p:nvGrpSpPr>
          <p:grpSpPr>
            <a:xfrm>
              <a:off x="129551" y="632358"/>
              <a:ext cx="8425618" cy="4892478"/>
              <a:chOff x="129551" y="632358"/>
              <a:chExt cx="8425618" cy="489247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E3D3E7C-0F4C-1E4D-B2DD-FE4872BA2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0710" y="896866"/>
                <a:ext cx="2523857" cy="421374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4F70E73-ACCD-A74A-A554-11C62795C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2863" y="898053"/>
                <a:ext cx="2373346" cy="421928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99B17E9-95EF-624D-906F-DA9FA88C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17" y="896867"/>
                <a:ext cx="2376156" cy="422427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044059-DDF2-2346-8666-6B772F47ADC0}"/>
                  </a:ext>
                </a:extLst>
              </p:cNvPr>
              <p:cNvGrpSpPr/>
              <p:nvPr/>
            </p:nvGrpSpPr>
            <p:grpSpPr>
              <a:xfrm>
                <a:off x="844342" y="632358"/>
                <a:ext cx="7710827" cy="4892478"/>
                <a:chOff x="501442" y="281286"/>
                <a:chExt cx="7710827" cy="489247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AF64FDD-70D0-6C46-9EBB-3D5FC3D00D94}"/>
                    </a:ext>
                  </a:extLst>
                </p:cNvPr>
                <p:cNvGrpSpPr/>
                <p:nvPr/>
              </p:nvGrpSpPr>
              <p:grpSpPr>
                <a:xfrm>
                  <a:off x="951905" y="281286"/>
                  <a:ext cx="7260364" cy="3395483"/>
                  <a:chOff x="951905" y="281286"/>
                  <a:chExt cx="7260364" cy="3395483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CD07132-0EF3-C045-AD85-4BE035150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51905" y="281286"/>
                    <a:ext cx="21115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Predominant Gonad Sex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DA0215A-45C1-C74D-BF67-DEB80016112A}"/>
                      </a:ext>
                    </a:extLst>
                  </p:cNvPr>
                  <p:cNvSpPr txBox="1"/>
                  <p:nvPr/>
                </p:nvSpPr>
                <p:spPr>
                  <a:xfrm>
                    <a:off x="3255109" y="285798"/>
                    <a:ext cx="1625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Oocyte stage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E4D9B60-852D-5240-AB7C-E27CF74004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659" y="284485"/>
                    <a:ext cx="192320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Spermatocyte Stage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995DEEA-F2B9-9A43-8A23-F6C7C25152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764341" y="2228840"/>
                    <a:ext cx="26188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Number of oysters</a:t>
                    </a:r>
                  </a:p>
                </p:txBody>
              </p:sp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046EBFC-676B-C347-9B08-E54AD7C88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75142"/>
                <a:stretch/>
              </p:blipFill>
              <p:spPr>
                <a:xfrm>
                  <a:off x="5393498" y="4909902"/>
                  <a:ext cx="2388365" cy="263861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487FC253-E6F5-D744-8AC5-32310D9CD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67629"/>
                <a:stretch/>
              </p:blipFill>
              <p:spPr>
                <a:xfrm>
                  <a:off x="2982874" y="4830143"/>
                  <a:ext cx="2388365" cy="343621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D3935997-124D-B548-B9AA-EEF6368B2B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72864"/>
                <a:stretch/>
              </p:blipFill>
              <p:spPr>
                <a:xfrm>
                  <a:off x="501442" y="4871409"/>
                  <a:ext cx="2482885" cy="299456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44784-6193-F449-8A4B-595196E3F621}"/>
                  </a:ext>
                </a:extLst>
              </p:cNvPr>
              <p:cNvSpPr txBox="1"/>
              <p:nvPr/>
            </p:nvSpPr>
            <p:spPr>
              <a:xfrm>
                <a:off x="427510" y="1155066"/>
                <a:ext cx="5192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878E72-09F9-524A-9914-F34843124E5E}"/>
                  </a:ext>
                </a:extLst>
              </p:cNvPr>
              <p:cNvSpPr txBox="1"/>
              <p:nvPr/>
            </p:nvSpPr>
            <p:spPr>
              <a:xfrm>
                <a:off x="138069" y="1974572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 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A35E14-E139-094F-8BBA-5BF01ADEC28D}"/>
                  </a:ext>
                </a:extLst>
              </p:cNvPr>
              <p:cNvSpPr txBox="1"/>
              <p:nvPr/>
            </p:nvSpPr>
            <p:spPr>
              <a:xfrm>
                <a:off x="129551" y="283840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458E7-DFAC-1D49-AC30-3B2ADB842070}"/>
                  </a:ext>
                </a:extLst>
              </p:cNvPr>
              <p:cNvSpPr txBox="1"/>
              <p:nvPr/>
            </p:nvSpPr>
            <p:spPr>
              <a:xfrm>
                <a:off x="129551" y="364931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042790-3F90-5D4D-B5EC-E33B5D50FCBE}"/>
                  </a:ext>
                </a:extLst>
              </p:cNvPr>
              <p:cNvSpPr txBox="1"/>
              <p:nvPr/>
            </p:nvSpPr>
            <p:spPr>
              <a:xfrm>
                <a:off x="129551" y="4478913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1E4E57-E6B3-8941-A647-4C4C13F0B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805" b="29787"/>
            <a:stretch/>
          </p:blipFill>
          <p:spPr>
            <a:xfrm>
              <a:off x="949617" y="5060272"/>
              <a:ext cx="2372981" cy="1308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596A0B9-580F-B24E-A09F-86D85CB91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805" b="29787"/>
            <a:stretch/>
          </p:blipFill>
          <p:spPr>
            <a:xfrm>
              <a:off x="3353045" y="5057306"/>
              <a:ext cx="2372981" cy="13086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8E7D301-30F0-334C-8B65-AA089FFD9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805" b="29787"/>
            <a:stretch/>
          </p:blipFill>
          <p:spPr>
            <a:xfrm>
              <a:off x="5744089" y="5050352"/>
              <a:ext cx="2425186" cy="133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1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4512-DDCB-7046-8815-764C01D4D53F}"/>
              </a:ext>
            </a:extLst>
          </p:cNvPr>
          <p:cNvGrpSpPr/>
          <p:nvPr/>
        </p:nvGrpSpPr>
        <p:grpSpPr>
          <a:xfrm>
            <a:off x="129551" y="635557"/>
            <a:ext cx="8425618" cy="4899883"/>
            <a:chOff x="129551" y="635557"/>
            <a:chExt cx="8425618" cy="48998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62BA24-0033-CC48-8690-EEBBD18DAAF4}"/>
                </a:ext>
              </a:extLst>
            </p:cNvPr>
            <p:cNvGrpSpPr/>
            <p:nvPr/>
          </p:nvGrpSpPr>
          <p:grpSpPr>
            <a:xfrm>
              <a:off x="129551" y="635557"/>
              <a:ext cx="8425618" cy="4615038"/>
              <a:chOff x="129551" y="635557"/>
              <a:chExt cx="8425618" cy="461503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E3D3E7C-0F4C-1E4D-B2DD-FE4872BA2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60710" y="896866"/>
                <a:ext cx="2523857" cy="421374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4F70E73-ACCD-A74A-A554-11C62795C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2863" y="898053"/>
                <a:ext cx="2373346" cy="421928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99B17E9-95EF-624D-906F-DA9FA88C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617" y="896867"/>
                <a:ext cx="2376156" cy="422427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2044059-DDF2-2346-8666-6B772F47ADC0}"/>
                  </a:ext>
                </a:extLst>
              </p:cNvPr>
              <p:cNvGrpSpPr/>
              <p:nvPr/>
            </p:nvGrpSpPr>
            <p:grpSpPr>
              <a:xfrm>
                <a:off x="845795" y="635557"/>
                <a:ext cx="7709374" cy="4615038"/>
                <a:chOff x="502895" y="284485"/>
                <a:chExt cx="7709374" cy="4615038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AF64FDD-70D0-6C46-9EBB-3D5FC3D00D94}"/>
                    </a:ext>
                  </a:extLst>
                </p:cNvPr>
                <p:cNvGrpSpPr/>
                <p:nvPr/>
              </p:nvGrpSpPr>
              <p:grpSpPr>
                <a:xfrm>
                  <a:off x="965732" y="284485"/>
                  <a:ext cx="7246537" cy="3392284"/>
                  <a:chOff x="965732" y="284485"/>
                  <a:chExt cx="7246537" cy="3392284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CD07132-0EF3-C045-AD85-4BE035150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732" y="307154"/>
                    <a:ext cx="21115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Predominant Gonad Sex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DA0215A-45C1-C74D-BF67-DEB80016112A}"/>
                      </a:ext>
                    </a:extLst>
                  </p:cNvPr>
                  <p:cNvSpPr txBox="1"/>
                  <p:nvPr/>
                </p:nvSpPr>
                <p:spPr>
                  <a:xfrm>
                    <a:off x="3255109" y="285798"/>
                    <a:ext cx="1625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Oocyte stage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E4D9B60-852D-5240-AB7C-E27CF74004EF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659" y="284485"/>
                    <a:ext cx="192320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Spermatocyte Stage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995DEEA-F2B9-9A43-8A23-F6C7C251527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764341" y="2228840"/>
                    <a:ext cx="261885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Percent of oysters sampled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5D59D35F-C058-2F41-A619-03812C72C1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57380" b="25879"/>
                <a:stretch/>
              </p:blipFill>
              <p:spPr>
                <a:xfrm>
                  <a:off x="3011722" y="4712098"/>
                  <a:ext cx="2373347" cy="176583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E046EBFC-676B-C347-9B08-E54AD7C88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t="57529" b="25836"/>
                <a:stretch/>
              </p:blipFill>
              <p:spPr>
                <a:xfrm>
                  <a:off x="5393498" y="4722940"/>
                  <a:ext cx="2388365" cy="176583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4FD53668-9271-8841-8EF5-C92E9F5524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57430" b="26991"/>
                <a:stretch/>
              </p:blipFill>
              <p:spPr>
                <a:xfrm>
                  <a:off x="502895" y="4716764"/>
                  <a:ext cx="2482885" cy="171918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B44784-6193-F449-8A4B-595196E3F621}"/>
                  </a:ext>
                </a:extLst>
              </p:cNvPr>
              <p:cNvSpPr txBox="1"/>
              <p:nvPr/>
            </p:nvSpPr>
            <p:spPr>
              <a:xfrm>
                <a:off x="427510" y="1155066"/>
                <a:ext cx="51920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878E72-09F9-524A-9914-F34843124E5E}"/>
                  </a:ext>
                </a:extLst>
              </p:cNvPr>
              <p:cNvSpPr txBox="1"/>
              <p:nvPr/>
            </p:nvSpPr>
            <p:spPr>
              <a:xfrm>
                <a:off x="138069" y="1974572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 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A35E14-E139-094F-8BBA-5BF01ADEC28D}"/>
                  </a:ext>
                </a:extLst>
              </p:cNvPr>
              <p:cNvSpPr txBox="1"/>
              <p:nvPr/>
            </p:nvSpPr>
            <p:spPr>
              <a:xfrm>
                <a:off x="129551" y="283840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3458E7-DFAC-1D49-AC30-3B2ADB842070}"/>
                  </a:ext>
                </a:extLst>
              </p:cNvPr>
              <p:cNvSpPr txBox="1"/>
              <p:nvPr/>
            </p:nvSpPr>
            <p:spPr>
              <a:xfrm>
                <a:off x="129551" y="3649317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high-food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042790-3F90-5D4D-B5EC-E33B5D50FCBE}"/>
                  </a:ext>
                </a:extLst>
              </p:cNvPr>
              <p:cNvSpPr txBox="1"/>
              <p:nvPr/>
            </p:nvSpPr>
            <p:spPr>
              <a:xfrm>
                <a:off x="129551" y="4478913"/>
                <a:ext cx="8500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10°C+</a:t>
                </a:r>
              </a:p>
              <a:p>
                <a:pPr algn="r"/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low-food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4315A8-6B59-F145-9495-2650CEE5A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391" t="72533"/>
            <a:stretch/>
          </p:blipFill>
          <p:spPr>
            <a:xfrm>
              <a:off x="984688" y="5235984"/>
              <a:ext cx="2320778" cy="2994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1E51A0-30B4-CF42-A1A7-2F8122F27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11" t="73461" r="3896"/>
            <a:stretch/>
          </p:blipFill>
          <p:spPr>
            <a:xfrm>
              <a:off x="3431495" y="5235984"/>
              <a:ext cx="2216082" cy="29306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26D3EE-2759-2C42-88B3-80E2286CB0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827" t="75348"/>
            <a:stretch/>
          </p:blipFill>
          <p:spPr>
            <a:xfrm>
              <a:off x="5771861" y="5262498"/>
              <a:ext cx="2216083" cy="25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7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C29308-3B4B-1B46-8CF7-2E198CCE6CB4}"/>
              </a:ext>
            </a:extLst>
          </p:cNvPr>
          <p:cNvGrpSpPr/>
          <p:nvPr/>
        </p:nvGrpSpPr>
        <p:grpSpPr>
          <a:xfrm>
            <a:off x="267283" y="650057"/>
            <a:ext cx="8096629" cy="5731841"/>
            <a:chOff x="267283" y="650057"/>
            <a:chExt cx="8096629" cy="573184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6DB0C7-3EBA-EB43-973D-68C4A8A9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996" y="807501"/>
              <a:ext cx="3481916" cy="557106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50E2F6F-FD6B-8843-9F23-267DF818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196" y="810832"/>
              <a:ext cx="3133724" cy="557106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AB9524-4327-8B4C-9755-1E46F1968571}"/>
                </a:ext>
              </a:extLst>
            </p:cNvPr>
            <p:cNvSpPr txBox="1"/>
            <p:nvPr/>
          </p:nvSpPr>
          <p:spPr>
            <a:xfrm>
              <a:off x="267291" y="4030807"/>
              <a:ext cx="1241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larvae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released day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6DCF3B-86E7-A44B-B087-ED7B4AAB14FF}"/>
                </a:ext>
              </a:extLst>
            </p:cNvPr>
            <p:cNvSpPr txBox="1"/>
            <p:nvPr/>
          </p:nvSpPr>
          <p:spPr>
            <a:xfrm>
              <a:off x="1521100" y="2723848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FAF131-2821-3D4A-A92D-052FDDD5E198}"/>
                </a:ext>
              </a:extLst>
            </p:cNvPr>
            <p:cNvSpPr txBox="1"/>
            <p:nvPr/>
          </p:nvSpPr>
          <p:spPr>
            <a:xfrm>
              <a:off x="1521100" y="363173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D3D689-22AB-9345-8074-57F34A0B8DD3}"/>
                </a:ext>
              </a:extLst>
            </p:cNvPr>
            <p:cNvSpPr txBox="1"/>
            <p:nvPr/>
          </p:nvSpPr>
          <p:spPr>
            <a:xfrm>
              <a:off x="1521100" y="455503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4D5BDB-0AEF-974F-86D8-CF501CBC2355}"/>
                </a:ext>
              </a:extLst>
            </p:cNvPr>
            <p:cNvSpPr txBox="1"/>
            <p:nvPr/>
          </p:nvSpPr>
          <p:spPr>
            <a:xfrm>
              <a:off x="1521100" y="547834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4559EE-C4CB-7F4A-8EDF-FF7000044A6D}"/>
                </a:ext>
              </a:extLst>
            </p:cNvPr>
            <p:cNvSpPr txBox="1"/>
            <p:nvPr/>
          </p:nvSpPr>
          <p:spPr>
            <a:xfrm>
              <a:off x="267283" y="1370163"/>
              <a:ext cx="1230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larvae released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D4039AB-1CDA-D240-B7F3-5A328F7ACDA2}"/>
                </a:ext>
              </a:extLst>
            </p:cNvPr>
            <p:cNvSpPr txBox="1"/>
            <p:nvPr/>
          </p:nvSpPr>
          <p:spPr>
            <a:xfrm>
              <a:off x="1915536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exposure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E02C528-9156-E147-8B65-6386D79A880C}"/>
                </a:ext>
              </a:extLst>
            </p:cNvPr>
            <p:cNvSpPr txBox="1"/>
            <p:nvPr/>
          </p:nvSpPr>
          <p:spPr>
            <a:xfrm>
              <a:off x="5084864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 week exposure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5308FA0-AC67-4F47-956C-4DD21714C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2713892"/>
              <a:ext cx="0" cy="355795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8CE5C6-0FD1-CD40-A2B6-D34BCDDFD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765800"/>
              <a:ext cx="0" cy="16726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49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F8A3CB9-F168-F94F-A3D7-C8D8A64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676656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F44F1D6-10A0-8D44-A81B-6FF2DF6FFD9D}"/>
              </a:ext>
            </a:extLst>
          </p:cNvPr>
          <p:cNvGrpSpPr/>
          <p:nvPr/>
        </p:nvGrpSpPr>
        <p:grpSpPr>
          <a:xfrm>
            <a:off x="858117" y="645283"/>
            <a:ext cx="7130797" cy="4572000"/>
            <a:chOff x="858117" y="645283"/>
            <a:chExt cx="7130797" cy="457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538F23-B54D-8A49-B111-78F7BC7E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691" y="645283"/>
              <a:ext cx="5486400" cy="457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F28CE-1080-A44F-8926-20640D72D144}"/>
                </a:ext>
              </a:extLst>
            </p:cNvPr>
            <p:cNvSpPr txBox="1"/>
            <p:nvPr/>
          </p:nvSpPr>
          <p:spPr>
            <a:xfrm rot="16200000">
              <a:off x="197192" y="2930773"/>
              <a:ext cx="1598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survival</a:t>
              </a:r>
              <a:endPara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C44F2-AE6A-8A42-BAB3-C50AB750ADCD}"/>
                </a:ext>
              </a:extLst>
            </p:cNvPr>
            <p:cNvSpPr txBox="1"/>
            <p:nvPr/>
          </p:nvSpPr>
          <p:spPr>
            <a:xfrm>
              <a:off x="1589020" y="2411392"/>
              <a:ext cx="891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trial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DDA8A-756D-594C-AED6-2E18E0BF7CAF}"/>
                </a:ext>
              </a:extLst>
            </p:cNvPr>
            <p:cNvSpPr txBox="1"/>
            <p:nvPr/>
          </p:nvSpPr>
          <p:spPr>
            <a:xfrm>
              <a:off x="1589021" y="4514582"/>
              <a:ext cx="969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4EB255-77A5-9243-960C-B765454C9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71" t="54339" b="21322"/>
            <a:stretch/>
          </p:blipFill>
          <p:spPr>
            <a:xfrm>
              <a:off x="6501700" y="3166765"/>
              <a:ext cx="1487214" cy="1112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11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A99A56-2E10-294D-82A5-698063D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" y="1143000"/>
            <a:ext cx="4572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8BCFE-4C7F-7A4B-9588-3FBA8B44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1" t="53655" b="21322"/>
          <a:stretch/>
        </p:blipFill>
        <p:spPr>
          <a:xfrm>
            <a:off x="7529223" y="5481357"/>
            <a:ext cx="1487214" cy="11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FDDE80-D3BA-7A44-8FC8-4CFB5126EED9}"/>
              </a:ext>
            </a:extLst>
          </p:cNvPr>
          <p:cNvGrpSpPr/>
          <p:nvPr/>
        </p:nvGrpSpPr>
        <p:grpSpPr>
          <a:xfrm>
            <a:off x="454524" y="775009"/>
            <a:ext cx="7532540" cy="4767146"/>
            <a:chOff x="433157" y="685800"/>
            <a:chExt cx="8669029" cy="5486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0F54B1-A393-0749-8C27-FC47CDD4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9948"/>
            <a:stretch/>
          </p:blipFill>
          <p:spPr>
            <a:xfrm>
              <a:off x="433157" y="685800"/>
              <a:ext cx="3843338" cy="54864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BDC90E-2808-2847-8B58-814D3336B4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85"/>
            <a:stretch/>
          </p:blipFill>
          <p:spPr>
            <a:xfrm>
              <a:off x="4220740" y="744597"/>
              <a:ext cx="4881446" cy="5416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51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994E36-F81C-734F-BE8F-A593298D29E5}"/>
              </a:ext>
            </a:extLst>
          </p:cNvPr>
          <p:cNvGrpSpPr/>
          <p:nvPr/>
        </p:nvGrpSpPr>
        <p:grpSpPr>
          <a:xfrm>
            <a:off x="914400" y="1035050"/>
            <a:ext cx="5575610" cy="4787900"/>
            <a:chOff x="914400" y="1035050"/>
            <a:chExt cx="5575610" cy="4787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04E5DC-E6EA-5542-9CAE-490BD90A7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780"/>
            <a:stretch/>
          </p:blipFill>
          <p:spPr>
            <a:xfrm>
              <a:off x="914400" y="1035050"/>
              <a:ext cx="5575610" cy="47879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83487C-2AF8-BF4F-94F9-9C85733B8A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71" t="53655" b="21322"/>
            <a:stretch/>
          </p:blipFill>
          <p:spPr>
            <a:xfrm>
              <a:off x="1518716" y="1500372"/>
              <a:ext cx="1487214" cy="114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2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54777</TotalTime>
  <Words>668</Words>
  <Application>Microsoft Macintosh PowerPoint</Application>
  <PresentationFormat>On-screen Show (4:3)</PresentationFormat>
  <Paragraphs>191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78</cp:revision>
  <cp:lastPrinted>2020-04-20T17:32:16Z</cp:lastPrinted>
  <dcterms:created xsi:type="dcterms:W3CDTF">2019-08-28T07:16:58Z</dcterms:created>
  <dcterms:modified xsi:type="dcterms:W3CDTF">2020-10-28T22:35:02Z</dcterms:modified>
</cp:coreProperties>
</file>