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16" r:id="rId2"/>
    <p:sldId id="260" r:id="rId3"/>
    <p:sldId id="318" r:id="rId4"/>
    <p:sldId id="261" r:id="rId5"/>
    <p:sldId id="262" r:id="rId6"/>
    <p:sldId id="264" r:id="rId7"/>
    <p:sldId id="263" r:id="rId8"/>
    <p:sldId id="317" r:id="rId9"/>
    <p:sldId id="31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B845A-8D3D-7546-82B5-222C64D3BA4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BCB4-C391-0646-B367-4B5FCD2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8.emf"/><Relationship Id="rId7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40 Conector recto">
              <a:extLst>
                <a:ext uri="{FF2B5EF4-FFF2-40B4-BE49-F238E27FC236}">
                  <a16:creationId xmlns:a16="http://schemas.microsoft.com/office/drawing/2014/main" id="{94E227CE-11C4-024D-ABD6-CF269E8E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599" y="213995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B9CA1-6DD7-024C-A3F5-57E1481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6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467253-7E87-674A-B78D-4EFD854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11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B6B09F-38DE-924F-B103-87FF3D2B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17781" y="3331598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0CC7EC-C3D6-7040-8C2B-B5F598C3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473787" y="33303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9EA9D9-0D59-C74F-B5AF-FABF926B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285" y="332316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7AB478-01CB-9F47-BDBD-82383B0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3640496" y="332050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B14E8E-0FC1-EF4D-B7FA-95B5A9F27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349" y="3320506"/>
              <a:ext cx="978" cy="13817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B4D89F-802A-3743-B67A-11FA6604D6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99" y="33212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5008126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5567916" cy="1529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Bremerton, WA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2066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479860" y="2111232"/>
              <a:ext cx="796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 ends, spawning begins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7ºC+high-food, 6ºC+low-food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+high-food, 10ºC +low-food</a:t>
              </a:r>
            </a:p>
          </p:txBody>
        </p: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53" y="5328857"/>
              <a:ext cx="128296" cy="1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24108" y="5038313"/>
              <a:ext cx="80520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003532-8309-034C-9B46-50513F247E68}"/>
                </a:ext>
              </a:extLst>
            </p:cNvPr>
            <p:cNvSpPr/>
            <p:nvPr/>
          </p:nvSpPr>
          <p:spPr>
            <a:xfrm rot="16200000">
              <a:off x="1943162" y="2454350"/>
              <a:ext cx="10398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 24,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493616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(12-week trial only)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7" y="2085743"/>
              <a:ext cx="665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exposure ends,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(35-days after release)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2161625" y="4031917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509640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5048910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larvae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reared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03978" y="3593432"/>
              <a:ext cx="80285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endPara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8331B5-D6E3-9E49-870F-89EEDB4C2D8F}"/>
                </a:ext>
              </a:extLst>
            </p:cNvPr>
            <p:cNvSpPr/>
            <p:nvPr/>
          </p:nvSpPr>
          <p:spPr>
            <a:xfrm>
              <a:off x="957213" y="31755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30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5C95C7-A089-5146-9906-C54C52C5C802}"/>
                </a:ext>
              </a:extLst>
            </p:cNvPr>
            <p:cNvSpPr/>
            <p:nvPr/>
          </p:nvSpPr>
          <p:spPr>
            <a:xfrm>
              <a:off x="644962" y="4706793"/>
              <a:ext cx="17916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Dates </a:t>
              </a:r>
              <a:r>
                <a:rPr lang="en-US" sz="900" dirty="0" err="1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sampled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902DE0-CD72-E045-A806-E3CF07EAB360}"/>
                </a:ext>
              </a:extLst>
            </p:cNvPr>
            <p:cNvSpPr/>
            <p:nvPr/>
          </p:nvSpPr>
          <p:spPr>
            <a:xfrm>
              <a:off x="1416888" y="31724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 20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FF3352-08C3-5B4D-BAD6-140D7E757B0C}"/>
                </a:ext>
              </a:extLst>
            </p:cNvPr>
            <p:cNvSpPr/>
            <p:nvPr/>
          </p:nvSpPr>
          <p:spPr>
            <a:xfrm>
              <a:off x="1813831" y="317597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3F7BD3-5B0C-A84E-B95F-F29AD8B244BE}"/>
                </a:ext>
              </a:extLst>
            </p:cNvPr>
            <p:cNvSpPr/>
            <p:nvPr/>
          </p:nvSpPr>
          <p:spPr>
            <a:xfrm>
              <a:off x="2158814" y="3177232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23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D51ADE-3028-7644-A08B-224EDB075E11}"/>
                </a:ext>
              </a:extLst>
            </p:cNvPr>
            <p:cNvSpPr/>
            <p:nvPr/>
          </p:nvSpPr>
          <p:spPr>
            <a:xfrm>
              <a:off x="2741962" y="317403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CFEBC5-2A6F-EE4E-ADEA-E5393D5A73F0}"/>
                </a:ext>
              </a:extLst>
            </p:cNvPr>
            <p:cNvSpPr/>
            <p:nvPr/>
          </p:nvSpPr>
          <p:spPr>
            <a:xfrm>
              <a:off x="3057932" y="317023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27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C40E39-6563-1A44-93EE-E54FE7EF1DF3}"/>
                </a:ext>
              </a:extLst>
            </p:cNvPr>
            <p:cNvSpPr/>
            <p:nvPr/>
          </p:nvSpPr>
          <p:spPr>
            <a:xfrm>
              <a:off x="3442213" y="316219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13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ECF6C7-5A9E-8A46-9102-7B0A299794E1}"/>
                </a:ext>
              </a:extLst>
            </p:cNvPr>
            <p:cNvSpPr/>
            <p:nvPr/>
          </p:nvSpPr>
          <p:spPr>
            <a:xfrm>
              <a:off x="3897036" y="315839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F62BA24-0033-CC48-8690-EEBBD18DAAF4}"/>
              </a:ext>
            </a:extLst>
          </p:cNvPr>
          <p:cNvGrpSpPr/>
          <p:nvPr/>
        </p:nvGrpSpPr>
        <p:grpSpPr>
          <a:xfrm>
            <a:off x="129551" y="635557"/>
            <a:ext cx="8425618" cy="4889279"/>
            <a:chOff x="129551" y="635557"/>
            <a:chExt cx="8425618" cy="488927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3D3E7C-0F4C-1E4D-B2DD-FE4872BA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0710" y="896865"/>
              <a:ext cx="2523857" cy="42137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F70E73-ACCD-A74A-A554-11C62795C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63" y="898052"/>
              <a:ext cx="2373346" cy="421928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9B17E9-95EF-624D-906F-DA9FA88C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617" y="896866"/>
              <a:ext cx="2376156" cy="422427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044059-DDF2-2346-8666-6B772F47ADC0}"/>
                </a:ext>
              </a:extLst>
            </p:cNvPr>
            <p:cNvGrpSpPr/>
            <p:nvPr/>
          </p:nvGrpSpPr>
          <p:grpSpPr>
            <a:xfrm>
              <a:off x="844342" y="635557"/>
              <a:ext cx="7710827" cy="4889279"/>
              <a:chOff x="501442" y="284485"/>
              <a:chExt cx="7710827" cy="488927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AF64FDD-70D0-6C46-9EBB-3D5FC3D00D94}"/>
                  </a:ext>
                </a:extLst>
              </p:cNvPr>
              <p:cNvGrpSpPr/>
              <p:nvPr/>
            </p:nvGrpSpPr>
            <p:grpSpPr>
              <a:xfrm>
                <a:off x="965732" y="284485"/>
                <a:ext cx="7246537" cy="3392284"/>
                <a:chOff x="965732" y="284485"/>
                <a:chExt cx="7246537" cy="3392284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D07132-0EF3-C045-AD85-4BE035150493}"/>
                    </a:ext>
                  </a:extLst>
                </p:cNvPr>
                <p:cNvSpPr txBox="1"/>
                <p:nvPr/>
              </p:nvSpPr>
              <p:spPr>
                <a:xfrm>
                  <a:off x="965732" y="307154"/>
                  <a:ext cx="21115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Predominant Gonad Sex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A0215A-45C1-C74D-BF67-DEB80016112A}"/>
                    </a:ext>
                  </a:extLst>
                </p:cNvPr>
                <p:cNvSpPr txBox="1"/>
                <p:nvPr/>
              </p:nvSpPr>
              <p:spPr>
                <a:xfrm>
                  <a:off x="3255109" y="285798"/>
                  <a:ext cx="162517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Oocyte stage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4D9B60-852D-5240-AB7C-E27CF74004EF}"/>
                    </a:ext>
                  </a:extLst>
                </p:cNvPr>
                <p:cNvSpPr txBox="1"/>
                <p:nvPr/>
              </p:nvSpPr>
              <p:spPr>
                <a:xfrm>
                  <a:off x="5858659" y="284485"/>
                  <a:ext cx="192320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Spermatocyte Stage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995DEEA-F2B9-9A43-8A23-F6C7C2515277}"/>
                    </a:ext>
                  </a:extLst>
                </p:cNvPr>
                <p:cNvSpPr txBox="1"/>
                <p:nvPr/>
              </p:nvSpPr>
              <p:spPr>
                <a:xfrm rot="5400000">
                  <a:off x="6764341" y="2228840"/>
                  <a:ext cx="261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Percent of oysters sampled</a:t>
                  </a:r>
                </a:p>
              </p:txBody>
            </p: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D59D35F-C058-2F41-A619-03812C72C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7380" b="25879"/>
              <a:stretch/>
            </p:blipFill>
            <p:spPr>
              <a:xfrm>
                <a:off x="3011722" y="4712098"/>
                <a:ext cx="2373347" cy="17658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046EBFC-676B-C347-9B08-E54AD7C88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7529"/>
              <a:stretch/>
            </p:blipFill>
            <p:spPr>
              <a:xfrm>
                <a:off x="5393498" y="4722940"/>
                <a:ext cx="2388365" cy="45082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FD53668-9271-8841-8EF5-C92E9F552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7430" b="26991"/>
              <a:stretch/>
            </p:blipFill>
            <p:spPr>
              <a:xfrm>
                <a:off x="502895" y="4716764"/>
                <a:ext cx="2482885" cy="17191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87FC253-E6F5-D744-8AC5-32310D9CD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7629"/>
              <a:stretch/>
            </p:blipFill>
            <p:spPr>
              <a:xfrm>
                <a:off x="2982874" y="4830143"/>
                <a:ext cx="2388365" cy="34362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3935997-124D-B548-B9AA-EEF6368B2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72864"/>
              <a:stretch/>
            </p:blipFill>
            <p:spPr>
              <a:xfrm>
                <a:off x="501442" y="4871409"/>
                <a:ext cx="2482885" cy="299456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44784-6193-F449-8A4B-595196E3F621}"/>
                </a:ext>
              </a:extLst>
            </p:cNvPr>
            <p:cNvSpPr txBox="1"/>
            <p:nvPr/>
          </p:nvSpPr>
          <p:spPr>
            <a:xfrm>
              <a:off x="427510" y="1155066"/>
              <a:ext cx="5192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878E72-09F9-524A-9914-F34843124E5E}"/>
                </a:ext>
              </a:extLst>
            </p:cNvPr>
            <p:cNvSpPr txBox="1"/>
            <p:nvPr/>
          </p:nvSpPr>
          <p:spPr>
            <a:xfrm>
              <a:off x="138069" y="1974572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A35E14-E139-094F-8BBA-5BF01ADEC28D}"/>
                </a:ext>
              </a:extLst>
            </p:cNvPr>
            <p:cNvSpPr txBox="1"/>
            <p:nvPr/>
          </p:nvSpPr>
          <p:spPr>
            <a:xfrm>
              <a:off x="129551" y="283840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3458E7-DFAC-1D49-AC30-3B2ADB842070}"/>
                </a:ext>
              </a:extLst>
            </p:cNvPr>
            <p:cNvSpPr txBox="1"/>
            <p:nvPr/>
          </p:nvSpPr>
          <p:spPr>
            <a:xfrm>
              <a:off x="129551" y="364931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042790-3F90-5D4D-B5EC-E33B5D50FCBE}"/>
                </a:ext>
              </a:extLst>
            </p:cNvPr>
            <p:cNvSpPr txBox="1"/>
            <p:nvPr/>
          </p:nvSpPr>
          <p:spPr>
            <a:xfrm>
              <a:off x="129551" y="447891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4512-DDCB-7046-8815-764C01D4D53F}"/>
              </a:ext>
            </a:extLst>
          </p:cNvPr>
          <p:cNvGrpSpPr/>
          <p:nvPr/>
        </p:nvGrpSpPr>
        <p:grpSpPr>
          <a:xfrm>
            <a:off x="129551" y="635557"/>
            <a:ext cx="8425618" cy="4899883"/>
            <a:chOff x="129551" y="635557"/>
            <a:chExt cx="8425618" cy="48998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62BA24-0033-CC48-8690-EEBBD18DAAF4}"/>
                </a:ext>
              </a:extLst>
            </p:cNvPr>
            <p:cNvGrpSpPr/>
            <p:nvPr/>
          </p:nvGrpSpPr>
          <p:grpSpPr>
            <a:xfrm>
              <a:off x="129551" y="635557"/>
              <a:ext cx="8425618" cy="4615038"/>
              <a:chOff x="129551" y="635557"/>
              <a:chExt cx="8425618" cy="461503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3D3E7C-0F4C-1E4D-B2DD-FE4872BA2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710" y="896866"/>
                <a:ext cx="2523857" cy="42137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70E73-ACCD-A74A-A554-11C62795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63" y="898053"/>
                <a:ext cx="2373346" cy="421928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99B17E9-95EF-624D-906F-DA9FA88C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7" y="896867"/>
                <a:ext cx="2376156" cy="422427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044059-DDF2-2346-8666-6B772F47ADC0}"/>
                  </a:ext>
                </a:extLst>
              </p:cNvPr>
              <p:cNvGrpSpPr/>
              <p:nvPr/>
            </p:nvGrpSpPr>
            <p:grpSpPr>
              <a:xfrm>
                <a:off x="845795" y="635557"/>
                <a:ext cx="7709374" cy="4615038"/>
                <a:chOff x="502895" y="284485"/>
                <a:chExt cx="7709374" cy="461503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AF64FDD-70D0-6C46-9EBB-3D5FC3D00D94}"/>
                    </a:ext>
                  </a:extLst>
                </p:cNvPr>
                <p:cNvGrpSpPr/>
                <p:nvPr/>
              </p:nvGrpSpPr>
              <p:grpSpPr>
                <a:xfrm>
                  <a:off x="965732" y="284485"/>
                  <a:ext cx="7246537" cy="3392284"/>
                  <a:chOff x="965732" y="284485"/>
                  <a:chExt cx="7246537" cy="3392284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CD07132-0EF3-C045-AD85-4BE035150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732" y="307154"/>
                    <a:ext cx="21115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Predominant Gonad Sex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DA0215A-45C1-C74D-BF67-DEB8001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55109" y="285798"/>
                    <a:ext cx="1625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Oocyte stage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E4D9B60-852D-5240-AB7C-E27CF7400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659" y="284485"/>
                    <a:ext cx="192320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Spermatocyte Stage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995DEEA-F2B9-9A43-8A23-F6C7C25152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764341" y="2228840"/>
                    <a:ext cx="26188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Percent of oysters sampled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D59D35F-C058-2F41-A619-03812C72C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57380" b="25879"/>
                <a:stretch/>
              </p:blipFill>
              <p:spPr>
                <a:xfrm>
                  <a:off x="3011722" y="4712098"/>
                  <a:ext cx="2373347" cy="17658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046EBFC-676B-C347-9B08-E54AD7C8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57529" b="25836"/>
                <a:stretch/>
              </p:blipFill>
              <p:spPr>
                <a:xfrm>
                  <a:off x="5393498" y="4722940"/>
                  <a:ext cx="2388365" cy="176583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FD53668-9271-8841-8EF5-C92E9F552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7430" b="26991"/>
                <a:stretch/>
              </p:blipFill>
              <p:spPr>
                <a:xfrm>
                  <a:off x="502895" y="4716764"/>
                  <a:ext cx="2482885" cy="171918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44784-6193-F449-8A4B-595196E3F621}"/>
                  </a:ext>
                </a:extLst>
              </p:cNvPr>
              <p:cNvSpPr txBox="1"/>
              <p:nvPr/>
            </p:nvSpPr>
            <p:spPr>
              <a:xfrm>
                <a:off x="427510" y="1155066"/>
                <a:ext cx="5192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878E72-09F9-524A-9914-F34843124E5E}"/>
                  </a:ext>
                </a:extLst>
              </p:cNvPr>
              <p:cNvSpPr txBox="1"/>
              <p:nvPr/>
            </p:nvSpPr>
            <p:spPr>
              <a:xfrm>
                <a:off x="138069" y="1974572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 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A35E14-E139-094F-8BBA-5BF01ADEC28D}"/>
                  </a:ext>
                </a:extLst>
              </p:cNvPr>
              <p:cNvSpPr txBox="1"/>
              <p:nvPr/>
            </p:nvSpPr>
            <p:spPr>
              <a:xfrm>
                <a:off x="129551" y="283840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458E7-DFAC-1D49-AC30-3B2ADB842070}"/>
                  </a:ext>
                </a:extLst>
              </p:cNvPr>
              <p:cNvSpPr txBox="1"/>
              <p:nvPr/>
            </p:nvSpPr>
            <p:spPr>
              <a:xfrm>
                <a:off x="129551" y="364931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042790-3F90-5D4D-B5EC-E33B5D50FCBE}"/>
                  </a:ext>
                </a:extLst>
              </p:cNvPr>
              <p:cNvSpPr txBox="1"/>
              <p:nvPr/>
            </p:nvSpPr>
            <p:spPr>
              <a:xfrm>
                <a:off x="129551" y="4478913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4315A8-6B59-F145-9495-2650CEE5A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91" t="72533"/>
            <a:stretch/>
          </p:blipFill>
          <p:spPr>
            <a:xfrm>
              <a:off x="984688" y="5235984"/>
              <a:ext cx="2320778" cy="299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E51A0-30B4-CF42-A1A7-2F8122F27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11" t="73461" r="3896"/>
            <a:stretch/>
          </p:blipFill>
          <p:spPr>
            <a:xfrm>
              <a:off x="3431495" y="5235984"/>
              <a:ext cx="2216082" cy="2930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26D3EE-2759-2C42-88B3-80E2286CB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27" t="75348"/>
            <a:stretch/>
          </p:blipFill>
          <p:spPr>
            <a:xfrm>
              <a:off x="5771861" y="5262498"/>
              <a:ext cx="2216083" cy="25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7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267283" y="650057"/>
            <a:ext cx="8096629" cy="5731841"/>
            <a:chOff x="267283" y="650057"/>
            <a:chExt cx="8096629" cy="573184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6" cy="55710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50E2F6F-FD6B-8843-9F23-267DF818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196" y="810832"/>
              <a:ext cx="3133724" cy="55710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267291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1521100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1521100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1521100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1521100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267283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4039AB-1CDA-D240-B7F3-5A328F7ACDA2}"/>
                </a:ext>
              </a:extLst>
            </p:cNvPr>
            <p:cNvSpPr txBox="1"/>
            <p:nvPr/>
          </p:nvSpPr>
          <p:spPr>
            <a:xfrm>
              <a:off x="1915536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E02C528-9156-E147-8B65-6386D79A880C}"/>
                </a:ext>
              </a:extLst>
            </p:cNvPr>
            <p:cNvSpPr txBox="1"/>
            <p:nvPr/>
          </p:nvSpPr>
          <p:spPr>
            <a:xfrm>
              <a:off x="5084864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week exposure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8A3CB9-F168-F94F-A3D7-C8D8A64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676656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44F1D6-10A0-8D44-A81B-6FF2DF6FFD9D}"/>
              </a:ext>
            </a:extLst>
          </p:cNvPr>
          <p:cNvGrpSpPr/>
          <p:nvPr/>
        </p:nvGrpSpPr>
        <p:grpSpPr>
          <a:xfrm>
            <a:off x="858117" y="645283"/>
            <a:ext cx="7130797" cy="4572000"/>
            <a:chOff x="858117" y="645283"/>
            <a:chExt cx="7130797" cy="45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38F23-B54D-8A49-B111-78F7BC7E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691" y="645283"/>
              <a:ext cx="5486400" cy="457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F28CE-1080-A44F-8926-20640D72D144}"/>
                </a:ext>
              </a:extLst>
            </p:cNvPr>
            <p:cNvSpPr txBox="1"/>
            <p:nvPr/>
          </p:nvSpPr>
          <p:spPr>
            <a:xfrm rot="16200000">
              <a:off x="197192" y="2930773"/>
              <a:ext cx="1598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survival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C44F2-AE6A-8A42-BAB3-C50AB750ADCD}"/>
                </a:ext>
              </a:extLst>
            </p:cNvPr>
            <p:cNvSpPr txBox="1"/>
            <p:nvPr/>
          </p:nvSpPr>
          <p:spPr>
            <a:xfrm>
              <a:off x="1589020" y="2411392"/>
              <a:ext cx="891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DDA8A-756D-594C-AED6-2E18E0BF7CAF}"/>
                </a:ext>
              </a:extLst>
            </p:cNvPr>
            <p:cNvSpPr txBox="1"/>
            <p:nvPr/>
          </p:nvSpPr>
          <p:spPr>
            <a:xfrm>
              <a:off x="1589021" y="4514582"/>
              <a:ext cx="969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4EB255-77A5-9243-960C-B765454C9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71" t="54339" b="21322"/>
            <a:stretch/>
          </p:blipFill>
          <p:spPr>
            <a:xfrm>
              <a:off x="6501700" y="3166765"/>
              <a:ext cx="1487214" cy="111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1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A99A56-2E10-294D-82A5-698063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114300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8BCFE-4C7F-7A4B-9588-3FBA8B4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3655" b="21322"/>
          <a:stretch/>
        </p:blipFill>
        <p:spPr>
          <a:xfrm>
            <a:off x="7529223" y="5481357"/>
            <a:ext cx="1487214" cy="11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FDDE80-D3BA-7A44-8FC8-4CFB5126EED9}"/>
              </a:ext>
            </a:extLst>
          </p:cNvPr>
          <p:cNvGrpSpPr/>
          <p:nvPr/>
        </p:nvGrpSpPr>
        <p:grpSpPr>
          <a:xfrm>
            <a:off x="454524" y="775009"/>
            <a:ext cx="7532540" cy="4767146"/>
            <a:chOff x="433157" y="685800"/>
            <a:chExt cx="8669029" cy="548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0F54B1-A393-0749-8C27-FC47CDD4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948"/>
            <a:stretch/>
          </p:blipFill>
          <p:spPr>
            <a:xfrm>
              <a:off x="433157" y="685800"/>
              <a:ext cx="3843338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BDC90E-2808-2847-8B58-814D3336B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85"/>
            <a:stretch/>
          </p:blipFill>
          <p:spPr>
            <a:xfrm>
              <a:off x="4220740" y="744597"/>
              <a:ext cx="4881446" cy="5416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51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994E36-F81C-734F-BE8F-A593298D29E5}"/>
              </a:ext>
            </a:extLst>
          </p:cNvPr>
          <p:cNvGrpSpPr/>
          <p:nvPr/>
        </p:nvGrpSpPr>
        <p:grpSpPr>
          <a:xfrm>
            <a:off x="914400" y="1035050"/>
            <a:ext cx="5575610" cy="4787900"/>
            <a:chOff x="914400" y="1035050"/>
            <a:chExt cx="5575610" cy="4787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04E5DC-E6EA-5542-9CAE-490BD90A7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780"/>
            <a:stretch/>
          </p:blipFill>
          <p:spPr>
            <a:xfrm>
              <a:off x="914400" y="1035050"/>
              <a:ext cx="5575610" cy="4787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83487C-2AF8-BF4F-94F9-9C85733B8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71" t="53655" b="21322"/>
            <a:stretch/>
          </p:blipFill>
          <p:spPr>
            <a:xfrm>
              <a:off x="1518716" y="1500372"/>
              <a:ext cx="1487214" cy="114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2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36882</TotalTime>
  <Words>277</Words>
  <Application>Microsoft Macintosh PowerPoint</Application>
  <PresentationFormat>On-screen Show 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56</cp:revision>
  <cp:lastPrinted>2020-04-20T17:32:16Z</cp:lastPrinted>
  <dcterms:created xsi:type="dcterms:W3CDTF">2019-08-28T07:16:58Z</dcterms:created>
  <dcterms:modified xsi:type="dcterms:W3CDTF">2020-07-06T18:06:27Z</dcterms:modified>
</cp:coreProperties>
</file>