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316" r:id="rId2"/>
    <p:sldId id="260" r:id="rId3"/>
    <p:sldId id="261" r:id="rId4"/>
    <p:sldId id="262" r:id="rId5"/>
    <p:sldId id="264" r:id="rId6"/>
    <p:sldId id="263" r:id="rId7"/>
    <p:sldId id="265" r:id="rId8"/>
    <p:sldId id="31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1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B845A-8D3D-7546-82B5-222C64D3BA4D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4BCB4-C391-0646-B367-4B5FCD26B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2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6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2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8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7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8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7E118-E456-1F40-BBD6-4856F8C7E635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938F-CA13-C644-8323-E13CF84E0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DA72E83-F87C-AA46-8F59-5ED51B9934FA}"/>
              </a:ext>
            </a:extLst>
          </p:cNvPr>
          <p:cNvGrpSpPr/>
          <p:nvPr/>
        </p:nvGrpSpPr>
        <p:grpSpPr>
          <a:xfrm>
            <a:off x="1489902" y="1753528"/>
            <a:ext cx="6578335" cy="3836858"/>
            <a:chOff x="384220" y="1743254"/>
            <a:chExt cx="6578335" cy="3836858"/>
          </a:xfrm>
        </p:grpSpPr>
        <p:cxnSp>
          <p:nvCxnSpPr>
            <p:cNvPr id="71" name="40 Conector recto">
              <a:extLst>
                <a:ext uri="{FF2B5EF4-FFF2-40B4-BE49-F238E27FC236}">
                  <a16:creationId xmlns:a16="http://schemas.microsoft.com/office/drawing/2014/main" id="{CFDAD28D-D8A6-5442-8D48-D71F60757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829" y="1849074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40 Conector recto">
              <a:extLst>
                <a:ext uri="{FF2B5EF4-FFF2-40B4-BE49-F238E27FC236}">
                  <a16:creationId xmlns:a16="http://schemas.microsoft.com/office/drawing/2014/main" id="{94E227CE-11C4-024D-ABD6-CF269E8EF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7599" y="2139956"/>
              <a:ext cx="4124" cy="131791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40 Conector recto">
              <a:extLst>
                <a:ext uri="{FF2B5EF4-FFF2-40B4-BE49-F238E27FC236}">
                  <a16:creationId xmlns:a16="http://schemas.microsoft.com/office/drawing/2014/main" id="{3F967D21-B4E5-2E48-B48D-E0965735E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6081" y="2133946"/>
              <a:ext cx="4124" cy="131791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C0B9CA1-6DD7-024C-A3F5-57E1481794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1196" y="332834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8467253-7E87-674A-B78D-4EFD854F5652}"/>
                </a:ext>
              </a:extLst>
            </p:cNvPr>
            <p:cNvCxnSpPr>
              <a:cxnSpLocks/>
            </p:cNvCxnSpPr>
            <p:nvPr/>
          </p:nvCxnSpPr>
          <p:spPr>
            <a:xfrm>
              <a:off x="1669911" y="332834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9B6B09F-38DE-924F-B103-87FF3D2B0349}"/>
                </a:ext>
              </a:extLst>
            </p:cNvPr>
            <p:cNvCxnSpPr>
              <a:cxnSpLocks/>
            </p:cNvCxnSpPr>
            <p:nvPr/>
          </p:nvCxnSpPr>
          <p:spPr>
            <a:xfrm>
              <a:off x="2017781" y="3331598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90CC7EC-C3D6-7040-8C2B-B5F598C34680}"/>
                </a:ext>
              </a:extLst>
            </p:cNvPr>
            <p:cNvCxnSpPr>
              <a:cxnSpLocks/>
            </p:cNvCxnSpPr>
            <p:nvPr/>
          </p:nvCxnSpPr>
          <p:spPr>
            <a:xfrm>
              <a:off x="2473787" y="333037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A9EA9D9-0D59-C74F-B5AF-FABF926BCACA}"/>
                </a:ext>
              </a:extLst>
            </p:cNvPr>
            <p:cNvCxnSpPr>
              <a:cxnSpLocks/>
            </p:cNvCxnSpPr>
            <p:nvPr/>
          </p:nvCxnSpPr>
          <p:spPr>
            <a:xfrm>
              <a:off x="2986285" y="332316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7AB478-01CB-9F47-BDBD-82383B06936A}"/>
                </a:ext>
              </a:extLst>
            </p:cNvPr>
            <p:cNvCxnSpPr>
              <a:cxnSpLocks/>
            </p:cNvCxnSpPr>
            <p:nvPr/>
          </p:nvCxnSpPr>
          <p:spPr>
            <a:xfrm>
              <a:off x="3640496" y="3320506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B14E8E-0FC1-EF4D-B7FA-95B5A9F27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1349" y="3320506"/>
              <a:ext cx="978" cy="138171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2B4D89F-802A-3743-B67A-11FA6604D65E}"/>
                </a:ext>
              </a:extLst>
            </p:cNvPr>
            <p:cNvCxnSpPr>
              <a:cxnSpLocks/>
            </p:cNvCxnSpPr>
            <p:nvPr/>
          </p:nvCxnSpPr>
          <p:spPr>
            <a:xfrm>
              <a:off x="4135299" y="3321273"/>
              <a:ext cx="0" cy="130154"/>
            </a:xfrm>
            <a:prstGeom prst="line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D806C97-1F68-9645-A8E7-45F47064A930}"/>
                </a:ext>
              </a:extLst>
            </p:cNvPr>
            <p:cNvSpPr/>
            <p:nvPr/>
          </p:nvSpPr>
          <p:spPr>
            <a:xfrm>
              <a:off x="595359" y="5008126"/>
              <a:ext cx="5576104" cy="534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6" name="40 Conector recto">
              <a:extLst>
                <a:ext uri="{FF2B5EF4-FFF2-40B4-BE49-F238E27FC236}">
                  <a16:creationId xmlns:a16="http://schemas.microsoft.com/office/drawing/2014/main" id="{BCC49EBA-B4C1-404C-82FA-B7391AB87B6D}"/>
                </a:ext>
              </a:extLst>
            </p:cNvPr>
            <p:cNvCxnSpPr>
              <a:cxnSpLocks/>
              <a:stCxn id="438" idx="0"/>
            </p:cNvCxnSpPr>
            <p:nvPr/>
          </p:nvCxnSpPr>
          <p:spPr>
            <a:xfrm flipV="1">
              <a:off x="4334715" y="1794933"/>
              <a:ext cx="0" cy="161264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40 Conector recto"/>
            <p:cNvCxnSpPr>
              <a:cxnSpLocks/>
            </p:cNvCxnSpPr>
            <p:nvPr/>
          </p:nvCxnSpPr>
          <p:spPr>
            <a:xfrm flipV="1">
              <a:off x="668885" y="2147194"/>
              <a:ext cx="0" cy="131322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19C204D0-A0DB-9243-A6DE-FDCF03846A0A}"/>
                </a:ext>
              </a:extLst>
            </p:cNvPr>
            <p:cNvSpPr/>
            <p:nvPr/>
          </p:nvSpPr>
          <p:spPr>
            <a:xfrm>
              <a:off x="603977" y="3460415"/>
              <a:ext cx="5567916" cy="15298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Bef>
                  <a:spcPts val="600"/>
                </a:spcBef>
              </a:pPr>
              <a:endParaRPr lang="en-US" sz="105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18 Conector recto"/>
            <p:cNvCxnSpPr>
              <a:cxnSpLocks/>
              <a:stCxn id="363" idx="2"/>
              <a:endCxn id="496" idx="6"/>
            </p:cNvCxnSpPr>
            <p:nvPr/>
          </p:nvCxnSpPr>
          <p:spPr>
            <a:xfrm flipV="1">
              <a:off x="629262" y="3451427"/>
              <a:ext cx="5579366" cy="10410"/>
            </a:xfrm>
            <a:prstGeom prst="line">
              <a:avLst/>
            </a:prstGeom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24107" y="2106041"/>
              <a:ext cx="74361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collected from Mud Bay, Bremerton, WA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2D56CDE-E781-DF4A-A372-E62F922CEBFC}"/>
                </a:ext>
              </a:extLst>
            </p:cNvPr>
            <p:cNvSpPr/>
            <p:nvPr/>
          </p:nvSpPr>
          <p:spPr>
            <a:xfrm>
              <a:off x="1357527" y="1795139"/>
              <a:ext cx="7068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2066A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 into winter treatments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13E0CD4-DDCF-8844-898A-A6DF73EE2DE3}"/>
                </a:ext>
              </a:extLst>
            </p:cNvPr>
            <p:cNvSpPr/>
            <p:nvPr/>
          </p:nvSpPr>
          <p:spPr>
            <a:xfrm>
              <a:off x="2479860" y="2111232"/>
              <a:ext cx="7966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exposure ends, spawning begins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961CE0E-2E18-A044-8DD5-B6EC54AF21B8}"/>
                </a:ext>
              </a:extLst>
            </p:cNvPr>
            <p:cNvSpPr/>
            <p:nvPr/>
          </p:nvSpPr>
          <p:spPr>
            <a:xfrm>
              <a:off x="1479543" y="3534810"/>
              <a:ext cx="1914156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Winter broodstock treatments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7ºC+high-food, 6ºC+low-food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10ºC +high-food, 10ºC +low-food</a:t>
              </a:r>
            </a:p>
          </p:txBody>
        </p:sp>
        <p:cxnSp>
          <p:nvCxnSpPr>
            <p:cNvPr id="167" name="40 Conector recto">
              <a:extLst>
                <a:ext uri="{FF2B5EF4-FFF2-40B4-BE49-F238E27FC236}">
                  <a16:creationId xmlns:a16="http://schemas.microsoft.com/office/drawing/2014/main" id="{E4F646D8-78D7-6245-9619-F1E3BF32A6F3}"/>
                </a:ext>
              </a:extLst>
            </p:cNvPr>
            <p:cNvCxnSpPr>
              <a:cxnSpLocks/>
            </p:cNvCxnSpPr>
            <p:nvPr/>
          </p:nvCxnSpPr>
          <p:spPr>
            <a:xfrm>
              <a:off x="4314453" y="5328857"/>
              <a:ext cx="128296" cy="1"/>
            </a:xfrm>
            <a:prstGeom prst="line">
              <a:avLst/>
            </a:prstGeom>
            <a:ln w="57150">
              <a:solidFill>
                <a:srgbClr val="F08A6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9B589F5-BBB0-D746-8E74-A56D2DE737D0}"/>
                </a:ext>
              </a:extLst>
            </p:cNvPr>
            <p:cNvSpPr/>
            <p:nvPr/>
          </p:nvSpPr>
          <p:spPr>
            <a:xfrm>
              <a:off x="624108" y="5038313"/>
              <a:ext cx="805204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Larvae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086AE53-07ED-3345-B760-86998D5557F7}"/>
                </a:ext>
              </a:extLst>
            </p:cNvPr>
            <p:cNvSpPr/>
            <p:nvPr/>
          </p:nvSpPr>
          <p:spPr>
            <a:xfrm rot="16200000">
              <a:off x="-584645" y="4380415"/>
              <a:ext cx="216856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Environmental conditions </a:t>
              </a:r>
            </a:p>
          </p:txBody>
        </p:sp>
        <p:sp>
          <p:nvSpPr>
            <p:cNvPr id="316" name="24 Elipse">
              <a:extLst>
                <a:ext uri="{FF2B5EF4-FFF2-40B4-BE49-F238E27FC236}">
                  <a16:creationId xmlns:a16="http://schemas.microsoft.com/office/drawing/2014/main" id="{7F6C334B-8033-7542-954E-39A0E5CF441D}"/>
                </a:ext>
              </a:extLst>
            </p:cNvPr>
            <p:cNvSpPr/>
            <p:nvPr/>
          </p:nvSpPr>
          <p:spPr>
            <a:xfrm>
              <a:off x="3416146" y="341551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935120D-0A48-9B43-886A-53957514746C}"/>
                </a:ext>
              </a:extLst>
            </p:cNvPr>
            <p:cNvSpPr/>
            <p:nvPr/>
          </p:nvSpPr>
          <p:spPr>
            <a:xfrm rot="16200000">
              <a:off x="41890" y="2471508"/>
              <a:ext cx="109523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 6, 2017</a:t>
              </a: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ABF45771-DFEB-5149-9D12-EC4B800667DE}"/>
                </a:ext>
              </a:extLst>
            </p:cNvPr>
            <p:cNvSpPr/>
            <p:nvPr/>
          </p:nvSpPr>
          <p:spPr>
            <a:xfrm rot="16200000">
              <a:off x="800069" y="2471863"/>
              <a:ext cx="1061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December 8, 2018</a:t>
              </a: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9F003532-8309-034C-9B46-50513F247E68}"/>
                </a:ext>
              </a:extLst>
            </p:cNvPr>
            <p:cNvSpPr/>
            <p:nvPr/>
          </p:nvSpPr>
          <p:spPr>
            <a:xfrm rot="16200000">
              <a:off x="1943162" y="2454350"/>
              <a:ext cx="103983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January 24, 2018</a:t>
              </a:r>
            </a:p>
          </p:txBody>
        </p:sp>
        <p:sp>
          <p:nvSpPr>
            <p:cNvPr id="363" name="24 Elipse">
              <a:extLst>
                <a:ext uri="{FF2B5EF4-FFF2-40B4-BE49-F238E27FC236}">
                  <a16:creationId xmlns:a16="http://schemas.microsoft.com/office/drawing/2014/main" id="{371590CC-5310-6749-8C12-2EAC7A9DC300}"/>
                </a:ext>
              </a:extLst>
            </p:cNvPr>
            <p:cNvSpPr/>
            <p:nvPr/>
          </p:nvSpPr>
          <p:spPr>
            <a:xfrm>
              <a:off x="629262" y="341926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24 Elipse">
              <a:extLst>
                <a:ext uri="{FF2B5EF4-FFF2-40B4-BE49-F238E27FC236}">
                  <a16:creationId xmlns:a16="http://schemas.microsoft.com/office/drawing/2014/main" id="{70E89508-788A-8F4F-88FE-87799C42A0E3}"/>
                </a:ext>
              </a:extLst>
            </p:cNvPr>
            <p:cNvSpPr/>
            <p:nvPr/>
          </p:nvSpPr>
          <p:spPr>
            <a:xfrm>
              <a:off x="1364251" y="3422766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24 Elipse">
              <a:extLst>
                <a:ext uri="{FF2B5EF4-FFF2-40B4-BE49-F238E27FC236}">
                  <a16:creationId xmlns:a16="http://schemas.microsoft.com/office/drawing/2014/main" id="{CA8F0316-D2C2-1F4F-A8FE-B4459CE135F3}"/>
                </a:ext>
              </a:extLst>
            </p:cNvPr>
            <p:cNvSpPr/>
            <p:nvPr/>
          </p:nvSpPr>
          <p:spPr>
            <a:xfrm>
              <a:off x="2493616" y="3415320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E6F8D0A8-5705-694F-9134-822685FD564C}"/>
                </a:ext>
              </a:extLst>
            </p:cNvPr>
            <p:cNvSpPr/>
            <p:nvPr/>
          </p:nvSpPr>
          <p:spPr>
            <a:xfrm rot="16200000">
              <a:off x="2851024" y="2470263"/>
              <a:ext cx="10608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February 28, 2018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C76A8B28-467A-4C4E-B595-55E5005695CE}"/>
                </a:ext>
              </a:extLst>
            </p:cNvPr>
            <p:cNvSpPr/>
            <p:nvPr/>
          </p:nvSpPr>
          <p:spPr>
            <a:xfrm rot="16200000">
              <a:off x="3717059" y="2375816"/>
              <a:ext cx="106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 30, 2018</a:t>
              </a:r>
            </a:p>
          </p:txBody>
        </p:sp>
        <p:sp>
          <p:nvSpPr>
            <p:cNvPr id="438" name="24 Elipse">
              <a:extLst>
                <a:ext uri="{FF2B5EF4-FFF2-40B4-BE49-F238E27FC236}">
                  <a16:creationId xmlns:a16="http://schemas.microsoft.com/office/drawing/2014/main" id="{4E38BD6F-76F2-9D44-B101-DD631AE41AEE}"/>
                </a:ext>
              </a:extLst>
            </p:cNvPr>
            <p:cNvSpPr/>
            <p:nvPr/>
          </p:nvSpPr>
          <p:spPr>
            <a:xfrm>
              <a:off x="4292136" y="3407574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3E0BCB37-09C8-8245-A034-624B8A22E1AF}"/>
                </a:ext>
              </a:extLst>
            </p:cNvPr>
            <p:cNvSpPr/>
            <p:nvPr/>
          </p:nvSpPr>
          <p:spPr>
            <a:xfrm>
              <a:off x="4288827" y="1743254"/>
              <a:ext cx="83894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Larval rearing begins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(12-week trial only)</a:t>
              </a:r>
            </a:p>
          </p:txBody>
        </p:sp>
        <p:cxnSp>
          <p:nvCxnSpPr>
            <p:cNvPr id="455" name="40 Conector recto">
              <a:extLst>
                <a:ext uri="{FF2B5EF4-FFF2-40B4-BE49-F238E27FC236}">
                  <a16:creationId xmlns:a16="http://schemas.microsoft.com/office/drawing/2014/main" id="{B2632ED2-F000-F248-B6DA-725A768D5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566" y="2200451"/>
              <a:ext cx="0" cy="1203148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24 Elipse">
              <a:extLst>
                <a:ext uri="{FF2B5EF4-FFF2-40B4-BE49-F238E27FC236}">
                  <a16:creationId xmlns:a16="http://schemas.microsoft.com/office/drawing/2014/main" id="{355874A9-B580-BC41-8224-27DDA81CA85E}"/>
                </a:ext>
              </a:extLst>
            </p:cNvPr>
            <p:cNvSpPr/>
            <p:nvPr/>
          </p:nvSpPr>
          <p:spPr>
            <a:xfrm>
              <a:off x="5002987" y="3403599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510EE2CD-46B7-CD43-A0BB-77E21038F195}"/>
                </a:ext>
              </a:extLst>
            </p:cNvPr>
            <p:cNvSpPr/>
            <p:nvPr/>
          </p:nvSpPr>
          <p:spPr>
            <a:xfrm>
              <a:off x="4999035" y="2155355"/>
              <a:ext cx="91171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Last larval pulse collected to rear </a:t>
              </a:r>
            </a:p>
            <a:p>
              <a:endPara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(n=12 per treat.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 total)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4F0AB9EF-20D7-214F-A62D-8D66DF1A4CC5}"/>
                </a:ext>
              </a:extLst>
            </p:cNvPr>
            <p:cNvSpPr/>
            <p:nvPr/>
          </p:nvSpPr>
          <p:spPr>
            <a:xfrm rot="16200000">
              <a:off x="4480707" y="2447479"/>
              <a:ext cx="96326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April 19, 2018</a:t>
              </a: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30E7EDBE-6E2C-1C43-A6EC-27BAAAC56E58}"/>
                </a:ext>
              </a:extLst>
            </p:cNvPr>
            <p:cNvSpPr/>
            <p:nvPr/>
          </p:nvSpPr>
          <p:spPr>
            <a:xfrm>
              <a:off x="3402327" y="2085743"/>
              <a:ext cx="66549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exposure ends, spawning begins</a:t>
              </a:r>
            </a:p>
          </p:txBody>
        </p:sp>
        <p:cxnSp>
          <p:nvCxnSpPr>
            <p:cNvPr id="494" name="40 Conector recto">
              <a:extLst>
                <a:ext uri="{FF2B5EF4-FFF2-40B4-BE49-F238E27FC236}">
                  <a16:creationId xmlns:a16="http://schemas.microsoft.com/office/drawing/2014/main" id="{E652EB38-2288-0045-A577-8774720DA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1523" y="2500756"/>
              <a:ext cx="14494" cy="908096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5B2CEB1E-2C3A-F74B-9AEB-32ABFAA5674B}"/>
                </a:ext>
              </a:extLst>
            </p:cNvPr>
            <p:cNvSpPr/>
            <p:nvPr/>
          </p:nvSpPr>
          <p:spPr>
            <a:xfrm rot="16200000">
              <a:off x="5589227" y="2724015"/>
              <a:ext cx="100741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 - June 2018</a:t>
              </a:r>
            </a:p>
          </p:txBody>
        </p:sp>
        <p:sp>
          <p:nvSpPr>
            <p:cNvPr id="496" name="24 Elipse">
              <a:extLst>
                <a:ext uri="{FF2B5EF4-FFF2-40B4-BE49-F238E27FC236}">
                  <a16:creationId xmlns:a16="http://schemas.microsoft.com/office/drawing/2014/main" id="{58E9C3F3-04B8-EF43-A82D-BBC3C6EDC13D}"/>
                </a:ext>
              </a:extLst>
            </p:cNvPr>
            <p:cNvSpPr/>
            <p:nvPr/>
          </p:nvSpPr>
          <p:spPr>
            <a:xfrm>
              <a:off x="6123471" y="3408852"/>
              <a:ext cx="85157" cy="8514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2" tIns="34286" rIns="68572" bIns="34286" rtlCol="0" anchor="ctr"/>
            <a:lstStyle/>
            <a:p>
              <a:pPr algn="ctr"/>
              <a:endParaRPr lang="es-MX" sz="900">
                <a:solidFill>
                  <a:schemeClr val="tx1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6CEF4D42-F47E-3148-98DD-E218067538AE}"/>
                </a:ext>
              </a:extLst>
            </p:cNvPr>
            <p:cNvSpPr/>
            <p:nvPr/>
          </p:nvSpPr>
          <p:spPr>
            <a:xfrm>
              <a:off x="6158105" y="2385488"/>
              <a:ext cx="80445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Post-set counted for survival  </a:t>
              </a:r>
            </a:p>
            <a:p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(35-days after release)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57984DC-1A3A-C34B-BB77-E61E0D113850}"/>
                </a:ext>
              </a:extLst>
            </p:cNvPr>
            <p:cNvSpPr/>
            <p:nvPr/>
          </p:nvSpPr>
          <p:spPr>
            <a:xfrm>
              <a:off x="2161625" y="4031917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trial, broodstock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47F7FF4-786B-8D46-99D2-8F22F145AE05}"/>
                </a:ext>
              </a:extLst>
            </p:cNvPr>
            <p:cNvSpPr/>
            <p:nvPr/>
          </p:nvSpPr>
          <p:spPr>
            <a:xfrm>
              <a:off x="3393699" y="4509640"/>
              <a:ext cx="1734074" cy="448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trial, broodstock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spawned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~18ºC, 100k cells/mL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0DFB891-C997-2049-BC1B-4E5FE8FED508}"/>
                </a:ext>
              </a:extLst>
            </p:cNvPr>
            <p:cNvSpPr/>
            <p:nvPr/>
          </p:nvSpPr>
          <p:spPr>
            <a:xfrm>
              <a:off x="3895700" y="5048910"/>
              <a:ext cx="2227771" cy="44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trial, larvae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reared common conditions</a:t>
              </a:r>
            </a:p>
            <a:p>
              <a:pPr algn="ctr"/>
              <a:r>
                <a:rPr lang="en-US" sz="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static, ~18ºC, 100k cells/mL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9BDB09C-DBEA-C444-8CC5-F9CF0D74406F}"/>
                </a:ext>
              </a:extLst>
            </p:cNvPr>
            <p:cNvSpPr/>
            <p:nvPr/>
          </p:nvSpPr>
          <p:spPr>
            <a:xfrm>
              <a:off x="603978" y="3593432"/>
              <a:ext cx="802852" cy="230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900" i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endParaRPr lang="en-US" sz="9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8331B5-D6E3-9E49-870F-89EEDB4C2D8F}"/>
                </a:ext>
              </a:extLst>
            </p:cNvPr>
            <p:cNvSpPr/>
            <p:nvPr/>
          </p:nvSpPr>
          <p:spPr>
            <a:xfrm>
              <a:off x="957213" y="3175531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 30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45C95C7-A089-5146-9906-C54C52C5C802}"/>
                </a:ext>
              </a:extLst>
            </p:cNvPr>
            <p:cNvSpPr/>
            <p:nvPr/>
          </p:nvSpPr>
          <p:spPr>
            <a:xfrm>
              <a:off x="644962" y="4706793"/>
              <a:ext cx="1791659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Dates </a:t>
              </a:r>
              <a:r>
                <a:rPr lang="en-US" sz="900" dirty="0" err="1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9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sampled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4902DE0-CD72-E045-A806-E3CF07EAB360}"/>
                </a:ext>
              </a:extLst>
            </p:cNvPr>
            <p:cNvSpPr/>
            <p:nvPr/>
          </p:nvSpPr>
          <p:spPr>
            <a:xfrm>
              <a:off x="1416888" y="3172431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 20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9FF3352-08C3-5B4D-BAD6-140D7E757B0C}"/>
                </a:ext>
              </a:extLst>
            </p:cNvPr>
            <p:cNvSpPr/>
            <p:nvPr/>
          </p:nvSpPr>
          <p:spPr>
            <a:xfrm>
              <a:off x="1813831" y="317597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 4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03F7BD3-5B0C-A84E-B95F-F29AD8B244BE}"/>
                </a:ext>
              </a:extLst>
            </p:cNvPr>
            <p:cNvSpPr/>
            <p:nvPr/>
          </p:nvSpPr>
          <p:spPr>
            <a:xfrm>
              <a:off x="2158814" y="3177232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 23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D51ADE-3028-7644-A08B-224EDB075E11}"/>
                </a:ext>
              </a:extLst>
            </p:cNvPr>
            <p:cNvSpPr/>
            <p:nvPr/>
          </p:nvSpPr>
          <p:spPr>
            <a:xfrm>
              <a:off x="2741962" y="3174033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 9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2CFEBC5-2A6F-EE4E-ADEA-E5393D5A73F0}"/>
                </a:ext>
              </a:extLst>
            </p:cNvPr>
            <p:cNvSpPr/>
            <p:nvPr/>
          </p:nvSpPr>
          <p:spPr>
            <a:xfrm>
              <a:off x="3057932" y="317023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 27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9C40E39-6563-1A44-93EE-E54FE7EF1DF3}"/>
                </a:ext>
              </a:extLst>
            </p:cNvPr>
            <p:cNvSpPr/>
            <p:nvPr/>
          </p:nvSpPr>
          <p:spPr>
            <a:xfrm>
              <a:off x="3442213" y="3162193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 13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CECF6C7-5A9E-8A46-9102-7B0A299794E1}"/>
                </a:ext>
              </a:extLst>
            </p:cNvPr>
            <p:cNvSpPr/>
            <p:nvPr/>
          </p:nvSpPr>
          <p:spPr>
            <a:xfrm>
              <a:off x="3897036" y="3158396"/>
              <a:ext cx="505503" cy="2000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700" dirty="0">
                  <a:solidFill>
                    <a:srgbClr val="F08A6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 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32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F62BA24-0033-CC48-8690-EEBBD18DAAF4}"/>
              </a:ext>
            </a:extLst>
          </p:cNvPr>
          <p:cNvGrpSpPr/>
          <p:nvPr/>
        </p:nvGrpSpPr>
        <p:grpSpPr>
          <a:xfrm>
            <a:off x="129551" y="635557"/>
            <a:ext cx="8425618" cy="4889279"/>
            <a:chOff x="129551" y="635557"/>
            <a:chExt cx="8425618" cy="488927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E3D3E7C-0F4C-1E4D-B2DD-FE4872BA2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0710" y="896865"/>
              <a:ext cx="2523858" cy="42137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4F70E73-ACCD-A74A-A554-11C62795C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63" y="898052"/>
              <a:ext cx="2373347" cy="421928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99B17E9-95EF-624D-906F-DA9FA88C2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617" y="896866"/>
              <a:ext cx="2376157" cy="4224279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044059-DDF2-2346-8666-6B772F47ADC0}"/>
                </a:ext>
              </a:extLst>
            </p:cNvPr>
            <p:cNvGrpSpPr/>
            <p:nvPr/>
          </p:nvGrpSpPr>
          <p:grpSpPr>
            <a:xfrm>
              <a:off x="844342" y="635557"/>
              <a:ext cx="7710827" cy="4889279"/>
              <a:chOff x="501442" y="284485"/>
              <a:chExt cx="7710827" cy="4889279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AF64FDD-70D0-6C46-9EBB-3D5FC3D00D94}"/>
                  </a:ext>
                </a:extLst>
              </p:cNvPr>
              <p:cNvGrpSpPr/>
              <p:nvPr/>
            </p:nvGrpSpPr>
            <p:grpSpPr>
              <a:xfrm>
                <a:off x="965732" y="284485"/>
                <a:ext cx="7246537" cy="3392284"/>
                <a:chOff x="965732" y="284485"/>
                <a:chExt cx="7246537" cy="3392284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CD07132-0EF3-C045-AD85-4BE035150493}"/>
                    </a:ext>
                  </a:extLst>
                </p:cNvPr>
                <p:cNvSpPr txBox="1"/>
                <p:nvPr/>
              </p:nvSpPr>
              <p:spPr>
                <a:xfrm>
                  <a:off x="965732" y="307154"/>
                  <a:ext cx="211150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Predominant Gonad Sex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A0215A-45C1-C74D-BF67-DEB80016112A}"/>
                    </a:ext>
                  </a:extLst>
                </p:cNvPr>
                <p:cNvSpPr txBox="1"/>
                <p:nvPr/>
              </p:nvSpPr>
              <p:spPr>
                <a:xfrm>
                  <a:off x="3255109" y="285798"/>
                  <a:ext cx="162517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Oocyte stage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E4D9B60-852D-5240-AB7C-E27CF74004EF}"/>
                    </a:ext>
                  </a:extLst>
                </p:cNvPr>
                <p:cNvSpPr txBox="1"/>
                <p:nvPr/>
              </p:nvSpPr>
              <p:spPr>
                <a:xfrm>
                  <a:off x="5858659" y="284485"/>
                  <a:ext cx="192320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Spermatocyte Stage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995DEEA-F2B9-9A43-8A23-F6C7C2515277}"/>
                    </a:ext>
                  </a:extLst>
                </p:cNvPr>
                <p:cNvSpPr txBox="1"/>
                <p:nvPr/>
              </p:nvSpPr>
              <p:spPr>
                <a:xfrm rot="5400000">
                  <a:off x="6764341" y="2228840"/>
                  <a:ext cx="26188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Percent of oysters sampled</a:t>
                  </a:r>
                </a:p>
              </p:txBody>
            </p:sp>
          </p:grp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D59D35F-C058-2F41-A619-03812C72C1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57380" b="25879"/>
              <a:stretch/>
            </p:blipFill>
            <p:spPr>
              <a:xfrm>
                <a:off x="3011722" y="4712098"/>
                <a:ext cx="2373347" cy="17658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046EBFC-676B-C347-9B08-E54AD7C884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57529"/>
              <a:stretch/>
            </p:blipFill>
            <p:spPr>
              <a:xfrm>
                <a:off x="5393498" y="4722940"/>
                <a:ext cx="2388365" cy="45082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FD53668-9271-8841-8EF5-C92E9F5524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57430" b="26991"/>
              <a:stretch/>
            </p:blipFill>
            <p:spPr>
              <a:xfrm>
                <a:off x="502895" y="4716764"/>
                <a:ext cx="2482885" cy="171918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87FC253-E6F5-D744-8AC5-32310D9CD7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67629"/>
              <a:stretch/>
            </p:blipFill>
            <p:spPr>
              <a:xfrm>
                <a:off x="2982874" y="4830143"/>
                <a:ext cx="2388365" cy="343621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D3935997-124D-B548-B9AA-EEF6368B2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72864"/>
              <a:stretch/>
            </p:blipFill>
            <p:spPr>
              <a:xfrm>
                <a:off x="501442" y="4871409"/>
                <a:ext cx="2482885" cy="299456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B44784-6193-F449-8A4B-595196E3F621}"/>
                </a:ext>
              </a:extLst>
            </p:cNvPr>
            <p:cNvSpPr txBox="1"/>
            <p:nvPr/>
          </p:nvSpPr>
          <p:spPr>
            <a:xfrm>
              <a:off x="427510" y="1155066"/>
              <a:ext cx="5192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Wild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878E72-09F9-524A-9914-F34843124E5E}"/>
                </a:ext>
              </a:extLst>
            </p:cNvPr>
            <p:cNvSpPr txBox="1"/>
            <p:nvPr/>
          </p:nvSpPr>
          <p:spPr>
            <a:xfrm>
              <a:off x="138069" y="1974572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 </a:t>
              </a:r>
            </a:p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DA35E14-E139-094F-8BBA-5BF01ADEC28D}"/>
                </a:ext>
              </a:extLst>
            </p:cNvPr>
            <p:cNvSpPr txBox="1"/>
            <p:nvPr/>
          </p:nvSpPr>
          <p:spPr>
            <a:xfrm>
              <a:off x="129551" y="2838407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</a:t>
              </a:r>
            </a:p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3458E7-DFAC-1D49-AC30-3B2ADB842070}"/>
                </a:ext>
              </a:extLst>
            </p:cNvPr>
            <p:cNvSpPr txBox="1"/>
            <p:nvPr/>
          </p:nvSpPr>
          <p:spPr>
            <a:xfrm>
              <a:off x="129551" y="3649317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</a:t>
              </a:r>
            </a:p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042790-3F90-5D4D-B5EC-E33B5D50FCBE}"/>
                </a:ext>
              </a:extLst>
            </p:cNvPr>
            <p:cNvSpPr txBox="1"/>
            <p:nvPr/>
          </p:nvSpPr>
          <p:spPr>
            <a:xfrm>
              <a:off x="129551" y="4478913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</a:t>
              </a:r>
            </a:p>
            <a:p>
              <a:pPr algn="r"/>
              <a:r>
                <a:rPr 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71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BC29308-3B4B-1B46-8CF7-2E198CCE6CB4}"/>
              </a:ext>
            </a:extLst>
          </p:cNvPr>
          <p:cNvGrpSpPr/>
          <p:nvPr/>
        </p:nvGrpSpPr>
        <p:grpSpPr>
          <a:xfrm>
            <a:off x="267283" y="650057"/>
            <a:ext cx="8096629" cy="5731841"/>
            <a:chOff x="267283" y="650057"/>
            <a:chExt cx="8096629" cy="573184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BC6DB0C7-3EBA-EB43-973D-68C4A8A94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1996" y="807501"/>
              <a:ext cx="3481916" cy="557106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50E2F6F-FD6B-8843-9F23-267DF8181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0196" y="810832"/>
              <a:ext cx="3133724" cy="5571066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2AB9524-4327-8B4C-9755-1E46F1968571}"/>
                </a:ext>
              </a:extLst>
            </p:cNvPr>
            <p:cNvSpPr txBox="1"/>
            <p:nvPr/>
          </p:nvSpPr>
          <p:spPr>
            <a:xfrm>
              <a:off x="267291" y="4030807"/>
              <a:ext cx="12414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No. larvae 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released day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6DCF3B-86E7-A44B-B087-ED7B4AAB14FF}"/>
                </a:ext>
              </a:extLst>
            </p:cNvPr>
            <p:cNvSpPr txBox="1"/>
            <p:nvPr/>
          </p:nvSpPr>
          <p:spPr>
            <a:xfrm>
              <a:off x="1521100" y="2723848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FAF131-2821-3D4A-A92D-052FDDD5E198}"/>
                </a:ext>
              </a:extLst>
            </p:cNvPr>
            <p:cNvSpPr txBox="1"/>
            <p:nvPr/>
          </p:nvSpPr>
          <p:spPr>
            <a:xfrm>
              <a:off x="1521100" y="3631731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FD3D689-22AB-9345-8074-57F34A0B8DD3}"/>
                </a:ext>
              </a:extLst>
            </p:cNvPr>
            <p:cNvSpPr txBox="1"/>
            <p:nvPr/>
          </p:nvSpPr>
          <p:spPr>
            <a:xfrm>
              <a:off x="1521100" y="4555037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high-food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94D5BDB-0AEF-974F-86D8-CF501CBC2355}"/>
                </a:ext>
              </a:extLst>
            </p:cNvPr>
            <p:cNvSpPr txBox="1"/>
            <p:nvPr/>
          </p:nvSpPr>
          <p:spPr>
            <a:xfrm>
              <a:off x="1521100" y="5478343"/>
              <a:ext cx="85003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10°C+ </a:t>
              </a:r>
            </a:p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low-food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14559EE-C4CB-7F4A-8EDF-FF7000044A6D}"/>
                </a:ext>
              </a:extLst>
            </p:cNvPr>
            <p:cNvSpPr txBox="1"/>
            <p:nvPr/>
          </p:nvSpPr>
          <p:spPr>
            <a:xfrm>
              <a:off x="267283" y="1370163"/>
              <a:ext cx="1230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Cumulative larvae released </a:t>
              </a:r>
            </a:p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broodstock</a:t>
              </a:r>
              <a:r>
                <a:rPr lang="en-US" sz="1200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D4039AB-1CDA-D240-B7F3-5A328F7ACDA2}"/>
                </a:ext>
              </a:extLst>
            </p:cNvPr>
            <p:cNvSpPr txBox="1"/>
            <p:nvPr/>
          </p:nvSpPr>
          <p:spPr>
            <a:xfrm>
              <a:off x="1915536" y="650057"/>
              <a:ext cx="26188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exposure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E02C528-9156-E147-8B65-6386D79A880C}"/>
                </a:ext>
              </a:extLst>
            </p:cNvPr>
            <p:cNvSpPr txBox="1"/>
            <p:nvPr/>
          </p:nvSpPr>
          <p:spPr>
            <a:xfrm>
              <a:off x="5084864" y="650057"/>
              <a:ext cx="26188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 week exposure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5308FA0-AC67-4F47-956C-4DD21714C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968" y="2713892"/>
              <a:ext cx="0" cy="3557955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18CE5C6-0FD1-CD40-A2B6-D34BCDDFD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4968" y="765800"/>
              <a:ext cx="0" cy="167260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949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F8A3CB9-F168-F94F-A3D7-C8D8A644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676656"/>
            <a:ext cx="640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888CF4D-AC0B-7140-BEC9-E90780CA102F}"/>
              </a:ext>
            </a:extLst>
          </p:cNvPr>
          <p:cNvGrpSpPr/>
          <p:nvPr/>
        </p:nvGrpSpPr>
        <p:grpSpPr>
          <a:xfrm>
            <a:off x="858117" y="627993"/>
            <a:ext cx="5710849" cy="4572000"/>
            <a:chOff x="858117" y="627993"/>
            <a:chExt cx="5710849" cy="4572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596AB2-7299-1645-8AC0-7C26D3BA9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2566" y="627993"/>
              <a:ext cx="5486400" cy="4572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0F28CE-1080-A44F-8926-20640D72D144}"/>
                </a:ext>
              </a:extLst>
            </p:cNvPr>
            <p:cNvSpPr txBox="1"/>
            <p:nvPr/>
          </p:nvSpPr>
          <p:spPr>
            <a:xfrm rot="16200000">
              <a:off x="197192" y="2930773"/>
              <a:ext cx="15988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Percent survival</a:t>
              </a:r>
              <a:endParaRPr lang="en-US" sz="12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C44F2-AE6A-8A42-BAB3-C50AB750ADCD}"/>
                </a:ext>
              </a:extLst>
            </p:cNvPr>
            <p:cNvSpPr txBox="1"/>
            <p:nvPr/>
          </p:nvSpPr>
          <p:spPr>
            <a:xfrm>
              <a:off x="1589020" y="2411392"/>
              <a:ext cx="8914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7-week trial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DDA8A-756D-594C-AED6-2E18E0BF7CAF}"/>
                </a:ext>
              </a:extLst>
            </p:cNvPr>
            <p:cNvSpPr txBox="1"/>
            <p:nvPr/>
          </p:nvSpPr>
          <p:spPr>
            <a:xfrm>
              <a:off x="1589021" y="4514582"/>
              <a:ext cx="9692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12-week trial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64EB255-77A5-9243-960C-B765454C9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71" t="54339" b="21322"/>
          <a:stretch/>
        </p:blipFill>
        <p:spPr>
          <a:xfrm>
            <a:off x="6501700" y="3166765"/>
            <a:ext cx="1487214" cy="11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A99A56-2E10-294D-82A5-698063DB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6" y="1143000"/>
            <a:ext cx="4572000" cy="457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8BCFE-4C7F-7A4B-9588-3FBA8B44CD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71" t="53655" b="21322"/>
          <a:stretch/>
        </p:blipFill>
        <p:spPr>
          <a:xfrm>
            <a:off x="7529223" y="5481357"/>
            <a:ext cx="1487214" cy="11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1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80227A-6F33-064B-8D82-50FEC0AAC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48" t="8059" b="57143"/>
          <a:stretch/>
        </p:blipFill>
        <p:spPr>
          <a:xfrm>
            <a:off x="914401" y="914400"/>
            <a:ext cx="2351314" cy="2068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F47965-95B0-CF44-A417-1A5025357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748" t="7692" b="57509"/>
          <a:stretch/>
        </p:blipFill>
        <p:spPr>
          <a:xfrm>
            <a:off x="4310742" y="914400"/>
            <a:ext cx="2351316" cy="20682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B9FBA1-93AF-2B4F-9A39-6ED9DD2306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48" t="7693" b="51282"/>
          <a:stretch/>
        </p:blipFill>
        <p:spPr>
          <a:xfrm>
            <a:off x="914400" y="3243942"/>
            <a:ext cx="235131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2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0F54B1-A393-0749-8C27-FC47CDD4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6858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1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28472</TotalTime>
  <Words>245</Words>
  <Application>Microsoft Macintosh PowerPoint</Application>
  <PresentationFormat>On-screen Show (4:3)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H Spencer</dc:creator>
  <cp:lastModifiedBy>Laura H Spencer</cp:lastModifiedBy>
  <cp:revision>49</cp:revision>
  <cp:lastPrinted>2020-04-20T17:32:16Z</cp:lastPrinted>
  <dcterms:created xsi:type="dcterms:W3CDTF">2019-08-28T07:16:58Z</dcterms:created>
  <dcterms:modified xsi:type="dcterms:W3CDTF">2020-04-20T21:46:58Z</dcterms:modified>
</cp:coreProperties>
</file>