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316" r:id="rId2"/>
    <p:sldId id="260" r:id="rId3"/>
    <p:sldId id="318" r:id="rId4"/>
    <p:sldId id="261" r:id="rId5"/>
    <p:sldId id="326" r:id="rId6"/>
    <p:sldId id="262" r:id="rId7"/>
    <p:sldId id="264" r:id="rId8"/>
    <p:sldId id="324" r:id="rId9"/>
    <p:sldId id="263" r:id="rId10"/>
    <p:sldId id="317" r:id="rId11"/>
    <p:sldId id="325" r:id="rId12"/>
    <p:sldId id="319" r:id="rId13"/>
    <p:sldId id="320" r:id="rId14"/>
    <p:sldId id="322" r:id="rId15"/>
    <p:sldId id="321" r:id="rId16"/>
    <p:sldId id="323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  <a:srgbClr val="0370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62"/>
    <p:restoredTop sz="94643"/>
  </p:normalViewPr>
  <p:slideViewPr>
    <p:cSldViewPr snapToGrid="0" snapToObjects="1">
      <p:cViewPr>
        <p:scale>
          <a:sx n="163" d="100"/>
          <a:sy n="163" d="100"/>
        </p:scale>
        <p:origin x="312" y="-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BB845A-8D3D-7546-82B5-222C64D3BA4D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C4BCB4-C391-0646-B367-4B5FCD26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29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66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49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10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020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168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7E118-E456-1F40-BBD6-4856F8C7E635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938F-CA13-C644-8323-E13CF84E0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20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7E118-E456-1F40-BBD6-4856F8C7E635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938F-CA13-C644-8323-E13CF84E0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88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7E118-E456-1F40-BBD6-4856F8C7E635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938F-CA13-C644-8323-E13CF84E0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7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7E118-E456-1F40-BBD6-4856F8C7E635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938F-CA13-C644-8323-E13CF84E0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5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7E118-E456-1F40-BBD6-4856F8C7E635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938F-CA13-C644-8323-E13CF84E0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559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7E118-E456-1F40-BBD6-4856F8C7E635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938F-CA13-C644-8323-E13CF84E0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702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7E118-E456-1F40-BBD6-4856F8C7E635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938F-CA13-C644-8323-E13CF84E0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04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7E118-E456-1F40-BBD6-4856F8C7E635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938F-CA13-C644-8323-E13CF84E0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47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7E118-E456-1F40-BBD6-4856F8C7E635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938F-CA13-C644-8323-E13CF84E0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76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7E118-E456-1F40-BBD6-4856F8C7E635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938F-CA13-C644-8323-E13CF84E0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485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7E118-E456-1F40-BBD6-4856F8C7E635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938F-CA13-C644-8323-E13CF84E0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6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7E118-E456-1F40-BBD6-4856F8C7E635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F938F-CA13-C644-8323-E13CF84E0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2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8.emf"/><Relationship Id="rId7" Type="http://schemas.openxmlformats.org/officeDocument/2006/relationships/image" Target="../media/image5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10.emf"/><Relationship Id="rId10" Type="http://schemas.openxmlformats.org/officeDocument/2006/relationships/image" Target="../media/image13.emf"/><Relationship Id="rId4" Type="http://schemas.openxmlformats.org/officeDocument/2006/relationships/image" Target="../media/image9.emf"/><Relationship Id="rId9" Type="http://schemas.openxmlformats.org/officeDocument/2006/relationships/image" Target="../media/image1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40 Conector recto">
            <a:extLst>
              <a:ext uri="{FF2B5EF4-FFF2-40B4-BE49-F238E27FC236}">
                <a16:creationId xmlns:a16="http://schemas.microsoft.com/office/drawing/2014/main" id="{CFDAD28D-D8A6-5442-8D48-D71F60757076}"/>
              </a:ext>
            </a:extLst>
          </p:cNvPr>
          <p:cNvCxnSpPr>
            <a:cxnSpLocks/>
          </p:cNvCxnSpPr>
          <p:nvPr/>
        </p:nvCxnSpPr>
        <p:spPr>
          <a:xfrm flipV="1">
            <a:off x="2512511" y="1859348"/>
            <a:ext cx="0" cy="1612641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40 Conector recto">
            <a:extLst>
              <a:ext uri="{FF2B5EF4-FFF2-40B4-BE49-F238E27FC236}">
                <a16:creationId xmlns:a16="http://schemas.microsoft.com/office/drawing/2014/main" id="{3F967D21-B4E5-2E48-B48D-E0965735EB7B}"/>
              </a:ext>
            </a:extLst>
          </p:cNvPr>
          <p:cNvCxnSpPr>
            <a:cxnSpLocks/>
          </p:cNvCxnSpPr>
          <p:nvPr/>
        </p:nvCxnSpPr>
        <p:spPr>
          <a:xfrm flipV="1">
            <a:off x="4561763" y="2144220"/>
            <a:ext cx="4124" cy="1317916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BC0B9CA1-6DD7-024C-A3F5-57E1481794B6}"/>
              </a:ext>
            </a:extLst>
          </p:cNvPr>
          <p:cNvCxnSpPr>
            <a:cxnSpLocks/>
          </p:cNvCxnSpPr>
          <p:nvPr/>
        </p:nvCxnSpPr>
        <p:spPr>
          <a:xfrm>
            <a:off x="2296878" y="3338620"/>
            <a:ext cx="0" cy="130154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28467253-7E87-674A-B78D-4EFD854F5652}"/>
              </a:ext>
            </a:extLst>
          </p:cNvPr>
          <p:cNvCxnSpPr>
            <a:cxnSpLocks/>
          </p:cNvCxnSpPr>
          <p:nvPr/>
        </p:nvCxnSpPr>
        <p:spPr>
          <a:xfrm>
            <a:off x="2764091" y="3338620"/>
            <a:ext cx="0" cy="130154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99B6B09F-38DE-924F-B103-87FF3D2B0349}"/>
              </a:ext>
            </a:extLst>
          </p:cNvPr>
          <p:cNvCxnSpPr>
            <a:cxnSpLocks/>
          </p:cNvCxnSpPr>
          <p:nvPr/>
        </p:nvCxnSpPr>
        <p:spPr>
          <a:xfrm>
            <a:off x="3134965" y="3341872"/>
            <a:ext cx="0" cy="130154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990CC7EC-C3D6-7040-8C2B-B5F598C34680}"/>
              </a:ext>
            </a:extLst>
          </p:cNvPr>
          <p:cNvCxnSpPr>
            <a:cxnSpLocks/>
          </p:cNvCxnSpPr>
          <p:nvPr/>
        </p:nvCxnSpPr>
        <p:spPr>
          <a:xfrm>
            <a:off x="3631228" y="3340647"/>
            <a:ext cx="0" cy="130154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3A9EA9D9-0D59-C74F-B5AF-FABF926BCACA}"/>
              </a:ext>
            </a:extLst>
          </p:cNvPr>
          <p:cNvCxnSpPr>
            <a:cxnSpLocks/>
          </p:cNvCxnSpPr>
          <p:nvPr/>
        </p:nvCxnSpPr>
        <p:spPr>
          <a:xfrm>
            <a:off x="4057461" y="3333437"/>
            <a:ext cx="0" cy="130154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E47AB478-01CB-9F47-BDBD-82383B06936A}"/>
              </a:ext>
            </a:extLst>
          </p:cNvPr>
          <p:cNvCxnSpPr>
            <a:cxnSpLocks/>
          </p:cNvCxnSpPr>
          <p:nvPr/>
        </p:nvCxnSpPr>
        <p:spPr>
          <a:xfrm>
            <a:off x="4746178" y="3330780"/>
            <a:ext cx="0" cy="130154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C9B14E8E-0FC1-EF4D-B7FA-95B5A9F270D8}"/>
              </a:ext>
            </a:extLst>
          </p:cNvPr>
          <p:cNvCxnSpPr>
            <a:cxnSpLocks/>
          </p:cNvCxnSpPr>
          <p:nvPr/>
        </p:nvCxnSpPr>
        <p:spPr>
          <a:xfrm flipH="1">
            <a:off x="4507031" y="3330780"/>
            <a:ext cx="978" cy="138171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72B4D89F-802A-3743-B67A-11FA6604D65E}"/>
              </a:ext>
            </a:extLst>
          </p:cNvPr>
          <p:cNvCxnSpPr>
            <a:cxnSpLocks/>
          </p:cNvCxnSpPr>
          <p:nvPr/>
        </p:nvCxnSpPr>
        <p:spPr>
          <a:xfrm>
            <a:off x="5240981" y="3331547"/>
            <a:ext cx="0" cy="130154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40 Conector recto">
            <a:extLst>
              <a:ext uri="{FF2B5EF4-FFF2-40B4-BE49-F238E27FC236}">
                <a16:creationId xmlns:a16="http://schemas.microsoft.com/office/drawing/2014/main" id="{BCC49EBA-B4C1-404C-82FA-B7391AB87B6D}"/>
              </a:ext>
            </a:extLst>
          </p:cNvPr>
          <p:cNvCxnSpPr>
            <a:cxnSpLocks/>
            <a:stCxn id="438" idx="0"/>
          </p:cNvCxnSpPr>
          <p:nvPr/>
        </p:nvCxnSpPr>
        <p:spPr>
          <a:xfrm flipV="1">
            <a:off x="5440397" y="1805207"/>
            <a:ext cx="0" cy="1612641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40 Conector recto"/>
          <p:cNvCxnSpPr>
            <a:cxnSpLocks/>
          </p:cNvCxnSpPr>
          <p:nvPr/>
        </p:nvCxnSpPr>
        <p:spPr>
          <a:xfrm flipV="1">
            <a:off x="1774567" y="2157468"/>
            <a:ext cx="0" cy="1313223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Rectangle 266">
            <a:extLst>
              <a:ext uri="{FF2B5EF4-FFF2-40B4-BE49-F238E27FC236}">
                <a16:creationId xmlns:a16="http://schemas.microsoft.com/office/drawing/2014/main" id="{19C204D0-A0DB-9243-A6DE-FDCF03846A0A}"/>
              </a:ext>
            </a:extLst>
          </p:cNvPr>
          <p:cNvSpPr/>
          <p:nvPr/>
        </p:nvSpPr>
        <p:spPr>
          <a:xfrm>
            <a:off x="1709659" y="3470690"/>
            <a:ext cx="5567916" cy="10765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endParaRPr lang="en-US" sz="1050" i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18 Conector recto"/>
          <p:cNvCxnSpPr>
            <a:cxnSpLocks/>
            <a:stCxn id="363" idx="2"/>
            <a:endCxn id="496" idx="6"/>
          </p:cNvCxnSpPr>
          <p:nvPr/>
        </p:nvCxnSpPr>
        <p:spPr>
          <a:xfrm flipV="1">
            <a:off x="1734944" y="3461701"/>
            <a:ext cx="5579366" cy="1041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1729789" y="2116315"/>
            <a:ext cx="7436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Adults collected from Mud Bay, Bremerton, WA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2D56CDE-E781-DF4A-A372-E62F922CEBFC}"/>
              </a:ext>
            </a:extLst>
          </p:cNvPr>
          <p:cNvSpPr/>
          <p:nvPr/>
        </p:nvSpPr>
        <p:spPr>
          <a:xfrm>
            <a:off x="2463209" y="1805413"/>
            <a:ext cx="7068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Adults into winter treatments</a:t>
            </a:r>
          </a:p>
        </p:txBody>
      </p:sp>
      <p:sp>
        <p:nvSpPr>
          <p:cNvPr id="316" name="24 Elipse">
            <a:extLst>
              <a:ext uri="{FF2B5EF4-FFF2-40B4-BE49-F238E27FC236}">
                <a16:creationId xmlns:a16="http://schemas.microsoft.com/office/drawing/2014/main" id="{7F6C334B-8033-7542-954E-39A0E5CF441D}"/>
              </a:ext>
            </a:extLst>
          </p:cNvPr>
          <p:cNvSpPr/>
          <p:nvPr/>
        </p:nvSpPr>
        <p:spPr>
          <a:xfrm>
            <a:off x="4521828" y="3425790"/>
            <a:ext cx="85157" cy="8514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2" tIns="34286" rIns="68572" bIns="34286" rtlCol="0" anchor="ctr"/>
          <a:lstStyle/>
          <a:p>
            <a:pPr algn="ctr"/>
            <a:endParaRPr lang="es-MX" sz="900">
              <a:solidFill>
                <a:schemeClr val="tx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7935120D-0A48-9B43-886A-53957514746C}"/>
              </a:ext>
            </a:extLst>
          </p:cNvPr>
          <p:cNvSpPr/>
          <p:nvPr/>
        </p:nvSpPr>
        <p:spPr>
          <a:xfrm rot="16200000">
            <a:off x="1147572" y="2481782"/>
            <a:ext cx="1095237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November  6, 2017</a:t>
            </a:r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ABF45771-DFEB-5149-9D12-EC4B800667DE}"/>
              </a:ext>
            </a:extLst>
          </p:cNvPr>
          <p:cNvSpPr/>
          <p:nvPr/>
        </p:nvSpPr>
        <p:spPr>
          <a:xfrm rot="16200000">
            <a:off x="1905751" y="2482137"/>
            <a:ext cx="1061264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December 8, 2018</a:t>
            </a:r>
          </a:p>
        </p:txBody>
      </p:sp>
      <p:sp>
        <p:nvSpPr>
          <p:cNvPr id="363" name="24 Elipse">
            <a:extLst>
              <a:ext uri="{FF2B5EF4-FFF2-40B4-BE49-F238E27FC236}">
                <a16:creationId xmlns:a16="http://schemas.microsoft.com/office/drawing/2014/main" id="{371590CC-5310-6749-8C12-2EAC7A9DC300}"/>
              </a:ext>
            </a:extLst>
          </p:cNvPr>
          <p:cNvSpPr/>
          <p:nvPr/>
        </p:nvSpPr>
        <p:spPr>
          <a:xfrm>
            <a:off x="1734944" y="3429536"/>
            <a:ext cx="85157" cy="8514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2" tIns="34286" rIns="68572" bIns="34286" rtlCol="0" anchor="ctr"/>
          <a:lstStyle/>
          <a:p>
            <a:pPr algn="ctr"/>
            <a:endParaRPr lang="es-MX" sz="900">
              <a:solidFill>
                <a:schemeClr val="tx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369" name="24 Elipse">
            <a:extLst>
              <a:ext uri="{FF2B5EF4-FFF2-40B4-BE49-F238E27FC236}">
                <a16:creationId xmlns:a16="http://schemas.microsoft.com/office/drawing/2014/main" id="{70E89508-788A-8F4F-88FE-87799C42A0E3}"/>
              </a:ext>
            </a:extLst>
          </p:cNvPr>
          <p:cNvSpPr/>
          <p:nvPr/>
        </p:nvSpPr>
        <p:spPr>
          <a:xfrm>
            <a:off x="2469933" y="3433040"/>
            <a:ext cx="85157" cy="8514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2" tIns="34286" rIns="68572" bIns="34286" rtlCol="0" anchor="ctr"/>
          <a:lstStyle/>
          <a:p>
            <a:pPr algn="ctr"/>
            <a:endParaRPr lang="es-MX" sz="900">
              <a:solidFill>
                <a:schemeClr val="tx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373" name="Rectangle 372">
            <a:extLst>
              <a:ext uri="{FF2B5EF4-FFF2-40B4-BE49-F238E27FC236}">
                <a16:creationId xmlns:a16="http://schemas.microsoft.com/office/drawing/2014/main" id="{E6F8D0A8-5705-694F-9134-822685FD564C}"/>
              </a:ext>
            </a:extLst>
          </p:cNvPr>
          <p:cNvSpPr/>
          <p:nvPr/>
        </p:nvSpPr>
        <p:spPr>
          <a:xfrm rot="16200000">
            <a:off x="3956706" y="2480537"/>
            <a:ext cx="1060855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February 28, 2018</a:t>
            </a:r>
          </a:p>
        </p:txBody>
      </p:sp>
      <p:sp>
        <p:nvSpPr>
          <p:cNvPr id="437" name="Rectangle 436">
            <a:extLst>
              <a:ext uri="{FF2B5EF4-FFF2-40B4-BE49-F238E27FC236}">
                <a16:creationId xmlns:a16="http://schemas.microsoft.com/office/drawing/2014/main" id="{C76A8B28-467A-4C4E-B595-55E5005695CE}"/>
              </a:ext>
            </a:extLst>
          </p:cNvPr>
          <p:cNvSpPr/>
          <p:nvPr/>
        </p:nvSpPr>
        <p:spPr>
          <a:xfrm rot="16200000">
            <a:off x="4822741" y="2386090"/>
            <a:ext cx="1060856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March 30, 2018</a:t>
            </a:r>
          </a:p>
        </p:txBody>
      </p:sp>
      <p:sp>
        <p:nvSpPr>
          <p:cNvPr id="438" name="24 Elipse">
            <a:extLst>
              <a:ext uri="{FF2B5EF4-FFF2-40B4-BE49-F238E27FC236}">
                <a16:creationId xmlns:a16="http://schemas.microsoft.com/office/drawing/2014/main" id="{4E38BD6F-76F2-9D44-B101-DD631AE41AEE}"/>
              </a:ext>
            </a:extLst>
          </p:cNvPr>
          <p:cNvSpPr/>
          <p:nvPr/>
        </p:nvSpPr>
        <p:spPr>
          <a:xfrm>
            <a:off x="5397818" y="3417848"/>
            <a:ext cx="85157" cy="8514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2" tIns="34286" rIns="68572" bIns="34286" rtlCol="0" anchor="ctr"/>
          <a:lstStyle/>
          <a:p>
            <a:pPr algn="ctr"/>
            <a:endParaRPr lang="es-MX" sz="900">
              <a:solidFill>
                <a:schemeClr val="tx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439" name="Rectangle 438">
            <a:extLst>
              <a:ext uri="{FF2B5EF4-FFF2-40B4-BE49-F238E27FC236}">
                <a16:creationId xmlns:a16="http://schemas.microsoft.com/office/drawing/2014/main" id="{3E0BCB37-09C8-8245-A034-624B8A22E1AF}"/>
              </a:ext>
            </a:extLst>
          </p:cNvPr>
          <p:cNvSpPr/>
          <p:nvPr/>
        </p:nvSpPr>
        <p:spPr>
          <a:xfrm>
            <a:off x="5394509" y="1753528"/>
            <a:ext cx="8389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Larval rearing begins </a:t>
            </a:r>
          </a:p>
        </p:txBody>
      </p:sp>
      <p:cxnSp>
        <p:nvCxnSpPr>
          <p:cNvPr id="455" name="40 Conector recto">
            <a:extLst>
              <a:ext uri="{FF2B5EF4-FFF2-40B4-BE49-F238E27FC236}">
                <a16:creationId xmlns:a16="http://schemas.microsoft.com/office/drawing/2014/main" id="{B2632ED2-F000-F248-B6DA-725A768D53AE}"/>
              </a:ext>
            </a:extLst>
          </p:cNvPr>
          <p:cNvCxnSpPr>
            <a:cxnSpLocks/>
          </p:cNvCxnSpPr>
          <p:nvPr/>
        </p:nvCxnSpPr>
        <p:spPr>
          <a:xfrm flipV="1">
            <a:off x="6151248" y="2210725"/>
            <a:ext cx="0" cy="120314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6" name="24 Elipse">
            <a:extLst>
              <a:ext uri="{FF2B5EF4-FFF2-40B4-BE49-F238E27FC236}">
                <a16:creationId xmlns:a16="http://schemas.microsoft.com/office/drawing/2014/main" id="{355874A9-B580-BC41-8224-27DDA81CA85E}"/>
              </a:ext>
            </a:extLst>
          </p:cNvPr>
          <p:cNvSpPr/>
          <p:nvPr/>
        </p:nvSpPr>
        <p:spPr>
          <a:xfrm>
            <a:off x="6108669" y="3413873"/>
            <a:ext cx="85157" cy="8514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2" tIns="34286" rIns="68572" bIns="34286" rtlCol="0" anchor="ctr"/>
          <a:lstStyle/>
          <a:p>
            <a:pPr algn="ctr"/>
            <a:endParaRPr lang="es-MX" sz="900">
              <a:solidFill>
                <a:schemeClr val="tx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457" name="Rectangle 456">
            <a:extLst>
              <a:ext uri="{FF2B5EF4-FFF2-40B4-BE49-F238E27FC236}">
                <a16:creationId xmlns:a16="http://schemas.microsoft.com/office/drawing/2014/main" id="{510EE2CD-46B7-CD43-A0BB-77E21038F195}"/>
              </a:ext>
            </a:extLst>
          </p:cNvPr>
          <p:cNvSpPr/>
          <p:nvPr/>
        </p:nvSpPr>
        <p:spPr>
          <a:xfrm>
            <a:off x="6104717" y="2165629"/>
            <a:ext cx="9117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larval pulse collected to rear </a:t>
            </a:r>
          </a:p>
          <a:p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(n=12 per treat. </a:t>
            </a:r>
          </a:p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48 total)</a:t>
            </a:r>
          </a:p>
        </p:txBody>
      </p:sp>
      <p:sp>
        <p:nvSpPr>
          <p:cNvPr id="458" name="Rectangle 457">
            <a:extLst>
              <a:ext uri="{FF2B5EF4-FFF2-40B4-BE49-F238E27FC236}">
                <a16:creationId xmlns:a16="http://schemas.microsoft.com/office/drawing/2014/main" id="{4F0AB9EF-20D7-214F-A62D-8D66DF1A4CC5}"/>
              </a:ext>
            </a:extLst>
          </p:cNvPr>
          <p:cNvSpPr/>
          <p:nvPr/>
        </p:nvSpPr>
        <p:spPr>
          <a:xfrm rot="16200000">
            <a:off x="5586389" y="2457753"/>
            <a:ext cx="963264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April 19, 2018</a:t>
            </a:r>
          </a:p>
        </p:txBody>
      </p:sp>
      <p:sp>
        <p:nvSpPr>
          <p:cNvPr id="481" name="Rectangle 480">
            <a:extLst>
              <a:ext uri="{FF2B5EF4-FFF2-40B4-BE49-F238E27FC236}">
                <a16:creationId xmlns:a16="http://schemas.microsoft.com/office/drawing/2014/main" id="{30E7EDBE-6E2C-1C43-A6EC-27BAAAC56E58}"/>
              </a:ext>
            </a:extLst>
          </p:cNvPr>
          <p:cNvSpPr/>
          <p:nvPr/>
        </p:nvSpPr>
        <p:spPr>
          <a:xfrm>
            <a:off x="4508009" y="2096017"/>
            <a:ext cx="6654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Winter treatments end, spawning begins</a:t>
            </a:r>
          </a:p>
        </p:txBody>
      </p:sp>
      <p:cxnSp>
        <p:nvCxnSpPr>
          <p:cNvPr id="494" name="40 Conector recto">
            <a:extLst>
              <a:ext uri="{FF2B5EF4-FFF2-40B4-BE49-F238E27FC236}">
                <a16:creationId xmlns:a16="http://schemas.microsoft.com/office/drawing/2014/main" id="{E652EB38-2288-0045-A577-8774720DAEBF}"/>
              </a:ext>
            </a:extLst>
          </p:cNvPr>
          <p:cNvCxnSpPr>
            <a:cxnSpLocks/>
          </p:cNvCxnSpPr>
          <p:nvPr/>
        </p:nvCxnSpPr>
        <p:spPr>
          <a:xfrm flipV="1">
            <a:off x="7267205" y="2511030"/>
            <a:ext cx="14494" cy="908096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5" name="Rectangle 494">
            <a:extLst>
              <a:ext uri="{FF2B5EF4-FFF2-40B4-BE49-F238E27FC236}">
                <a16:creationId xmlns:a16="http://schemas.microsoft.com/office/drawing/2014/main" id="{5B2CEB1E-2C3A-F74B-9AEB-32ABFAA5674B}"/>
              </a:ext>
            </a:extLst>
          </p:cNvPr>
          <p:cNvSpPr/>
          <p:nvPr/>
        </p:nvSpPr>
        <p:spPr>
          <a:xfrm rot="16200000">
            <a:off x="6694909" y="2734289"/>
            <a:ext cx="1007415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 - June 2018</a:t>
            </a:r>
          </a:p>
        </p:txBody>
      </p:sp>
      <p:sp>
        <p:nvSpPr>
          <p:cNvPr id="496" name="24 Elipse">
            <a:extLst>
              <a:ext uri="{FF2B5EF4-FFF2-40B4-BE49-F238E27FC236}">
                <a16:creationId xmlns:a16="http://schemas.microsoft.com/office/drawing/2014/main" id="{58E9C3F3-04B8-EF43-A82D-BBC3C6EDC13D}"/>
              </a:ext>
            </a:extLst>
          </p:cNvPr>
          <p:cNvSpPr/>
          <p:nvPr/>
        </p:nvSpPr>
        <p:spPr>
          <a:xfrm>
            <a:off x="7229153" y="3419126"/>
            <a:ext cx="85157" cy="8514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2" tIns="34286" rIns="68572" bIns="34286" rtlCol="0" anchor="ctr"/>
          <a:lstStyle/>
          <a:p>
            <a:pPr algn="ctr"/>
            <a:endParaRPr lang="es-MX" sz="900">
              <a:solidFill>
                <a:schemeClr val="tx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507" name="Rectangle 506">
            <a:extLst>
              <a:ext uri="{FF2B5EF4-FFF2-40B4-BE49-F238E27FC236}">
                <a16:creationId xmlns:a16="http://schemas.microsoft.com/office/drawing/2014/main" id="{6CEF4D42-F47E-3148-98DD-E218067538AE}"/>
              </a:ext>
            </a:extLst>
          </p:cNvPr>
          <p:cNvSpPr/>
          <p:nvPr/>
        </p:nvSpPr>
        <p:spPr>
          <a:xfrm>
            <a:off x="7263787" y="2395762"/>
            <a:ext cx="8044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Post-set counted for survival  </a:t>
            </a:r>
          </a:p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(35-days after release)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557984DC-1A3A-C34B-BB77-E61E0D113850}"/>
              </a:ext>
            </a:extLst>
          </p:cNvPr>
          <p:cNvSpPr/>
          <p:nvPr/>
        </p:nvSpPr>
        <p:spPr>
          <a:xfrm>
            <a:off x="4560534" y="3548371"/>
            <a:ext cx="1603353" cy="46166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adult spawning and brooding</a:t>
            </a:r>
          </a:p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 conditions</a:t>
            </a:r>
          </a:p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~18ºC, 100k cells/mL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0DFB891-C997-2049-BC1B-4E5FE8FED508}"/>
              </a:ext>
            </a:extLst>
          </p:cNvPr>
          <p:cNvSpPr/>
          <p:nvPr/>
        </p:nvSpPr>
        <p:spPr>
          <a:xfrm>
            <a:off x="5437494" y="4047788"/>
            <a:ext cx="1791659" cy="44878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larval rearing</a:t>
            </a:r>
          </a:p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 conditions</a:t>
            </a:r>
          </a:p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~18ºC, 100k cells/mL, static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78331B5-D6E3-9E49-870F-89EEDB4C2D8F}"/>
              </a:ext>
            </a:extLst>
          </p:cNvPr>
          <p:cNvSpPr/>
          <p:nvPr/>
        </p:nvSpPr>
        <p:spPr>
          <a:xfrm>
            <a:off x="2062895" y="3185805"/>
            <a:ext cx="50550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F08A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 30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845C95C7-A089-5146-9906-C54C52C5C802}"/>
              </a:ext>
            </a:extLst>
          </p:cNvPr>
          <p:cNvSpPr/>
          <p:nvPr/>
        </p:nvSpPr>
        <p:spPr>
          <a:xfrm>
            <a:off x="1699219" y="3532007"/>
            <a:ext cx="86917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50" dirty="0">
                <a:solidFill>
                  <a:srgbClr val="F08A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Dates adults sampled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4902DE0-CD72-E045-A806-E3CF07EAB360}"/>
              </a:ext>
            </a:extLst>
          </p:cNvPr>
          <p:cNvSpPr/>
          <p:nvPr/>
        </p:nvSpPr>
        <p:spPr>
          <a:xfrm>
            <a:off x="2511068" y="3182705"/>
            <a:ext cx="50550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F08A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 20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9FF3352-08C3-5B4D-BAD6-140D7E757B0C}"/>
              </a:ext>
            </a:extLst>
          </p:cNvPr>
          <p:cNvSpPr/>
          <p:nvPr/>
        </p:nvSpPr>
        <p:spPr>
          <a:xfrm>
            <a:off x="2931015" y="3186250"/>
            <a:ext cx="50550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F08A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Jan 4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03F7BD3-5B0C-A84E-B95F-F29AD8B244BE}"/>
              </a:ext>
            </a:extLst>
          </p:cNvPr>
          <p:cNvSpPr/>
          <p:nvPr/>
        </p:nvSpPr>
        <p:spPr>
          <a:xfrm>
            <a:off x="3316255" y="3187506"/>
            <a:ext cx="50550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F08A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Jan 23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6D51ADE-3028-7644-A08B-224EDB075E11}"/>
              </a:ext>
            </a:extLst>
          </p:cNvPr>
          <p:cNvSpPr/>
          <p:nvPr/>
        </p:nvSpPr>
        <p:spPr>
          <a:xfrm>
            <a:off x="3813138" y="3184307"/>
            <a:ext cx="50550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F08A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Feb 9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2CFEBC5-2A6F-EE4E-ADEA-E5393D5A73F0}"/>
              </a:ext>
            </a:extLst>
          </p:cNvPr>
          <p:cNvSpPr/>
          <p:nvPr/>
        </p:nvSpPr>
        <p:spPr>
          <a:xfrm>
            <a:off x="4163614" y="3180510"/>
            <a:ext cx="50550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F08A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Feb 27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9C40E39-6563-1A44-93EE-E54FE7EF1DF3}"/>
              </a:ext>
            </a:extLst>
          </p:cNvPr>
          <p:cNvSpPr/>
          <p:nvPr/>
        </p:nvSpPr>
        <p:spPr>
          <a:xfrm>
            <a:off x="4547895" y="3172467"/>
            <a:ext cx="50550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F08A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 13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CECF6C7-5A9E-8A46-9102-7B0A299794E1}"/>
              </a:ext>
            </a:extLst>
          </p:cNvPr>
          <p:cNvSpPr/>
          <p:nvPr/>
        </p:nvSpPr>
        <p:spPr>
          <a:xfrm>
            <a:off x="5002718" y="3168670"/>
            <a:ext cx="50550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F08A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 23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385109F-E79C-084B-9396-3E1AFD9D536B}"/>
              </a:ext>
            </a:extLst>
          </p:cNvPr>
          <p:cNvGrpSpPr/>
          <p:nvPr/>
        </p:nvGrpSpPr>
        <p:grpSpPr>
          <a:xfrm>
            <a:off x="2556334" y="3547872"/>
            <a:ext cx="1956111" cy="459325"/>
            <a:chOff x="2543272" y="3547872"/>
            <a:chExt cx="1956111" cy="459325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D961CE0E-2E18-A044-8DD5-B6EC54AF21B8}"/>
                </a:ext>
              </a:extLst>
            </p:cNvPr>
            <p:cNvSpPr/>
            <p:nvPr/>
          </p:nvSpPr>
          <p:spPr>
            <a:xfrm>
              <a:off x="2544106" y="3547872"/>
              <a:ext cx="1955276" cy="1877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bIns="18288">
              <a:spAutoFit/>
            </a:bodyPr>
            <a:lstStyle/>
            <a:p>
              <a:pPr algn="ctr"/>
              <a:r>
                <a:rPr lang="en-US" sz="800" b="1" i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adult winter treatments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0AA08C4-37E9-C745-B1E5-EC170D340135}"/>
                </a:ext>
              </a:extLst>
            </p:cNvPr>
            <p:cNvSpPr/>
            <p:nvPr/>
          </p:nvSpPr>
          <p:spPr>
            <a:xfrm>
              <a:off x="2543272" y="3730198"/>
              <a:ext cx="1001284" cy="276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tIns="0">
              <a:spAutoFit/>
            </a:bodyPr>
            <a:lstStyle/>
            <a:p>
              <a:pPr algn="r"/>
              <a:r>
                <a:rPr lang="en-US" sz="7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7ºC+low-food</a:t>
              </a:r>
            </a:p>
            <a:p>
              <a:pPr algn="r"/>
              <a:r>
                <a:rPr lang="en-US" sz="7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10ºC +low-food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F3D2149-6D69-8A40-B3D8-621E5CBC8AAE}"/>
                </a:ext>
              </a:extLst>
            </p:cNvPr>
            <p:cNvSpPr/>
            <p:nvPr/>
          </p:nvSpPr>
          <p:spPr>
            <a:xfrm>
              <a:off x="3498099" y="3729650"/>
              <a:ext cx="1001284" cy="276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tIns="0">
              <a:spAutoFit/>
            </a:bodyPr>
            <a:lstStyle/>
            <a:p>
              <a:pPr algn="r"/>
              <a:r>
                <a:rPr lang="en-US" sz="7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7ºC+high-food</a:t>
              </a:r>
            </a:p>
            <a:p>
              <a:pPr algn="r"/>
              <a:r>
                <a:rPr lang="en-US" sz="7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10ºC +high-food </a:t>
              </a:r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12EC3033-7754-3F4E-B42B-96C78DCF3F83}"/>
              </a:ext>
            </a:extLst>
          </p:cNvPr>
          <p:cNvSpPr/>
          <p:nvPr/>
        </p:nvSpPr>
        <p:spPr>
          <a:xfrm>
            <a:off x="1692251" y="4156713"/>
            <a:ext cx="10892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Experimental conditions</a:t>
            </a:r>
          </a:p>
        </p:txBody>
      </p:sp>
    </p:spTree>
    <p:extLst>
      <p:ext uri="{BB962C8B-B14F-4D97-AF65-F5344CB8AC3E}">
        <p14:creationId xmlns:p14="http://schemas.microsoft.com/office/powerpoint/2010/main" val="1097321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BFDDE80-D3BA-7A44-8FC8-4CFB5126EED9}"/>
              </a:ext>
            </a:extLst>
          </p:cNvPr>
          <p:cNvGrpSpPr/>
          <p:nvPr/>
        </p:nvGrpSpPr>
        <p:grpSpPr>
          <a:xfrm>
            <a:off x="603666" y="822914"/>
            <a:ext cx="6895490" cy="4627090"/>
            <a:chOff x="290420" y="740933"/>
            <a:chExt cx="7935862" cy="532521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10F54B1-A393-0749-8C27-FC47CDD476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83304" y="740933"/>
              <a:ext cx="3042978" cy="5325213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6BDC90E-2808-2847-8B58-814D3336B4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0420" y="740933"/>
              <a:ext cx="4881446" cy="53252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7512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584EEE7-67BC-144E-B9D2-758525E58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607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185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D8B928-D21C-AA4C-B80F-1EF8B0070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71600"/>
            <a:ext cx="6400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29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CDA72E83-F87C-AA46-8F59-5ED51B9934FA}"/>
              </a:ext>
            </a:extLst>
          </p:cNvPr>
          <p:cNvGrpSpPr/>
          <p:nvPr/>
        </p:nvGrpSpPr>
        <p:grpSpPr>
          <a:xfrm>
            <a:off x="1489902" y="1753528"/>
            <a:ext cx="6578335" cy="3836858"/>
            <a:chOff x="384220" y="1743254"/>
            <a:chExt cx="6578335" cy="3836858"/>
          </a:xfrm>
        </p:grpSpPr>
        <p:cxnSp>
          <p:nvCxnSpPr>
            <p:cNvPr id="71" name="40 Conector recto">
              <a:extLst>
                <a:ext uri="{FF2B5EF4-FFF2-40B4-BE49-F238E27FC236}">
                  <a16:creationId xmlns:a16="http://schemas.microsoft.com/office/drawing/2014/main" id="{CFDAD28D-D8A6-5442-8D48-D71F607570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06829" y="1849074"/>
              <a:ext cx="0" cy="1612641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40 Conector recto">
              <a:extLst>
                <a:ext uri="{FF2B5EF4-FFF2-40B4-BE49-F238E27FC236}">
                  <a16:creationId xmlns:a16="http://schemas.microsoft.com/office/drawing/2014/main" id="{3F967D21-B4E5-2E48-B48D-E0965735EB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56081" y="2133946"/>
              <a:ext cx="4124" cy="1317916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ED806C97-1F68-9645-A8E7-45F47064A930}"/>
                </a:ext>
              </a:extLst>
            </p:cNvPr>
            <p:cNvSpPr/>
            <p:nvPr/>
          </p:nvSpPr>
          <p:spPr>
            <a:xfrm>
              <a:off x="595359" y="4601731"/>
              <a:ext cx="5576104" cy="534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spcBef>
                  <a:spcPts val="600"/>
                </a:spcBef>
              </a:pPr>
              <a:endParaRPr lang="en-US" sz="105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46" name="40 Conector recto">
              <a:extLst>
                <a:ext uri="{FF2B5EF4-FFF2-40B4-BE49-F238E27FC236}">
                  <a16:creationId xmlns:a16="http://schemas.microsoft.com/office/drawing/2014/main" id="{BCC49EBA-B4C1-404C-82FA-B7391AB87B6D}"/>
                </a:ext>
              </a:extLst>
            </p:cNvPr>
            <p:cNvCxnSpPr>
              <a:cxnSpLocks/>
              <a:stCxn id="438" idx="0"/>
            </p:cNvCxnSpPr>
            <p:nvPr/>
          </p:nvCxnSpPr>
          <p:spPr>
            <a:xfrm flipV="1">
              <a:off x="4334715" y="1794933"/>
              <a:ext cx="0" cy="1612641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40 Conector recto"/>
            <p:cNvCxnSpPr>
              <a:cxnSpLocks/>
            </p:cNvCxnSpPr>
            <p:nvPr/>
          </p:nvCxnSpPr>
          <p:spPr>
            <a:xfrm flipV="1">
              <a:off x="668885" y="2147194"/>
              <a:ext cx="0" cy="1313223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19C204D0-A0DB-9243-A6DE-FDCF03846A0A}"/>
                </a:ext>
              </a:extLst>
            </p:cNvPr>
            <p:cNvSpPr/>
            <p:nvPr/>
          </p:nvSpPr>
          <p:spPr>
            <a:xfrm>
              <a:off x="603977" y="3460416"/>
              <a:ext cx="5567916" cy="10818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spcBef>
                  <a:spcPts val="600"/>
                </a:spcBef>
              </a:pPr>
              <a:endParaRPr lang="en-US" sz="105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" name="18 Conector recto"/>
            <p:cNvCxnSpPr>
              <a:cxnSpLocks/>
              <a:stCxn id="363" idx="2"/>
              <a:endCxn id="496" idx="6"/>
            </p:cNvCxnSpPr>
            <p:nvPr/>
          </p:nvCxnSpPr>
          <p:spPr>
            <a:xfrm flipV="1">
              <a:off x="629262" y="3451427"/>
              <a:ext cx="5579366" cy="10410"/>
            </a:xfrm>
            <a:prstGeom prst="line">
              <a:avLst/>
            </a:prstGeom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624107" y="2106041"/>
              <a:ext cx="74361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Broodstock collected from Mud Bay, Bremerton, WA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12D56CDE-E781-DF4A-A372-E62F922CEBFC}"/>
                </a:ext>
              </a:extLst>
            </p:cNvPr>
            <p:cNvSpPr/>
            <p:nvPr/>
          </p:nvSpPr>
          <p:spPr>
            <a:xfrm>
              <a:off x="1357527" y="1795139"/>
              <a:ext cx="70680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Broodstock into winter treatments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D961CE0E-2E18-A044-8DD5-B6EC54AF21B8}"/>
                </a:ext>
              </a:extLst>
            </p:cNvPr>
            <p:cNvSpPr/>
            <p:nvPr/>
          </p:nvSpPr>
          <p:spPr>
            <a:xfrm>
              <a:off x="1479543" y="3534810"/>
              <a:ext cx="1914156" cy="4616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i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Winter broodstock treatments</a:t>
              </a:r>
            </a:p>
            <a:p>
              <a:pPr algn="ctr"/>
              <a:r>
                <a:rPr lang="en-US" sz="8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7ºC+high-food</a:t>
              </a:r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800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7ºC+low-food</a:t>
              </a:r>
            </a:p>
            <a:p>
              <a:pPr algn="ctr"/>
              <a:r>
                <a:rPr lang="en-US" sz="8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10ºC +high-food</a:t>
              </a:r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800" dirty="0">
                  <a:solidFill>
                    <a:srgbClr val="FF7E7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10ºC +low-food</a:t>
              </a:r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19B589F5-BBB0-D746-8E74-A56D2DE737D0}"/>
                </a:ext>
              </a:extLst>
            </p:cNvPr>
            <p:cNvSpPr/>
            <p:nvPr/>
          </p:nvSpPr>
          <p:spPr>
            <a:xfrm>
              <a:off x="632573" y="4605457"/>
              <a:ext cx="911811" cy="2308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9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OFFSPRING</a:t>
              </a:r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B086AE53-07ED-3345-B760-86998D5557F7}"/>
                </a:ext>
              </a:extLst>
            </p:cNvPr>
            <p:cNvSpPr/>
            <p:nvPr/>
          </p:nvSpPr>
          <p:spPr>
            <a:xfrm rot="16200000">
              <a:off x="-584645" y="4380415"/>
              <a:ext cx="2168562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900" i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Environmental conditions </a:t>
              </a:r>
            </a:p>
          </p:txBody>
        </p:sp>
        <p:sp>
          <p:nvSpPr>
            <p:cNvPr id="316" name="24 Elipse">
              <a:extLst>
                <a:ext uri="{FF2B5EF4-FFF2-40B4-BE49-F238E27FC236}">
                  <a16:creationId xmlns:a16="http://schemas.microsoft.com/office/drawing/2014/main" id="{7F6C334B-8033-7542-954E-39A0E5CF441D}"/>
                </a:ext>
              </a:extLst>
            </p:cNvPr>
            <p:cNvSpPr/>
            <p:nvPr/>
          </p:nvSpPr>
          <p:spPr>
            <a:xfrm>
              <a:off x="3416146" y="3415516"/>
              <a:ext cx="85157" cy="8514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2" tIns="34286" rIns="68572" bIns="34286" rtlCol="0" anchor="ctr"/>
            <a:lstStyle/>
            <a:p>
              <a:pPr algn="ctr"/>
              <a:endParaRPr lang="es-MX" sz="900">
                <a:solidFill>
                  <a:schemeClr val="tx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7935120D-0A48-9B43-886A-53957514746C}"/>
                </a:ext>
              </a:extLst>
            </p:cNvPr>
            <p:cNvSpPr/>
            <p:nvPr/>
          </p:nvSpPr>
          <p:spPr>
            <a:xfrm rot="16200000">
              <a:off x="41890" y="2471508"/>
              <a:ext cx="1095237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November  6, 2017</a:t>
              </a:r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ABF45771-DFEB-5149-9D12-EC4B800667DE}"/>
                </a:ext>
              </a:extLst>
            </p:cNvPr>
            <p:cNvSpPr/>
            <p:nvPr/>
          </p:nvSpPr>
          <p:spPr>
            <a:xfrm rot="16200000">
              <a:off x="800069" y="2471863"/>
              <a:ext cx="1061264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December 8, 2018</a:t>
              </a:r>
            </a:p>
          </p:txBody>
        </p:sp>
        <p:sp>
          <p:nvSpPr>
            <p:cNvPr id="363" name="24 Elipse">
              <a:extLst>
                <a:ext uri="{FF2B5EF4-FFF2-40B4-BE49-F238E27FC236}">
                  <a16:creationId xmlns:a16="http://schemas.microsoft.com/office/drawing/2014/main" id="{371590CC-5310-6749-8C12-2EAC7A9DC300}"/>
                </a:ext>
              </a:extLst>
            </p:cNvPr>
            <p:cNvSpPr/>
            <p:nvPr/>
          </p:nvSpPr>
          <p:spPr>
            <a:xfrm>
              <a:off x="629262" y="3419262"/>
              <a:ext cx="85157" cy="8514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2" tIns="34286" rIns="68572" bIns="34286" rtlCol="0" anchor="ctr"/>
            <a:lstStyle/>
            <a:p>
              <a:pPr algn="ctr"/>
              <a:endParaRPr lang="es-MX" sz="900">
                <a:solidFill>
                  <a:schemeClr val="tx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9" name="24 Elipse">
              <a:extLst>
                <a:ext uri="{FF2B5EF4-FFF2-40B4-BE49-F238E27FC236}">
                  <a16:creationId xmlns:a16="http://schemas.microsoft.com/office/drawing/2014/main" id="{70E89508-788A-8F4F-88FE-87799C42A0E3}"/>
                </a:ext>
              </a:extLst>
            </p:cNvPr>
            <p:cNvSpPr/>
            <p:nvPr/>
          </p:nvSpPr>
          <p:spPr>
            <a:xfrm>
              <a:off x="1364251" y="3422766"/>
              <a:ext cx="85157" cy="8514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2" tIns="34286" rIns="68572" bIns="34286" rtlCol="0" anchor="ctr"/>
            <a:lstStyle/>
            <a:p>
              <a:pPr algn="ctr"/>
              <a:endParaRPr lang="es-MX" sz="900">
                <a:solidFill>
                  <a:schemeClr val="tx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3" name="Rectangle 372">
              <a:extLst>
                <a:ext uri="{FF2B5EF4-FFF2-40B4-BE49-F238E27FC236}">
                  <a16:creationId xmlns:a16="http://schemas.microsoft.com/office/drawing/2014/main" id="{E6F8D0A8-5705-694F-9134-822685FD564C}"/>
                </a:ext>
              </a:extLst>
            </p:cNvPr>
            <p:cNvSpPr/>
            <p:nvPr/>
          </p:nvSpPr>
          <p:spPr>
            <a:xfrm rot="16200000">
              <a:off x="2851024" y="2470263"/>
              <a:ext cx="1060855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February 28, 2018</a:t>
              </a:r>
            </a:p>
          </p:txBody>
        </p:sp>
        <p:sp>
          <p:nvSpPr>
            <p:cNvPr id="437" name="Rectangle 436">
              <a:extLst>
                <a:ext uri="{FF2B5EF4-FFF2-40B4-BE49-F238E27FC236}">
                  <a16:creationId xmlns:a16="http://schemas.microsoft.com/office/drawing/2014/main" id="{C76A8B28-467A-4C4E-B595-55E5005695CE}"/>
                </a:ext>
              </a:extLst>
            </p:cNvPr>
            <p:cNvSpPr/>
            <p:nvPr/>
          </p:nvSpPr>
          <p:spPr>
            <a:xfrm rot="16200000">
              <a:off x="3717059" y="2375816"/>
              <a:ext cx="1060856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March 30, 2018</a:t>
              </a:r>
            </a:p>
          </p:txBody>
        </p:sp>
        <p:sp>
          <p:nvSpPr>
            <p:cNvPr id="438" name="24 Elipse">
              <a:extLst>
                <a:ext uri="{FF2B5EF4-FFF2-40B4-BE49-F238E27FC236}">
                  <a16:creationId xmlns:a16="http://schemas.microsoft.com/office/drawing/2014/main" id="{4E38BD6F-76F2-9D44-B101-DD631AE41AEE}"/>
                </a:ext>
              </a:extLst>
            </p:cNvPr>
            <p:cNvSpPr/>
            <p:nvPr/>
          </p:nvSpPr>
          <p:spPr>
            <a:xfrm>
              <a:off x="4292136" y="3407574"/>
              <a:ext cx="85157" cy="8514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2" tIns="34286" rIns="68572" bIns="34286" rtlCol="0" anchor="ctr"/>
            <a:lstStyle/>
            <a:p>
              <a:pPr algn="ctr"/>
              <a:endParaRPr lang="es-MX" sz="900">
                <a:solidFill>
                  <a:schemeClr val="tx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9" name="Rectangle 438">
              <a:extLst>
                <a:ext uri="{FF2B5EF4-FFF2-40B4-BE49-F238E27FC236}">
                  <a16:creationId xmlns:a16="http://schemas.microsoft.com/office/drawing/2014/main" id="{3E0BCB37-09C8-8245-A034-624B8A22E1AF}"/>
                </a:ext>
              </a:extLst>
            </p:cNvPr>
            <p:cNvSpPr/>
            <p:nvPr/>
          </p:nvSpPr>
          <p:spPr>
            <a:xfrm>
              <a:off x="4288827" y="1743254"/>
              <a:ext cx="83894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Larval rearing begins </a:t>
              </a:r>
            </a:p>
          </p:txBody>
        </p:sp>
        <p:cxnSp>
          <p:nvCxnSpPr>
            <p:cNvPr id="455" name="40 Conector recto">
              <a:extLst>
                <a:ext uri="{FF2B5EF4-FFF2-40B4-BE49-F238E27FC236}">
                  <a16:creationId xmlns:a16="http://schemas.microsoft.com/office/drawing/2014/main" id="{B2632ED2-F000-F248-B6DA-725A768D53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5566" y="2200451"/>
              <a:ext cx="0" cy="120314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6" name="24 Elipse">
              <a:extLst>
                <a:ext uri="{FF2B5EF4-FFF2-40B4-BE49-F238E27FC236}">
                  <a16:creationId xmlns:a16="http://schemas.microsoft.com/office/drawing/2014/main" id="{355874A9-B580-BC41-8224-27DDA81CA85E}"/>
                </a:ext>
              </a:extLst>
            </p:cNvPr>
            <p:cNvSpPr/>
            <p:nvPr/>
          </p:nvSpPr>
          <p:spPr>
            <a:xfrm>
              <a:off x="5002987" y="3403599"/>
              <a:ext cx="85157" cy="8514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2" tIns="34286" rIns="68572" bIns="34286" rtlCol="0" anchor="ctr"/>
            <a:lstStyle/>
            <a:p>
              <a:pPr algn="ctr"/>
              <a:endParaRPr lang="es-MX" sz="900">
                <a:solidFill>
                  <a:schemeClr val="tx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7" name="Rectangle 456">
              <a:extLst>
                <a:ext uri="{FF2B5EF4-FFF2-40B4-BE49-F238E27FC236}">
                  <a16:creationId xmlns:a16="http://schemas.microsoft.com/office/drawing/2014/main" id="{510EE2CD-46B7-CD43-A0BB-77E21038F195}"/>
                </a:ext>
              </a:extLst>
            </p:cNvPr>
            <p:cNvSpPr/>
            <p:nvPr/>
          </p:nvSpPr>
          <p:spPr>
            <a:xfrm>
              <a:off x="4999035" y="2155355"/>
              <a:ext cx="911715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Last larval pulse collected to rear </a:t>
              </a:r>
            </a:p>
            <a:p>
              <a:endPara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(n=12 per treat. </a:t>
              </a:r>
            </a:p>
            <a:p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48 total)</a:t>
              </a:r>
            </a:p>
          </p:txBody>
        </p:sp>
        <p:sp>
          <p:nvSpPr>
            <p:cNvPr id="458" name="Rectangle 457">
              <a:extLst>
                <a:ext uri="{FF2B5EF4-FFF2-40B4-BE49-F238E27FC236}">
                  <a16:creationId xmlns:a16="http://schemas.microsoft.com/office/drawing/2014/main" id="{4F0AB9EF-20D7-214F-A62D-8D66DF1A4CC5}"/>
                </a:ext>
              </a:extLst>
            </p:cNvPr>
            <p:cNvSpPr/>
            <p:nvPr/>
          </p:nvSpPr>
          <p:spPr>
            <a:xfrm rot="16200000">
              <a:off x="4480707" y="2447479"/>
              <a:ext cx="963264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April 19, 2018</a:t>
              </a:r>
            </a:p>
          </p:txBody>
        </p:sp>
        <p:sp>
          <p:nvSpPr>
            <p:cNvPr id="481" name="Rectangle 480">
              <a:extLst>
                <a:ext uri="{FF2B5EF4-FFF2-40B4-BE49-F238E27FC236}">
                  <a16:creationId xmlns:a16="http://schemas.microsoft.com/office/drawing/2014/main" id="{30E7EDBE-6E2C-1C43-A6EC-27BAAAC56E58}"/>
                </a:ext>
              </a:extLst>
            </p:cNvPr>
            <p:cNvSpPr/>
            <p:nvPr/>
          </p:nvSpPr>
          <p:spPr>
            <a:xfrm>
              <a:off x="3402326" y="2085743"/>
              <a:ext cx="73743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Broodstock</a:t>
              </a:r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exposure ends, conditioning &amp; spawning begins</a:t>
              </a:r>
            </a:p>
          </p:txBody>
        </p:sp>
        <p:cxnSp>
          <p:nvCxnSpPr>
            <p:cNvPr id="494" name="40 Conector recto">
              <a:extLst>
                <a:ext uri="{FF2B5EF4-FFF2-40B4-BE49-F238E27FC236}">
                  <a16:creationId xmlns:a16="http://schemas.microsoft.com/office/drawing/2014/main" id="{E652EB38-2288-0045-A577-8774720DAE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61523" y="2500756"/>
              <a:ext cx="14494" cy="908096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5" name="Rectangle 494">
              <a:extLst>
                <a:ext uri="{FF2B5EF4-FFF2-40B4-BE49-F238E27FC236}">
                  <a16:creationId xmlns:a16="http://schemas.microsoft.com/office/drawing/2014/main" id="{5B2CEB1E-2C3A-F74B-9AEB-32ABFAA5674B}"/>
                </a:ext>
              </a:extLst>
            </p:cNvPr>
            <p:cNvSpPr/>
            <p:nvPr/>
          </p:nvSpPr>
          <p:spPr>
            <a:xfrm rot="16200000">
              <a:off x="5589227" y="2724015"/>
              <a:ext cx="1007415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May - June 2018</a:t>
              </a:r>
            </a:p>
          </p:txBody>
        </p:sp>
        <p:sp>
          <p:nvSpPr>
            <p:cNvPr id="496" name="24 Elipse">
              <a:extLst>
                <a:ext uri="{FF2B5EF4-FFF2-40B4-BE49-F238E27FC236}">
                  <a16:creationId xmlns:a16="http://schemas.microsoft.com/office/drawing/2014/main" id="{58E9C3F3-04B8-EF43-A82D-BBC3C6EDC13D}"/>
                </a:ext>
              </a:extLst>
            </p:cNvPr>
            <p:cNvSpPr/>
            <p:nvPr/>
          </p:nvSpPr>
          <p:spPr>
            <a:xfrm>
              <a:off x="6123471" y="3408852"/>
              <a:ext cx="85157" cy="8514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2" tIns="34286" rIns="68572" bIns="34286" rtlCol="0" anchor="ctr"/>
            <a:lstStyle/>
            <a:p>
              <a:pPr algn="ctr"/>
              <a:endParaRPr lang="es-MX" sz="900">
                <a:solidFill>
                  <a:schemeClr val="tx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7" name="Rectangle 506">
              <a:extLst>
                <a:ext uri="{FF2B5EF4-FFF2-40B4-BE49-F238E27FC236}">
                  <a16:creationId xmlns:a16="http://schemas.microsoft.com/office/drawing/2014/main" id="{6CEF4D42-F47E-3148-98DD-E218067538AE}"/>
                </a:ext>
              </a:extLst>
            </p:cNvPr>
            <p:cNvSpPr/>
            <p:nvPr/>
          </p:nvSpPr>
          <p:spPr>
            <a:xfrm>
              <a:off x="6158105" y="2385488"/>
              <a:ext cx="80445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Post-set counted for survival  </a:t>
              </a:r>
            </a:p>
            <a:p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(35-days after release)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247F7FF4-786B-8D46-99D2-8F22F145AE05}"/>
                </a:ext>
              </a:extLst>
            </p:cNvPr>
            <p:cNvSpPr/>
            <p:nvPr/>
          </p:nvSpPr>
          <p:spPr>
            <a:xfrm>
              <a:off x="3393699" y="4028549"/>
              <a:ext cx="1734074" cy="4487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i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Broodstock</a:t>
              </a:r>
              <a:r>
                <a:rPr lang="en-US" sz="800" b="1" i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spawn</a:t>
              </a:r>
            </a:p>
            <a:p>
              <a:pPr algn="ctr"/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spawned common conditions</a:t>
              </a:r>
            </a:p>
            <a:p>
              <a:pPr algn="ctr"/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~18ºC, 100k cells/mL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D0DFB891-C997-2049-BC1B-4E5FE8FED508}"/>
                </a:ext>
              </a:extLst>
            </p:cNvPr>
            <p:cNvSpPr/>
            <p:nvPr/>
          </p:nvSpPr>
          <p:spPr>
            <a:xfrm>
              <a:off x="3895700" y="4642515"/>
              <a:ext cx="2227771" cy="4487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i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Larvae reared</a:t>
              </a:r>
            </a:p>
            <a:p>
              <a:pPr algn="ctr"/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common conditions</a:t>
              </a:r>
            </a:p>
            <a:p>
              <a:pPr algn="ctr"/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static, ~18ºC, 100k cells/mL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99BDB09C-DBEA-C444-8CC5-F9CF0D74406F}"/>
                </a:ext>
              </a:extLst>
            </p:cNvPr>
            <p:cNvSpPr/>
            <p:nvPr/>
          </p:nvSpPr>
          <p:spPr>
            <a:xfrm>
              <a:off x="680181" y="3593432"/>
              <a:ext cx="753549" cy="230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9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ADULT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9998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40 Conector recto">
            <a:extLst>
              <a:ext uri="{FF2B5EF4-FFF2-40B4-BE49-F238E27FC236}">
                <a16:creationId xmlns:a16="http://schemas.microsoft.com/office/drawing/2014/main" id="{CFDAD28D-D8A6-5442-8D48-D71F60757076}"/>
              </a:ext>
            </a:extLst>
          </p:cNvPr>
          <p:cNvCxnSpPr>
            <a:cxnSpLocks/>
          </p:cNvCxnSpPr>
          <p:nvPr/>
        </p:nvCxnSpPr>
        <p:spPr>
          <a:xfrm flipV="1">
            <a:off x="2512511" y="1859348"/>
            <a:ext cx="0" cy="1612641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40 Conector recto">
            <a:extLst>
              <a:ext uri="{FF2B5EF4-FFF2-40B4-BE49-F238E27FC236}">
                <a16:creationId xmlns:a16="http://schemas.microsoft.com/office/drawing/2014/main" id="{3F967D21-B4E5-2E48-B48D-E0965735EB7B}"/>
              </a:ext>
            </a:extLst>
          </p:cNvPr>
          <p:cNvCxnSpPr>
            <a:cxnSpLocks/>
          </p:cNvCxnSpPr>
          <p:nvPr/>
        </p:nvCxnSpPr>
        <p:spPr>
          <a:xfrm flipV="1">
            <a:off x="4561763" y="2144220"/>
            <a:ext cx="4124" cy="1317916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ED806C97-1F68-9645-A8E7-45F47064A930}"/>
              </a:ext>
            </a:extLst>
          </p:cNvPr>
          <p:cNvSpPr/>
          <p:nvPr/>
        </p:nvSpPr>
        <p:spPr>
          <a:xfrm>
            <a:off x="1701041" y="4612005"/>
            <a:ext cx="5576104" cy="534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endParaRPr lang="en-US" sz="1050" i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6" name="40 Conector recto">
            <a:extLst>
              <a:ext uri="{FF2B5EF4-FFF2-40B4-BE49-F238E27FC236}">
                <a16:creationId xmlns:a16="http://schemas.microsoft.com/office/drawing/2014/main" id="{BCC49EBA-B4C1-404C-82FA-B7391AB87B6D}"/>
              </a:ext>
            </a:extLst>
          </p:cNvPr>
          <p:cNvCxnSpPr>
            <a:cxnSpLocks/>
            <a:stCxn id="438" idx="0"/>
          </p:cNvCxnSpPr>
          <p:nvPr/>
        </p:nvCxnSpPr>
        <p:spPr>
          <a:xfrm flipV="1">
            <a:off x="5440397" y="1805207"/>
            <a:ext cx="0" cy="1612641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40 Conector recto"/>
          <p:cNvCxnSpPr>
            <a:cxnSpLocks/>
          </p:cNvCxnSpPr>
          <p:nvPr/>
        </p:nvCxnSpPr>
        <p:spPr>
          <a:xfrm flipV="1">
            <a:off x="1774567" y="2157468"/>
            <a:ext cx="0" cy="1313223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Rectangle 266">
            <a:extLst>
              <a:ext uri="{FF2B5EF4-FFF2-40B4-BE49-F238E27FC236}">
                <a16:creationId xmlns:a16="http://schemas.microsoft.com/office/drawing/2014/main" id="{19C204D0-A0DB-9243-A6DE-FDCF03846A0A}"/>
              </a:ext>
            </a:extLst>
          </p:cNvPr>
          <p:cNvSpPr/>
          <p:nvPr/>
        </p:nvSpPr>
        <p:spPr>
          <a:xfrm>
            <a:off x="1709659" y="3470690"/>
            <a:ext cx="5567916" cy="108189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endParaRPr lang="en-US" sz="1050" i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18 Conector recto"/>
          <p:cNvCxnSpPr>
            <a:cxnSpLocks/>
            <a:stCxn id="363" idx="2"/>
            <a:endCxn id="496" idx="6"/>
          </p:cNvCxnSpPr>
          <p:nvPr/>
        </p:nvCxnSpPr>
        <p:spPr>
          <a:xfrm flipV="1">
            <a:off x="1734944" y="3461701"/>
            <a:ext cx="5579366" cy="1041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1729789" y="2116315"/>
            <a:ext cx="7436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Broodstock collected from Mud Bay, Bremerton, WA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2D56CDE-E781-DF4A-A372-E62F922CEBFC}"/>
              </a:ext>
            </a:extLst>
          </p:cNvPr>
          <p:cNvSpPr/>
          <p:nvPr/>
        </p:nvSpPr>
        <p:spPr>
          <a:xfrm>
            <a:off x="2463209" y="1805413"/>
            <a:ext cx="7068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Broodstock into winter treatments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D961CE0E-2E18-A044-8DD5-B6EC54AF21B8}"/>
              </a:ext>
            </a:extLst>
          </p:cNvPr>
          <p:cNvSpPr/>
          <p:nvPr/>
        </p:nvSpPr>
        <p:spPr>
          <a:xfrm>
            <a:off x="2585225" y="3545084"/>
            <a:ext cx="1914156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8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Winter broodstock treatments</a:t>
            </a:r>
          </a:p>
          <a:p>
            <a:pPr algn="ctr"/>
            <a:r>
              <a:rPr lang="en-US" sz="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7ºC+high-food</a:t>
            </a:r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8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7ºC+low-food</a:t>
            </a:r>
          </a:p>
          <a:p>
            <a:pPr algn="ctr"/>
            <a:r>
              <a:rPr lang="en-US" sz="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10ºC +high-food</a:t>
            </a:r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800" dirty="0">
                <a:solidFill>
                  <a:srgbClr val="FF7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10ºC +low-food</a:t>
            </a:r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19B589F5-BBB0-D746-8E74-A56D2DE737D0}"/>
              </a:ext>
            </a:extLst>
          </p:cNvPr>
          <p:cNvSpPr/>
          <p:nvPr/>
        </p:nvSpPr>
        <p:spPr>
          <a:xfrm>
            <a:off x="1738255" y="4615731"/>
            <a:ext cx="911811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9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OFFSPRING</a:t>
            </a: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B086AE53-07ED-3345-B760-86998D5557F7}"/>
              </a:ext>
            </a:extLst>
          </p:cNvPr>
          <p:cNvSpPr/>
          <p:nvPr/>
        </p:nvSpPr>
        <p:spPr>
          <a:xfrm rot="16200000">
            <a:off x="521037" y="4390689"/>
            <a:ext cx="2168562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900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Environmental conditions </a:t>
            </a:r>
          </a:p>
        </p:txBody>
      </p:sp>
      <p:sp>
        <p:nvSpPr>
          <p:cNvPr id="316" name="24 Elipse">
            <a:extLst>
              <a:ext uri="{FF2B5EF4-FFF2-40B4-BE49-F238E27FC236}">
                <a16:creationId xmlns:a16="http://schemas.microsoft.com/office/drawing/2014/main" id="{7F6C334B-8033-7542-954E-39A0E5CF441D}"/>
              </a:ext>
            </a:extLst>
          </p:cNvPr>
          <p:cNvSpPr/>
          <p:nvPr/>
        </p:nvSpPr>
        <p:spPr>
          <a:xfrm>
            <a:off x="4521828" y="3425790"/>
            <a:ext cx="85157" cy="8514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2" tIns="34286" rIns="68572" bIns="34286" rtlCol="0" anchor="ctr"/>
          <a:lstStyle/>
          <a:p>
            <a:pPr algn="ctr"/>
            <a:endParaRPr lang="es-MX" sz="900">
              <a:solidFill>
                <a:schemeClr val="tx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7935120D-0A48-9B43-886A-53957514746C}"/>
              </a:ext>
            </a:extLst>
          </p:cNvPr>
          <p:cNvSpPr/>
          <p:nvPr/>
        </p:nvSpPr>
        <p:spPr>
          <a:xfrm rot="16200000">
            <a:off x="1147572" y="2481782"/>
            <a:ext cx="1095237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November  6, 2017</a:t>
            </a:r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ABF45771-DFEB-5149-9D12-EC4B800667DE}"/>
              </a:ext>
            </a:extLst>
          </p:cNvPr>
          <p:cNvSpPr/>
          <p:nvPr/>
        </p:nvSpPr>
        <p:spPr>
          <a:xfrm rot="16200000">
            <a:off x="1905751" y="2482137"/>
            <a:ext cx="1061264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December 8, 2018</a:t>
            </a:r>
          </a:p>
        </p:txBody>
      </p:sp>
      <p:sp>
        <p:nvSpPr>
          <p:cNvPr id="363" name="24 Elipse">
            <a:extLst>
              <a:ext uri="{FF2B5EF4-FFF2-40B4-BE49-F238E27FC236}">
                <a16:creationId xmlns:a16="http://schemas.microsoft.com/office/drawing/2014/main" id="{371590CC-5310-6749-8C12-2EAC7A9DC300}"/>
              </a:ext>
            </a:extLst>
          </p:cNvPr>
          <p:cNvSpPr/>
          <p:nvPr/>
        </p:nvSpPr>
        <p:spPr>
          <a:xfrm>
            <a:off x="1734944" y="3429536"/>
            <a:ext cx="85157" cy="8514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2" tIns="34286" rIns="68572" bIns="34286" rtlCol="0" anchor="ctr"/>
          <a:lstStyle/>
          <a:p>
            <a:pPr algn="ctr"/>
            <a:endParaRPr lang="es-MX" sz="900">
              <a:solidFill>
                <a:schemeClr val="tx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369" name="24 Elipse">
            <a:extLst>
              <a:ext uri="{FF2B5EF4-FFF2-40B4-BE49-F238E27FC236}">
                <a16:creationId xmlns:a16="http://schemas.microsoft.com/office/drawing/2014/main" id="{70E89508-788A-8F4F-88FE-87799C42A0E3}"/>
              </a:ext>
            </a:extLst>
          </p:cNvPr>
          <p:cNvSpPr/>
          <p:nvPr/>
        </p:nvSpPr>
        <p:spPr>
          <a:xfrm>
            <a:off x="2469933" y="3433040"/>
            <a:ext cx="85157" cy="8514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2" tIns="34286" rIns="68572" bIns="34286" rtlCol="0" anchor="ctr"/>
          <a:lstStyle/>
          <a:p>
            <a:pPr algn="ctr"/>
            <a:endParaRPr lang="es-MX" sz="900">
              <a:solidFill>
                <a:schemeClr val="tx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373" name="Rectangle 372">
            <a:extLst>
              <a:ext uri="{FF2B5EF4-FFF2-40B4-BE49-F238E27FC236}">
                <a16:creationId xmlns:a16="http://schemas.microsoft.com/office/drawing/2014/main" id="{E6F8D0A8-5705-694F-9134-822685FD564C}"/>
              </a:ext>
            </a:extLst>
          </p:cNvPr>
          <p:cNvSpPr/>
          <p:nvPr/>
        </p:nvSpPr>
        <p:spPr>
          <a:xfrm rot="16200000">
            <a:off x="3956706" y="2480537"/>
            <a:ext cx="1060855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February 28, 2018</a:t>
            </a:r>
          </a:p>
        </p:txBody>
      </p:sp>
      <p:sp>
        <p:nvSpPr>
          <p:cNvPr id="437" name="Rectangle 436">
            <a:extLst>
              <a:ext uri="{FF2B5EF4-FFF2-40B4-BE49-F238E27FC236}">
                <a16:creationId xmlns:a16="http://schemas.microsoft.com/office/drawing/2014/main" id="{C76A8B28-467A-4C4E-B595-55E5005695CE}"/>
              </a:ext>
            </a:extLst>
          </p:cNvPr>
          <p:cNvSpPr/>
          <p:nvPr/>
        </p:nvSpPr>
        <p:spPr>
          <a:xfrm rot="16200000">
            <a:off x="4822741" y="2386090"/>
            <a:ext cx="1060856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March 30, 2018</a:t>
            </a:r>
          </a:p>
        </p:txBody>
      </p:sp>
      <p:sp>
        <p:nvSpPr>
          <p:cNvPr id="438" name="24 Elipse">
            <a:extLst>
              <a:ext uri="{FF2B5EF4-FFF2-40B4-BE49-F238E27FC236}">
                <a16:creationId xmlns:a16="http://schemas.microsoft.com/office/drawing/2014/main" id="{4E38BD6F-76F2-9D44-B101-DD631AE41AEE}"/>
              </a:ext>
            </a:extLst>
          </p:cNvPr>
          <p:cNvSpPr/>
          <p:nvPr/>
        </p:nvSpPr>
        <p:spPr>
          <a:xfrm>
            <a:off x="5397818" y="3417848"/>
            <a:ext cx="85157" cy="8514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2" tIns="34286" rIns="68572" bIns="34286" rtlCol="0" anchor="ctr"/>
          <a:lstStyle/>
          <a:p>
            <a:pPr algn="ctr"/>
            <a:endParaRPr lang="es-MX" sz="900">
              <a:solidFill>
                <a:schemeClr val="tx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439" name="Rectangle 438">
            <a:extLst>
              <a:ext uri="{FF2B5EF4-FFF2-40B4-BE49-F238E27FC236}">
                <a16:creationId xmlns:a16="http://schemas.microsoft.com/office/drawing/2014/main" id="{3E0BCB37-09C8-8245-A034-624B8A22E1AF}"/>
              </a:ext>
            </a:extLst>
          </p:cNvPr>
          <p:cNvSpPr/>
          <p:nvPr/>
        </p:nvSpPr>
        <p:spPr>
          <a:xfrm>
            <a:off x="5394509" y="1753528"/>
            <a:ext cx="8389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Larval rearing begins </a:t>
            </a:r>
          </a:p>
        </p:txBody>
      </p:sp>
      <p:cxnSp>
        <p:nvCxnSpPr>
          <p:cNvPr id="455" name="40 Conector recto">
            <a:extLst>
              <a:ext uri="{FF2B5EF4-FFF2-40B4-BE49-F238E27FC236}">
                <a16:creationId xmlns:a16="http://schemas.microsoft.com/office/drawing/2014/main" id="{B2632ED2-F000-F248-B6DA-725A768D53AE}"/>
              </a:ext>
            </a:extLst>
          </p:cNvPr>
          <p:cNvCxnSpPr>
            <a:cxnSpLocks/>
          </p:cNvCxnSpPr>
          <p:nvPr/>
        </p:nvCxnSpPr>
        <p:spPr>
          <a:xfrm flipV="1">
            <a:off x="6151248" y="2210725"/>
            <a:ext cx="0" cy="120314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6" name="24 Elipse">
            <a:extLst>
              <a:ext uri="{FF2B5EF4-FFF2-40B4-BE49-F238E27FC236}">
                <a16:creationId xmlns:a16="http://schemas.microsoft.com/office/drawing/2014/main" id="{355874A9-B580-BC41-8224-27DDA81CA85E}"/>
              </a:ext>
            </a:extLst>
          </p:cNvPr>
          <p:cNvSpPr/>
          <p:nvPr/>
        </p:nvSpPr>
        <p:spPr>
          <a:xfrm>
            <a:off x="6108669" y="3413873"/>
            <a:ext cx="85157" cy="8514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2" tIns="34286" rIns="68572" bIns="34286" rtlCol="0" anchor="ctr"/>
          <a:lstStyle/>
          <a:p>
            <a:pPr algn="ctr"/>
            <a:endParaRPr lang="es-MX" sz="900">
              <a:solidFill>
                <a:schemeClr val="tx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457" name="Rectangle 456">
            <a:extLst>
              <a:ext uri="{FF2B5EF4-FFF2-40B4-BE49-F238E27FC236}">
                <a16:creationId xmlns:a16="http://schemas.microsoft.com/office/drawing/2014/main" id="{510EE2CD-46B7-CD43-A0BB-77E21038F195}"/>
              </a:ext>
            </a:extLst>
          </p:cNvPr>
          <p:cNvSpPr/>
          <p:nvPr/>
        </p:nvSpPr>
        <p:spPr>
          <a:xfrm>
            <a:off x="6104717" y="2165629"/>
            <a:ext cx="9117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larval pulse collected to rear </a:t>
            </a:r>
          </a:p>
          <a:p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(n=12 per treat. </a:t>
            </a:r>
          </a:p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48 total)</a:t>
            </a:r>
          </a:p>
        </p:txBody>
      </p:sp>
      <p:sp>
        <p:nvSpPr>
          <p:cNvPr id="458" name="Rectangle 457">
            <a:extLst>
              <a:ext uri="{FF2B5EF4-FFF2-40B4-BE49-F238E27FC236}">
                <a16:creationId xmlns:a16="http://schemas.microsoft.com/office/drawing/2014/main" id="{4F0AB9EF-20D7-214F-A62D-8D66DF1A4CC5}"/>
              </a:ext>
            </a:extLst>
          </p:cNvPr>
          <p:cNvSpPr/>
          <p:nvPr/>
        </p:nvSpPr>
        <p:spPr>
          <a:xfrm rot="16200000">
            <a:off x="5586389" y="2457753"/>
            <a:ext cx="963264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April 19, 2018</a:t>
            </a:r>
          </a:p>
        </p:txBody>
      </p:sp>
      <p:sp>
        <p:nvSpPr>
          <p:cNvPr id="481" name="Rectangle 480">
            <a:extLst>
              <a:ext uri="{FF2B5EF4-FFF2-40B4-BE49-F238E27FC236}">
                <a16:creationId xmlns:a16="http://schemas.microsoft.com/office/drawing/2014/main" id="{30E7EDBE-6E2C-1C43-A6EC-27BAAAC56E58}"/>
              </a:ext>
            </a:extLst>
          </p:cNvPr>
          <p:cNvSpPr/>
          <p:nvPr/>
        </p:nvSpPr>
        <p:spPr>
          <a:xfrm>
            <a:off x="4508008" y="2096017"/>
            <a:ext cx="7374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Broodstock</a:t>
            </a:r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exposure ends, conditioning &amp; spawning begins</a:t>
            </a:r>
          </a:p>
        </p:txBody>
      </p:sp>
      <p:cxnSp>
        <p:nvCxnSpPr>
          <p:cNvPr id="494" name="40 Conector recto">
            <a:extLst>
              <a:ext uri="{FF2B5EF4-FFF2-40B4-BE49-F238E27FC236}">
                <a16:creationId xmlns:a16="http://schemas.microsoft.com/office/drawing/2014/main" id="{E652EB38-2288-0045-A577-8774720DAEBF}"/>
              </a:ext>
            </a:extLst>
          </p:cNvPr>
          <p:cNvCxnSpPr>
            <a:cxnSpLocks/>
          </p:cNvCxnSpPr>
          <p:nvPr/>
        </p:nvCxnSpPr>
        <p:spPr>
          <a:xfrm flipV="1">
            <a:off x="7267205" y="2511030"/>
            <a:ext cx="14494" cy="908096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5" name="Rectangle 494">
            <a:extLst>
              <a:ext uri="{FF2B5EF4-FFF2-40B4-BE49-F238E27FC236}">
                <a16:creationId xmlns:a16="http://schemas.microsoft.com/office/drawing/2014/main" id="{5B2CEB1E-2C3A-F74B-9AEB-32ABFAA5674B}"/>
              </a:ext>
            </a:extLst>
          </p:cNvPr>
          <p:cNvSpPr/>
          <p:nvPr/>
        </p:nvSpPr>
        <p:spPr>
          <a:xfrm rot="16200000">
            <a:off x="6694909" y="2734289"/>
            <a:ext cx="1007415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 - June 2018</a:t>
            </a:r>
          </a:p>
        </p:txBody>
      </p:sp>
      <p:sp>
        <p:nvSpPr>
          <p:cNvPr id="496" name="24 Elipse">
            <a:extLst>
              <a:ext uri="{FF2B5EF4-FFF2-40B4-BE49-F238E27FC236}">
                <a16:creationId xmlns:a16="http://schemas.microsoft.com/office/drawing/2014/main" id="{58E9C3F3-04B8-EF43-A82D-BBC3C6EDC13D}"/>
              </a:ext>
            </a:extLst>
          </p:cNvPr>
          <p:cNvSpPr/>
          <p:nvPr/>
        </p:nvSpPr>
        <p:spPr>
          <a:xfrm>
            <a:off x="7229153" y="3419126"/>
            <a:ext cx="85157" cy="8514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2" tIns="34286" rIns="68572" bIns="34286" rtlCol="0" anchor="ctr"/>
          <a:lstStyle/>
          <a:p>
            <a:pPr algn="ctr"/>
            <a:endParaRPr lang="es-MX" sz="900">
              <a:solidFill>
                <a:schemeClr val="tx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507" name="Rectangle 506">
            <a:extLst>
              <a:ext uri="{FF2B5EF4-FFF2-40B4-BE49-F238E27FC236}">
                <a16:creationId xmlns:a16="http://schemas.microsoft.com/office/drawing/2014/main" id="{6CEF4D42-F47E-3148-98DD-E218067538AE}"/>
              </a:ext>
            </a:extLst>
          </p:cNvPr>
          <p:cNvSpPr/>
          <p:nvPr/>
        </p:nvSpPr>
        <p:spPr>
          <a:xfrm>
            <a:off x="7263787" y="2395762"/>
            <a:ext cx="8044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Post-set counted for survival  </a:t>
            </a:r>
          </a:p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(35-days after release)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47F7FF4-786B-8D46-99D2-8F22F145AE05}"/>
              </a:ext>
            </a:extLst>
          </p:cNvPr>
          <p:cNvSpPr/>
          <p:nvPr/>
        </p:nvSpPr>
        <p:spPr>
          <a:xfrm>
            <a:off x="4499381" y="4038823"/>
            <a:ext cx="1734074" cy="44878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Broodstock</a:t>
            </a:r>
            <a:r>
              <a:rPr lang="en-US" sz="8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spawn</a:t>
            </a:r>
          </a:p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spawned common conditions</a:t>
            </a:r>
          </a:p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~18ºC, 100k cells/mL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0DFB891-C997-2049-BC1B-4E5FE8FED508}"/>
              </a:ext>
            </a:extLst>
          </p:cNvPr>
          <p:cNvSpPr/>
          <p:nvPr/>
        </p:nvSpPr>
        <p:spPr>
          <a:xfrm>
            <a:off x="5001382" y="4652789"/>
            <a:ext cx="2227771" cy="44878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Larvae reared</a:t>
            </a:r>
          </a:p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 conditions</a:t>
            </a:r>
          </a:p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static, ~18ºC, 100k cells/mL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9BDB09C-DBEA-C444-8CC5-F9CF0D74406F}"/>
              </a:ext>
            </a:extLst>
          </p:cNvPr>
          <p:cNvSpPr/>
          <p:nvPr/>
        </p:nvSpPr>
        <p:spPr>
          <a:xfrm>
            <a:off x="1785863" y="3603706"/>
            <a:ext cx="753549" cy="2308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9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ADULT</a:t>
            </a:r>
          </a:p>
        </p:txBody>
      </p:sp>
    </p:spTree>
    <p:extLst>
      <p:ext uri="{BB962C8B-B14F-4D97-AF65-F5344CB8AC3E}">
        <p14:creationId xmlns:p14="http://schemas.microsoft.com/office/powerpoint/2010/main" val="1496580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>
            <a:extLst>
              <a:ext uri="{FF2B5EF4-FFF2-40B4-BE49-F238E27FC236}">
                <a16:creationId xmlns:a16="http://schemas.microsoft.com/office/drawing/2014/main" id="{ED806C97-1F68-9645-A8E7-45F47064A930}"/>
              </a:ext>
            </a:extLst>
          </p:cNvPr>
          <p:cNvSpPr/>
          <p:nvPr/>
        </p:nvSpPr>
        <p:spPr>
          <a:xfrm>
            <a:off x="1701041" y="4612005"/>
            <a:ext cx="5576104" cy="534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endParaRPr lang="en-US" sz="1050" i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19C204D0-A0DB-9243-A6DE-FDCF03846A0A}"/>
              </a:ext>
            </a:extLst>
          </p:cNvPr>
          <p:cNvSpPr/>
          <p:nvPr/>
        </p:nvSpPr>
        <p:spPr>
          <a:xfrm>
            <a:off x="1709659" y="3555752"/>
            <a:ext cx="5567916" cy="108189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endParaRPr lang="en-US" sz="1050" i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D961CE0E-2E18-A044-8DD5-B6EC54AF21B8}"/>
              </a:ext>
            </a:extLst>
          </p:cNvPr>
          <p:cNvSpPr/>
          <p:nvPr/>
        </p:nvSpPr>
        <p:spPr>
          <a:xfrm>
            <a:off x="2585225" y="3545084"/>
            <a:ext cx="1914156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8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Winter broodstock treatments</a:t>
            </a:r>
          </a:p>
          <a:p>
            <a:pPr algn="ctr"/>
            <a:r>
              <a:rPr lang="en-US" sz="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7ºC+high-food</a:t>
            </a:r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8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7ºC+low-food</a:t>
            </a:r>
          </a:p>
          <a:p>
            <a:pPr algn="ctr"/>
            <a:r>
              <a:rPr lang="en-US" sz="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10ºC +high-food</a:t>
            </a:r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800" dirty="0">
                <a:solidFill>
                  <a:srgbClr val="FF7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10ºC +low-food</a:t>
            </a:r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19B589F5-BBB0-D746-8E74-A56D2DE737D0}"/>
              </a:ext>
            </a:extLst>
          </p:cNvPr>
          <p:cNvSpPr/>
          <p:nvPr/>
        </p:nvSpPr>
        <p:spPr>
          <a:xfrm>
            <a:off x="1738255" y="4615731"/>
            <a:ext cx="911811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9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OFFSPRING</a:t>
            </a: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B086AE53-07ED-3345-B760-86998D5557F7}"/>
              </a:ext>
            </a:extLst>
          </p:cNvPr>
          <p:cNvSpPr/>
          <p:nvPr/>
        </p:nvSpPr>
        <p:spPr>
          <a:xfrm rot="16200000">
            <a:off x="521037" y="4390689"/>
            <a:ext cx="2168562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900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Environmental conditions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A627307-39D8-D24B-A626-6150FE389348}"/>
              </a:ext>
            </a:extLst>
          </p:cNvPr>
          <p:cNvGrpSpPr/>
          <p:nvPr/>
        </p:nvGrpSpPr>
        <p:grpSpPr>
          <a:xfrm>
            <a:off x="1587469" y="1772785"/>
            <a:ext cx="5726841" cy="1490223"/>
            <a:chOff x="1587469" y="1772785"/>
            <a:chExt cx="5726841" cy="1490223"/>
          </a:xfrm>
        </p:grpSpPr>
        <p:cxnSp>
          <p:nvCxnSpPr>
            <p:cNvPr id="71" name="40 Conector recto">
              <a:extLst>
                <a:ext uri="{FF2B5EF4-FFF2-40B4-BE49-F238E27FC236}">
                  <a16:creationId xmlns:a16="http://schemas.microsoft.com/office/drawing/2014/main" id="{CFDAD28D-D8A6-5442-8D48-D71F607570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12511" y="1859349"/>
              <a:ext cx="0" cy="1372949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40 Conector recto"/>
            <p:cNvCxnSpPr>
              <a:cxnSpLocks/>
            </p:cNvCxnSpPr>
            <p:nvPr/>
          </p:nvCxnSpPr>
          <p:spPr>
            <a:xfrm flipV="1">
              <a:off x="1774567" y="2157469"/>
              <a:ext cx="0" cy="1074829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18 Conector recto"/>
            <p:cNvCxnSpPr>
              <a:cxnSpLocks/>
              <a:stCxn id="363" idx="2"/>
            </p:cNvCxnSpPr>
            <p:nvPr/>
          </p:nvCxnSpPr>
          <p:spPr>
            <a:xfrm flipV="1">
              <a:off x="1734944" y="3206520"/>
              <a:ext cx="5579366" cy="10410"/>
            </a:xfrm>
            <a:prstGeom prst="line">
              <a:avLst/>
            </a:prstGeom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1729789" y="2116315"/>
              <a:ext cx="74361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Adults collected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12D56CDE-E781-DF4A-A372-E62F922CEBFC}"/>
                </a:ext>
              </a:extLst>
            </p:cNvPr>
            <p:cNvSpPr/>
            <p:nvPr/>
          </p:nvSpPr>
          <p:spPr>
            <a:xfrm>
              <a:off x="2463209" y="1805413"/>
              <a:ext cx="70680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Adults into winter treatments</a:t>
              </a:r>
            </a:p>
          </p:txBody>
        </p:sp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7935120D-0A48-9B43-886A-53957514746C}"/>
                </a:ext>
              </a:extLst>
            </p:cNvPr>
            <p:cNvSpPr/>
            <p:nvPr/>
          </p:nvSpPr>
          <p:spPr>
            <a:xfrm rot="16200000">
              <a:off x="1147572" y="2481782"/>
              <a:ext cx="1095237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November  2017</a:t>
              </a:r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ABF45771-DFEB-5149-9D12-EC4B800667DE}"/>
                </a:ext>
              </a:extLst>
            </p:cNvPr>
            <p:cNvSpPr/>
            <p:nvPr/>
          </p:nvSpPr>
          <p:spPr>
            <a:xfrm rot="16200000">
              <a:off x="1905751" y="2195695"/>
              <a:ext cx="1061264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December 2018</a:t>
              </a:r>
            </a:p>
          </p:txBody>
        </p:sp>
        <p:sp>
          <p:nvSpPr>
            <p:cNvPr id="363" name="24 Elipse">
              <a:extLst>
                <a:ext uri="{FF2B5EF4-FFF2-40B4-BE49-F238E27FC236}">
                  <a16:creationId xmlns:a16="http://schemas.microsoft.com/office/drawing/2014/main" id="{371590CC-5310-6749-8C12-2EAC7A9DC300}"/>
                </a:ext>
              </a:extLst>
            </p:cNvPr>
            <p:cNvSpPr/>
            <p:nvPr/>
          </p:nvSpPr>
          <p:spPr>
            <a:xfrm>
              <a:off x="1734944" y="3174355"/>
              <a:ext cx="85157" cy="8514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2" tIns="34286" rIns="68572" bIns="34286" rtlCol="0" anchor="ctr"/>
            <a:lstStyle/>
            <a:p>
              <a:pPr algn="ctr"/>
              <a:endParaRPr lang="es-MX" sz="900">
                <a:solidFill>
                  <a:schemeClr val="tx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9" name="24 Elipse">
              <a:extLst>
                <a:ext uri="{FF2B5EF4-FFF2-40B4-BE49-F238E27FC236}">
                  <a16:creationId xmlns:a16="http://schemas.microsoft.com/office/drawing/2014/main" id="{70E89508-788A-8F4F-88FE-87799C42A0E3}"/>
                </a:ext>
              </a:extLst>
            </p:cNvPr>
            <p:cNvSpPr/>
            <p:nvPr/>
          </p:nvSpPr>
          <p:spPr>
            <a:xfrm>
              <a:off x="2469933" y="3177859"/>
              <a:ext cx="85157" cy="8514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2" tIns="34286" rIns="68572" bIns="34286" rtlCol="0" anchor="ctr"/>
            <a:lstStyle/>
            <a:p>
              <a:pPr algn="ctr"/>
              <a:endParaRPr lang="es-MX" sz="900">
                <a:solidFill>
                  <a:schemeClr val="tx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247F7FF4-786B-8D46-99D2-8F22F145AE05}"/>
              </a:ext>
            </a:extLst>
          </p:cNvPr>
          <p:cNvSpPr/>
          <p:nvPr/>
        </p:nvSpPr>
        <p:spPr>
          <a:xfrm>
            <a:off x="4499381" y="4038823"/>
            <a:ext cx="1734074" cy="44878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Broodstock</a:t>
            </a:r>
            <a:r>
              <a:rPr lang="en-US" sz="8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spawn</a:t>
            </a:r>
          </a:p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spawned common conditions</a:t>
            </a:r>
          </a:p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~18ºC, 100k cells/mL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0DFB891-C997-2049-BC1B-4E5FE8FED508}"/>
              </a:ext>
            </a:extLst>
          </p:cNvPr>
          <p:cNvSpPr/>
          <p:nvPr/>
        </p:nvSpPr>
        <p:spPr>
          <a:xfrm>
            <a:off x="5001382" y="4652789"/>
            <a:ext cx="2227771" cy="44878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Larvae reared</a:t>
            </a:r>
          </a:p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 conditions</a:t>
            </a:r>
          </a:p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static, ~18ºC, 100k cells/mL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9BDB09C-DBEA-C444-8CC5-F9CF0D74406F}"/>
              </a:ext>
            </a:extLst>
          </p:cNvPr>
          <p:cNvSpPr/>
          <p:nvPr/>
        </p:nvSpPr>
        <p:spPr>
          <a:xfrm>
            <a:off x="1785863" y="3603706"/>
            <a:ext cx="753549" cy="2308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9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ADULT</a:t>
            </a:r>
          </a:p>
        </p:txBody>
      </p:sp>
      <p:cxnSp>
        <p:nvCxnSpPr>
          <p:cNvPr id="41" name="40 Conector recto">
            <a:extLst>
              <a:ext uri="{FF2B5EF4-FFF2-40B4-BE49-F238E27FC236}">
                <a16:creationId xmlns:a16="http://schemas.microsoft.com/office/drawing/2014/main" id="{CEFC0E11-BE8D-4F4A-B2B0-88BD0EDF92C0}"/>
              </a:ext>
            </a:extLst>
          </p:cNvPr>
          <p:cNvCxnSpPr>
            <a:cxnSpLocks/>
            <a:stCxn id="43" idx="4"/>
          </p:cNvCxnSpPr>
          <p:nvPr/>
        </p:nvCxnSpPr>
        <p:spPr>
          <a:xfrm flipV="1">
            <a:off x="4564407" y="2144220"/>
            <a:ext cx="1480" cy="111332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0 Conector recto">
            <a:extLst>
              <a:ext uri="{FF2B5EF4-FFF2-40B4-BE49-F238E27FC236}">
                <a16:creationId xmlns:a16="http://schemas.microsoft.com/office/drawing/2014/main" id="{82B73042-01AD-EA46-9CFE-1CE0031861B9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5440397" y="2083842"/>
            <a:ext cx="0" cy="1080615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24 Elipse">
            <a:extLst>
              <a:ext uri="{FF2B5EF4-FFF2-40B4-BE49-F238E27FC236}">
                <a16:creationId xmlns:a16="http://schemas.microsoft.com/office/drawing/2014/main" id="{F8B0579A-0C6B-2144-9FE0-37EE99D03338}"/>
              </a:ext>
            </a:extLst>
          </p:cNvPr>
          <p:cNvSpPr/>
          <p:nvPr/>
        </p:nvSpPr>
        <p:spPr>
          <a:xfrm>
            <a:off x="4521828" y="3172399"/>
            <a:ext cx="85157" cy="8514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2" tIns="34286" rIns="68572" bIns="34286" rtlCol="0" anchor="ctr"/>
          <a:lstStyle/>
          <a:p>
            <a:pPr algn="ctr"/>
            <a:endParaRPr lang="es-MX" sz="900">
              <a:solidFill>
                <a:schemeClr val="tx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D738CC3-2F7B-B240-A62A-A67CC192BF13}"/>
              </a:ext>
            </a:extLst>
          </p:cNvPr>
          <p:cNvSpPr/>
          <p:nvPr/>
        </p:nvSpPr>
        <p:spPr>
          <a:xfrm rot="16200000">
            <a:off x="3956706" y="2315282"/>
            <a:ext cx="1060855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March 2018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E14B075-416F-F84A-B7DD-65B4297DA3A3}"/>
              </a:ext>
            </a:extLst>
          </p:cNvPr>
          <p:cNvSpPr/>
          <p:nvPr/>
        </p:nvSpPr>
        <p:spPr>
          <a:xfrm rot="16200000">
            <a:off x="4833758" y="2253886"/>
            <a:ext cx="1060856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April 2018</a:t>
            </a:r>
          </a:p>
        </p:txBody>
      </p:sp>
      <p:sp>
        <p:nvSpPr>
          <p:cNvPr id="46" name="24 Elipse">
            <a:extLst>
              <a:ext uri="{FF2B5EF4-FFF2-40B4-BE49-F238E27FC236}">
                <a16:creationId xmlns:a16="http://schemas.microsoft.com/office/drawing/2014/main" id="{8727B0AB-4090-1841-93BB-014176C60652}"/>
              </a:ext>
            </a:extLst>
          </p:cNvPr>
          <p:cNvSpPr/>
          <p:nvPr/>
        </p:nvSpPr>
        <p:spPr>
          <a:xfrm>
            <a:off x="5397818" y="3164457"/>
            <a:ext cx="85157" cy="8514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2" tIns="34286" rIns="68572" bIns="34286" rtlCol="0" anchor="ctr"/>
          <a:lstStyle/>
          <a:p>
            <a:pPr algn="ctr"/>
            <a:endParaRPr lang="es-MX" sz="900">
              <a:solidFill>
                <a:schemeClr val="tx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5379690-6567-314C-A2DC-2B2429D8DFE6}"/>
              </a:ext>
            </a:extLst>
          </p:cNvPr>
          <p:cNvSpPr/>
          <p:nvPr/>
        </p:nvSpPr>
        <p:spPr>
          <a:xfrm>
            <a:off x="5400667" y="2050994"/>
            <a:ext cx="5284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Larval rearing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50FA78D-0C6D-1048-B11C-EA22BE65E785}"/>
              </a:ext>
            </a:extLst>
          </p:cNvPr>
          <p:cNvSpPr/>
          <p:nvPr/>
        </p:nvSpPr>
        <p:spPr>
          <a:xfrm>
            <a:off x="4530042" y="2096017"/>
            <a:ext cx="7374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Adults begin conditioning &amp; spawning</a:t>
            </a:r>
          </a:p>
        </p:txBody>
      </p:sp>
      <p:cxnSp>
        <p:nvCxnSpPr>
          <p:cNvPr id="53" name="40 Conector recto">
            <a:extLst>
              <a:ext uri="{FF2B5EF4-FFF2-40B4-BE49-F238E27FC236}">
                <a16:creationId xmlns:a16="http://schemas.microsoft.com/office/drawing/2014/main" id="{B2122C73-CF51-6948-B3E5-9426B1EAA29D}"/>
              </a:ext>
            </a:extLst>
          </p:cNvPr>
          <p:cNvCxnSpPr>
            <a:cxnSpLocks/>
            <a:stCxn id="55" idx="4"/>
          </p:cNvCxnSpPr>
          <p:nvPr/>
        </p:nvCxnSpPr>
        <p:spPr>
          <a:xfrm flipV="1">
            <a:off x="7271732" y="2195082"/>
            <a:ext cx="0" cy="1055802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00C315EB-8829-0945-B741-8754CB406CD6}"/>
              </a:ext>
            </a:extLst>
          </p:cNvPr>
          <p:cNvSpPr/>
          <p:nvPr/>
        </p:nvSpPr>
        <p:spPr>
          <a:xfrm rot="16200000">
            <a:off x="6683892" y="2524966"/>
            <a:ext cx="1007415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 - June 2018</a:t>
            </a:r>
          </a:p>
        </p:txBody>
      </p:sp>
      <p:sp>
        <p:nvSpPr>
          <p:cNvPr id="55" name="24 Elipse">
            <a:extLst>
              <a:ext uri="{FF2B5EF4-FFF2-40B4-BE49-F238E27FC236}">
                <a16:creationId xmlns:a16="http://schemas.microsoft.com/office/drawing/2014/main" id="{AFE621AB-B4A2-1A40-86A1-C0BDABDADFB8}"/>
              </a:ext>
            </a:extLst>
          </p:cNvPr>
          <p:cNvSpPr/>
          <p:nvPr/>
        </p:nvSpPr>
        <p:spPr>
          <a:xfrm>
            <a:off x="7229153" y="3165735"/>
            <a:ext cx="85157" cy="8514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2" tIns="34286" rIns="68572" bIns="34286" rtlCol="0" anchor="ctr"/>
          <a:lstStyle/>
          <a:p>
            <a:pPr algn="ctr"/>
            <a:endParaRPr lang="es-MX" sz="900">
              <a:solidFill>
                <a:schemeClr val="tx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8E0F5F3-5197-B042-9D25-5673FE5261C1}"/>
              </a:ext>
            </a:extLst>
          </p:cNvPr>
          <p:cNvSpPr/>
          <p:nvPr/>
        </p:nvSpPr>
        <p:spPr>
          <a:xfrm>
            <a:off x="7229153" y="2179943"/>
            <a:ext cx="8044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Survival assessed</a:t>
            </a:r>
          </a:p>
        </p:txBody>
      </p:sp>
    </p:spTree>
    <p:extLst>
      <p:ext uri="{BB962C8B-B14F-4D97-AF65-F5344CB8AC3E}">
        <p14:creationId xmlns:p14="http://schemas.microsoft.com/office/powerpoint/2010/main" val="2205565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>
            <a:extLst>
              <a:ext uri="{FF2B5EF4-FFF2-40B4-BE49-F238E27FC236}">
                <a16:creationId xmlns:a16="http://schemas.microsoft.com/office/drawing/2014/main" id="{ED806C97-1F68-9645-A8E7-45F47064A930}"/>
              </a:ext>
            </a:extLst>
          </p:cNvPr>
          <p:cNvSpPr/>
          <p:nvPr/>
        </p:nvSpPr>
        <p:spPr>
          <a:xfrm>
            <a:off x="1701041" y="4612005"/>
            <a:ext cx="5576104" cy="534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endParaRPr lang="en-US" sz="1050" i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19C204D0-A0DB-9243-A6DE-FDCF03846A0A}"/>
              </a:ext>
            </a:extLst>
          </p:cNvPr>
          <p:cNvSpPr/>
          <p:nvPr/>
        </p:nvSpPr>
        <p:spPr>
          <a:xfrm>
            <a:off x="1709659" y="3555752"/>
            <a:ext cx="5567916" cy="108189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endParaRPr lang="en-US" sz="1050" i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D961CE0E-2E18-A044-8DD5-B6EC54AF21B8}"/>
              </a:ext>
            </a:extLst>
          </p:cNvPr>
          <p:cNvSpPr/>
          <p:nvPr/>
        </p:nvSpPr>
        <p:spPr>
          <a:xfrm>
            <a:off x="2585225" y="3545084"/>
            <a:ext cx="1914156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8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Winter broodstock treatments</a:t>
            </a:r>
          </a:p>
          <a:p>
            <a:pPr algn="ctr"/>
            <a:r>
              <a:rPr lang="en-US" sz="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7ºC+high-food</a:t>
            </a:r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8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7ºC+low-food</a:t>
            </a:r>
          </a:p>
          <a:p>
            <a:pPr algn="ctr"/>
            <a:r>
              <a:rPr lang="en-US" sz="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10ºC +high-food</a:t>
            </a:r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800" dirty="0">
                <a:solidFill>
                  <a:srgbClr val="FF7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10ºC +low-food</a:t>
            </a:r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19B589F5-BBB0-D746-8E74-A56D2DE737D0}"/>
              </a:ext>
            </a:extLst>
          </p:cNvPr>
          <p:cNvSpPr/>
          <p:nvPr/>
        </p:nvSpPr>
        <p:spPr>
          <a:xfrm>
            <a:off x="1738255" y="4615731"/>
            <a:ext cx="911811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9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OFFSPRING</a:t>
            </a: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B086AE53-07ED-3345-B760-86998D5557F7}"/>
              </a:ext>
            </a:extLst>
          </p:cNvPr>
          <p:cNvSpPr/>
          <p:nvPr/>
        </p:nvSpPr>
        <p:spPr>
          <a:xfrm rot="16200000">
            <a:off x="521037" y="4390689"/>
            <a:ext cx="2168562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900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Environmental conditions 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47F7FF4-786B-8D46-99D2-8F22F145AE05}"/>
              </a:ext>
            </a:extLst>
          </p:cNvPr>
          <p:cNvSpPr/>
          <p:nvPr/>
        </p:nvSpPr>
        <p:spPr>
          <a:xfrm>
            <a:off x="4499381" y="4038823"/>
            <a:ext cx="1734074" cy="44878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Broodstock</a:t>
            </a:r>
            <a:r>
              <a:rPr lang="en-US" sz="8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spawn</a:t>
            </a:r>
          </a:p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spawned common conditions</a:t>
            </a:r>
          </a:p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~18ºC, 100k cells/mL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0DFB891-C997-2049-BC1B-4E5FE8FED508}"/>
              </a:ext>
            </a:extLst>
          </p:cNvPr>
          <p:cNvSpPr/>
          <p:nvPr/>
        </p:nvSpPr>
        <p:spPr>
          <a:xfrm>
            <a:off x="5001382" y="4652789"/>
            <a:ext cx="2227771" cy="44878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Larvae reared</a:t>
            </a:r>
          </a:p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 conditions</a:t>
            </a:r>
          </a:p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static, ~18ºC, 100k cells/mL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9BDB09C-DBEA-C444-8CC5-F9CF0D74406F}"/>
              </a:ext>
            </a:extLst>
          </p:cNvPr>
          <p:cNvSpPr/>
          <p:nvPr/>
        </p:nvSpPr>
        <p:spPr>
          <a:xfrm>
            <a:off x="1785863" y="3603706"/>
            <a:ext cx="753549" cy="2308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9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ADULT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14AC177-6B5F-CE4B-8A91-BA6C09DD3381}"/>
              </a:ext>
            </a:extLst>
          </p:cNvPr>
          <p:cNvGrpSpPr/>
          <p:nvPr/>
        </p:nvGrpSpPr>
        <p:grpSpPr>
          <a:xfrm>
            <a:off x="1587469" y="1772785"/>
            <a:ext cx="6085912" cy="1490223"/>
            <a:chOff x="1587469" y="1772785"/>
            <a:chExt cx="6085912" cy="1490223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899737C-1122-704B-B13D-9BB42EDF5558}"/>
                </a:ext>
              </a:extLst>
            </p:cNvPr>
            <p:cNvGrpSpPr/>
            <p:nvPr/>
          </p:nvGrpSpPr>
          <p:grpSpPr>
            <a:xfrm>
              <a:off x="1587469" y="1772785"/>
              <a:ext cx="6085912" cy="1490223"/>
              <a:chOff x="1587469" y="1772785"/>
              <a:chExt cx="6085912" cy="1490223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0A627307-39D8-D24B-A626-6150FE389348}"/>
                  </a:ext>
                </a:extLst>
              </p:cNvPr>
              <p:cNvGrpSpPr/>
              <p:nvPr/>
            </p:nvGrpSpPr>
            <p:grpSpPr>
              <a:xfrm>
                <a:off x="1587469" y="1772785"/>
                <a:ext cx="5267609" cy="1490223"/>
                <a:chOff x="1587469" y="1772785"/>
                <a:chExt cx="5267609" cy="1490223"/>
              </a:xfrm>
            </p:grpSpPr>
            <p:cxnSp>
              <p:nvCxnSpPr>
                <p:cNvPr id="71" name="40 Conector recto">
                  <a:extLst>
                    <a:ext uri="{FF2B5EF4-FFF2-40B4-BE49-F238E27FC236}">
                      <a16:creationId xmlns:a16="http://schemas.microsoft.com/office/drawing/2014/main" id="{CFDAD28D-D8A6-5442-8D48-D71F607570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12511" y="1859349"/>
                  <a:ext cx="0" cy="1372949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40 Conector recto"/>
                <p:cNvCxnSpPr>
                  <a:cxnSpLocks/>
                </p:cNvCxnSpPr>
                <p:nvPr/>
              </p:nvCxnSpPr>
              <p:spPr>
                <a:xfrm flipV="1">
                  <a:off x="1774567" y="2157469"/>
                  <a:ext cx="0" cy="1074829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" name="18 Conector recto"/>
                <p:cNvCxnSpPr>
                  <a:cxnSpLocks/>
                  <a:stCxn id="363" idx="2"/>
                  <a:endCxn id="37" idx="2"/>
                </p:cNvCxnSpPr>
                <p:nvPr/>
              </p:nvCxnSpPr>
              <p:spPr>
                <a:xfrm flipV="1">
                  <a:off x="1734944" y="3208310"/>
                  <a:ext cx="5120134" cy="862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Rectangle 55"/>
                <p:cNvSpPr/>
                <p:nvPr/>
              </p:nvSpPr>
              <p:spPr>
                <a:xfrm>
                  <a:off x="1729789" y="2116315"/>
                  <a:ext cx="743617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8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Adults collected</a:t>
                  </a:r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12D56CDE-E781-DF4A-A372-E62F922CEBFC}"/>
                    </a:ext>
                  </a:extLst>
                </p:cNvPr>
                <p:cNvSpPr/>
                <p:nvPr/>
              </p:nvSpPr>
              <p:spPr>
                <a:xfrm>
                  <a:off x="2463209" y="1805413"/>
                  <a:ext cx="706802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Adults into winter treatments</a:t>
                  </a:r>
                </a:p>
              </p:txBody>
            </p:sp>
            <p:sp>
              <p:nvSpPr>
                <p:cNvPr id="337" name="Rectangle 336">
                  <a:extLst>
                    <a:ext uri="{FF2B5EF4-FFF2-40B4-BE49-F238E27FC236}">
                      <a16:creationId xmlns:a16="http://schemas.microsoft.com/office/drawing/2014/main" id="{7935120D-0A48-9B43-886A-53957514746C}"/>
                    </a:ext>
                  </a:extLst>
                </p:cNvPr>
                <p:cNvSpPr/>
                <p:nvPr/>
              </p:nvSpPr>
              <p:spPr>
                <a:xfrm rot="16200000">
                  <a:off x="1147572" y="2481782"/>
                  <a:ext cx="1095237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8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November  2017</a:t>
                  </a:r>
                </a:p>
              </p:txBody>
            </p:sp>
            <p:sp>
              <p:nvSpPr>
                <p:cNvPr id="350" name="Rectangle 349">
                  <a:extLst>
                    <a:ext uri="{FF2B5EF4-FFF2-40B4-BE49-F238E27FC236}">
                      <a16:creationId xmlns:a16="http://schemas.microsoft.com/office/drawing/2014/main" id="{ABF45771-DFEB-5149-9D12-EC4B800667DE}"/>
                    </a:ext>
                  </a:extLst>
                </p:cNvPr>
                <p:cNvSpPr/>
                <p:nvPr/>
              </p:nvSpPr>
              <p:spPr>
                <a:xfrm rot="16200000">
                  <a:off x="1905751" y="2195695"/>
                  <a:ext cx="1061264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8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December 2018</a:t>
                  </a:r>
                </a:p>
              </p:txBody>
            </p:sp>
            <p:sp>
              <p:nvSpPr>
                <p:cNvPr id="363" name="24 Elipse">
                  <a:extLst>
                    <a:ext uri="{FF2B5EF4-FFF2-40B4-BE49-F238E27FC236}">
                      <a16:creationId xmlns:a16="http://schemas.microsoft.com/office/drawing/2014/main" id="{371590CC-5310-6749-8C12-2EAC7A9DC300}"/>
                    </a:ext>
                  </a:extLst>
                </p:cNvPr>
                <p:cNvSpPr/>
                <p:nvPr/>
              </p:nvSpPr>
              <p:spPr>
                <a:xfrm>
                  <a:off x="1734944" y="3174355"/>
                  <a:ext cx="85157" cy="85149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68572" tIns="34286" rIns="68572" bIns="34286" rtlCol="0" anchor="ctr"/>
                <a:lstStyle/>
                <a:p>
                  <a:pPr algn="ctr"/>
                  <a:endParaRPr lang="es-MX" sz="900">
                    <a:solidFill>
                      <a:schemeClr val="tx1"/>
                    </a:solidFill>
                    <a:latin typeface="Arial" panose="020B0604020202020204" pitchFamily="34" charset="0"/>
                    <a:ea typeface="Segoe UI" panose="020B05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9" name="24 Elipse">
                  <a:extLst>
                    <a:ext uri="{FF2B5EF4-FFF2-40B4-BE49-F238E27FC236}">
                      <a16:creationId xmlns:a16="http://schemas.microsoft.com/office/drawing/2014/main" id="{70E89508-788A-8F4F-88FE-87799C42A0E3}"/>
                    </a:ext>
                  </a:extLst>
                </p:cNvPr>
                <p:cNvSpPr/>
                <p:nvPr/>
              </p:nvSpPr>
              <p:spPr>
                <a:xfrm>
                  <a:off x="2469933" y="3177859"/>
                  <a:ext cx="85157" cy="85149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68572" tIns="34286" rIns="68572" bIns="34286" rtlCol="0" anchor="ctr"/>
                <a:lstStyle/>
                <a:p>
                  <a:pPr algn="ctr"/>
                  <a:endParaRPr lang="es-MX" sz="900">
                    <a:solidFill>
                      <a:schemeClr val="tx1"/>
                    </a:solidFill>
                    <a:latin typeface="Arial" panose="020B0604020202020204" pitchFamily="34" charset="0"/>
                    <a:ea typeface="Segoe UI" panose="020B0502040204020203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41" name="40 Conector recto">
                <a:extLst>
                  <a:ext uri="{FF2B5EF4-FFF2-40B4-BE49-F238E27FC236}">
                    <a16:creationId xmlns:a16="http://schemas.microsoft.com/office/drawing/2014/main" id="{CEFC0E11-BE8D-4F4A-B2B0-88BD0EDF92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64407" y="2130365"/>
                <a:ext cx="1480" cy="1113328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24 Elipse">
                <a:extLst>
                  <a:ext uri="{FF2B5EF4-FFF2-40B4-BE49-F238E27FC236}">
                    <a16:creationId xmlns:a16="http://schemas.microsoft.com/office/drawing/2014/main" id="{F8B0579A-0C6B-2144-9FE0-37EE99D03338}"/>
                  </a:ext>
                </a:extLst>
              </p:cNvPr>
              <p:cNvSpPr/>
              <p:nvPr/>
            </p:nvSpPr>
            <p:spPr>
              <a:xfrm>
                <a:off x="4521828" y="3172399"/>
                <a:ext cx="85157" cy="85149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2" tIns="34286" rIns="68572" bIns="34286" rtlCol="0" anchor="ctr"/>
              <a:lstStyle/>
              <a:p>
                <a:pPr algn="ctr"/>
                <a:endParaRPr lang="es-MX" sz="900">
                  <a:solidFill>
                    <a:schemeClr val="tx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D738CC3-2F7B-B240-A62A-A67CC192BF13}"/>
                  </a:ext>
                </a:extLst>
              </p:cNvPr>
              <p:cNvSpPr/>
              <p:nvPr/>
            </p:nvSpPr>
            <p:spPr>
              <a:xfrm rot="16200000">
                <a:off x="3956706" y="2315282"/>
                <a:ext cx="1060855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8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March 2018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50FA78D-0C6D-1048-B11C-EA22BE65E785}"/>
                  </a:ext>
                </a:extLst>
              </p:cNvPr>
              <p:cNvSpPr/>
              <p:nvPr/>
            </p:nvSpPr>
            <p:spPr>
              <a:xfrm>
                <a:off x="4530042" y="2096017"/>
                <a:ext cx="737437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Adults begin conditioning &amp; spawning</a:t>
                </a:r>
              </a:p>
            </p:txBody>
          </p:sp>
          <p:cxnSp>
            <p:nvCxnSpPr>
              <p:cNvPr id="32" name="40 Conector recto">
                <a:extLst>
                  <a:ext uri="{FF2B5EF4-FFF2-40B4-BE49-F238E27FC236}">
                    <a16:creationId xmlns:a16="http://schemas.microsoft.com/office/drawing/2014/main" id="{5905FDC5-329A-544A-908E-D6F9DB55A067}"/>
                  </a:ext>
                </a:extLst>
              </p:cNvPr>
              <p:cNvCxnSpPr>
                <a:cxnSpLocks/>
                <a:stCxn id="33" idx="0"/>
              </p:cNvCxnSpPr>
              <p:nvPr/>
            </p:nvCxnSpPr>
            <p:spPr>
              <a:xfrm flipV="1">
                <a:off x="5440397" y="2083842"/>
                <a:ext cx="0" cy="1080615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24 Elipse">
                <a:extLst>
                  <a:ext uri="{FF2B5EF4-FFF2-40B4-BE49-F238E27FC236}">
                    <a16:creationId xmlns:a16="http://schemas.microsoft.com/office/drawing/2014/main" id="{5AD9E583-A5A1-CF41-96CA-61FCD700C297}"/>
                  </a:ext>
                </a:extLst>
              </p:cNvPr>
              <p:cNvSpPr/>
              <p:nvPr/>
            </p:nvSpPr>
            <p:spPr>
              <a:xfrm>
                <a:off x="5397818" y="3164457"/>
                <a:ext cx="85157" cy="85149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2" tIns="34286" rIns="68572" bIns="34286" rtlCol="0" anchor="ctr"/>
              <a:lstStyle/>
              <a:p>
                <a:pPr algn="ctr"/>
                <a:endParaRPr lang="es-MX" sz="900">
                  <a:solidFill>
                    <a:schemeClr val="tx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560F72B-EFFF-8A4F-93A3-75287505D798}"/>
                  </a:ext>
                </a:extLst>
              </p:cNvPr>
              <p:cNvSpPr/>
              <p:nvPr/>
            </p:nvSpPr>
            <p:spPr>
              <a:xfrm>
                <a:off x="5400667" y="2050994"/>
                <a:ext cx="52842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Larval rearing</a:t>
                </a:r>
              </a:p>
            </p:txBody>
          </p:sp>
          <p:cxnSp>
            <p:nvCxnSpPr>
              <p:cNvPr id="35" name="40 Conector recto">
                <a:extLst>
                  <a:ext uri="{FF2B5EF4-FFF2-40B4-BE49-F238E27FC236}">
                    <a16:creationId xmlns:a16="http://schemas.microsoft.com/office/drawing/2014/main" id="{6D3B1817-B451-9249-BAA4-8DA1700DB689}"/>
                  </a:ext>
                </a:extLst>
              </p:cNvPr>
              <p:cNvCxnSpPr>
                <a:cxnSpLocks/>
                <a:stCxn id="37" idx="0"/>
              </p:cNvCxnSpPr>
              <p:nvPr/>
            </p:nvCxnSpPr>
            <p:spPr>
              <a:xfrm flipV="1">
                <a:off x="6897657" y="2195083"/>
                <a:ext cx="0" cy="970652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F1B51F5-DA5F-8645-847D-E798B3D44262}"/>
                  </a:ext>
                </a:extLst>
              </p:cNvPr>
              <p:cNvSpPr/>
              <p:nvPr/>
            </p:nvSpPr>
            <p:spPr>
              <a:xfrm rot="16200000">
                <a:off x="6309817" y="2524966"/>
                <a:ext cx="1007415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8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May - June 2018</a:t>
                </a:r>
              </a:p>
            </p:txBody>
          </p:sp>
          <p:sp>
            <p:nvSpPr>
              <p:cNvPr id="37" name="24 Elipse">
                <a:extLst>
                  <a:ext uri="{FF2B5EF4-FFF2-40B4-BE49-F238E27FC236}">
                    <a16:creationId xmlns:a16="http://schemas.microsoft.com/office/drawing/2014/main" id="{C127927D-76A0-D142-8FD6-25CCA9BF59F6}"/>
                  </a:ext>
                </a:extLst>
              </p:cNvPr>
              <p:cNvSpPr/>
              <p:nvPr/>
            </p:nvSpPr>
            <p:spPr>
              <a:xfrm>
                <a:off x="6855078" y="3165735"/>
                <a:ext cx="85157" cy="85149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2" tIns="34286" rIns="68572" bIns="34286" rtlCol="0" anchor="ctr"/>
              <a:lstStyle/>
              <a:p>
                <a:pPr algn="ctr"/>
                <a:endParaRPr lang="es-MX" sz="900">
                  <a:solidFill>
                    <a:schemeClr val="tx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E96BA35-696E-EA40-B1A9-4C8DD8C115C1}"/>
                  </a:ext>
                </a:extLst>
              </p:cNvPr>
              <p:cNvSpPr/>
              <p:nvPr/>
            </p:nvSpPr>
            <p:spPr>
              <a:xfrm>
                <a:off x="6868931" y="2179943"/>
                <a:ext cx="80445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Survival assessed</a:t>
                </a:r>
              </a:p>
            </p:txBody>
          </p:sp>
        </p:grp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4E361F7-A4E4-BB48-B95C-2776D89EDE7D}"/>
                </a:ext>
              </a:extLst>
            </p:cNvPr>
            <p:cNvSpPr/>
            <p:nvPr/>
          </p:nvSpPr>
          <p:spPr>
            <a:xfrm rot="16200000">
              <a:off x="4833758" y="2253886"/>
              <a:ext cx="1060856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April 2018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0144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54A872F-DB78-3A4B-97AC-B9AC090C241F}"/>
              </a:ext>
            </a:extLst>
          </p:cNvPr>
          <p:cNvGrpSpPr/>
          <p:nvPr/>
        </p:nvGrpSpPr>
        <p:grpSpPr>
          <a:xfrm>
            <a:off x="129551" y="632358"/>
            <a:ext cx="8425618" cy="4892478"/>
            <a:chOff x="129551" y="632358"/>
            <a:chExt cx="8425618" cy="489247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F62BA24-0033-CC48-8690-EEBBD18DAAF4}"/>
                </a:ext>
              </a:extLst>
            </p:cNvPr>
            <p:cNvGrpSpPr/>
            <p:nvPr/>
          </p:nvGrpSpPr>
          <p:grpSpPr>
            <a:xfrm>
              <a:off x="129551" y="632358"/>
              <a:ext cx="8425618" cy="4892478"/>
              <a:chOff x="129551" y="632358"/>
              <a:chExt cx="8425618" cy="4892478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EE3D3E7C-0F4C-1E4D-B2DD-FE4872BA20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760710" y="896866"/>
                <a:ext cx="2523857" cy="4213743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44F70E73-ACCD-A74A-A554-11C62795C5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52863" y="898053"/>
                <a:ext cx="2373346" cy="4219281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F99B17E9-95EF-624D-906F-DA9FA88C2C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9617" y="896867"/>
                <a:ext cx="2376156" cy="4224277"/>
              </a:xfrm>
              <a:prstGeom prst="rect">
                <a:avLst/>
              </a:prstGeom>
            </p:spPr>
          </p:pic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A2044059-DDF2-2346-8666-6B772F47ADC0}"/>
                  </a:ext>
                </a:extLst>
              </p:cNvPr>
              <p:cNvGrpSpPr/>
              <p:nvPr/>
            </p:nvGrpSpPr>
            <p:grpSpPr>
              <a:xfrm>
                <a:off x="844342" y="632358"/>
                <a:ext cx="7710827" cy="4892478"/>
                <a:chOff x="501442" y="281286"/>
                <a:chExt cx="7710827" cy="4892478"/>
              </a:xfrm>
            </p:grpSpPr>
            <p:grpSp>
              <p:nvGrpSpPr>
                <p:cNvPr id="91" name="Group 90">
                  <a:extLst>
                    <a:ext uri="{FF2B5EF4-FFF2-40B4-BE49-F238E27FC236}">
                      <a16:creationId xmlns:a16="http://schemas.microsoft.com/office/drawing/2014/main" id="{0AF64FDD-70D0-6C46-9EBB-3D5FC3D00D94}"/>
                    </a:ext>
                  </a:extLst>
                </p:cNvPr>
                <p:cNvGrpSpPr/>
                <p:nvPr/>
              </p:nvGrpSpPr>
              <p:grpSpPr>
                <a:xfrm>
                  <a:off x="951905" y="281286"/>
                  <a:ext cx="7260364" cy="3395483"/>
                  <a:chOff x="951905" y="281286"/>
                  <a:chExt cx="7260364" cy="3395483"/>
                </a:xfrm>
              </p:grpSpPr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DCD07132-0EF3-C045-AD85-4BE035150493}"/>
                      </a:ext>
                    </a:extLst>
                  </p:cNvPr>
                  <p:cNvSpPr txBox="1"/>
                  <p:nvPr/>
                </p:nvSpPr>
                <p:spPr>
                  <a:xfrm>
                    <a:off x="951905" y="281286"/>
                    <a:ext cx="2111501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Predominant Gonad Sex</a:t>
                    </a:r>
                  </a:p>
                </p:txBody>
              </p:sp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9DA0215A-45C1-C74D-BF67-DEB80016112A}"/>
                      </a:ext>
                    </a:extLst>
                  </p:cNvPr>
                  <p:cNvSpPr txBox="1"/>
                  <p:nvPr/>
                </p:nvSpPr>
                <p:spPr>
                  <a:xfrm>
                    <a:off x="3255109" y="285798"/>
                    <a:ext cx="1625177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Oocyte stage</a:t>
                    </a:r>
                  </a:p>
                </p:txBody>
              </p:sp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8E4D9B60-852D-5240-AB7C-E27CF74004EF}"/>
                      </a:ext>
                    </a:extLst>
                  </p:cNvPr>
                  <p:cNvSpPr txBox="1"/>
                  <p:nvPr/>
                </p:nvSpPr>
                <p:spPr>
                  <a:xfrm>
                    <a:off x="5858659" y="284485"/>
                    <a:ext cx="1923204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Spermatocyte Stage</a:t>
                    </a:r>
                  </a:p>
                </p:txBody>
              </p:sp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C995DEEA-F2B9-9A43-8A23-F6C7C2515277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6764341" y="2228840"/>
                    <a:ext cx="261885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Number of oysters</a:t>
                    </a:r>
                  </a:p>
                </p:txBody>
              </p:sp>
            </p:grpSp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E046EBFC-676B-C347-9B08-E54AD7C884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t="75142"/>
                <a:stretch/>
              </p:blipFill>
              <p:spPr>
                <a:xfrm>
                  <a:off x="5393498" y="4909902"/>
                  <a:ext cx="2388365" cy="263861"/>
                </a:xfrm>
                <a:prstGeom prst="rect">
                  <a:avLst/>
                </a:prstGeom>
              </p:spPr>
            </p:pic>
            <p:pic>
              <p:nvPicPr>
                <p:cNvPr id="38" name="Picture 37">
                  <a:extLst>
                    <a:ext uri="{FF2B5EF4-FFF2-40B4-BE49-F238E27FC236}">
                      <a16:creationId xmlns:a16="http://schemas.microsoft.com/office/drawing/2014/main" id="{487FC253-E6F5-D744-8AC5-32310D9CD79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t="67629"/>
                <a:stretch/>
              </p:blipFill>
              <p:spPr>
                <a:xfrm>
                  <a:off x="2982874" y="4830143"/>
                  <a:ext cx="2388365" cy="343621"/>
                </a:xfrm>
                <a:prstGeom prst="rect">
                  <a:avLst/>
                </a:prstGeom>
              </p:spPr>
            </p:pic>
            <p:pic>
              <p:nvPicPr>
                <p:cNvPr id="39" name="Picture 38">
                  <a:extLst>
                    <a:ext uri="{FF2B5EF4-FFF2-40B4-BE49-F238E27FC236}">
                      <a16:creationId xmlns:a16="http://schemas.microsoft.com/office/drawing/2014/main" id="{D3935997-124D-B548-B9AA-EEF6368B2B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t="72864"/>
                <a:stretch/>
              </p:blipFill>
              <p:spPr>
                <a:xfrm>
                  <a:off x="501442" y="4871409"/>
                  <a:ext cx="2482885" cy="299456"/>
                </a:xfrm>
                <a:prstGeom prst="rect">
                  <a:avLst/>
                </a:prstGeom>
              </p:spPr>
            </p:pic>
          </p:grp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6B44784-6193-F449-8A4B-595196E3F621}"/>
                  </a:ext>
                </a:extLst>
              </p:cNvPr>
              <p:cNvSpPr txBox="1"/>
              <p:nvPr/>
            </p:nvSpPr>
            <p:spPr>
              <a:xfrm>
                <a:off x="427510" y="1155066"/>
                <a:ext cx="51920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Wild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3878E72-09F9-524A-9914-F34843124E5E}"/>
                  </a:ext>
                </a:extLst>
              </p:cNvPr>
              <p:cNvSpPr txBox="1"/>
              <p:nvPr/>
            </p:nvSpPr>
            <p:spPr>
              <a:xfrm>
                <a:off x="138069" y="1974572"/>
                <a:ext cx="85003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7°C+ </a:t>
                </a:r>
              </a:p>
              <a:p>
                <a:pPr algn="r"/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low-food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DA35E14-E139-094F-8BBA-5BF01ADEC28D}"/>
                  </a:ext>
                </a:extLst>
              </p:cNvPr>
              <p:cNvSpPr txBox="1"/>
              <p:nvPr/>
            </p:nvSpPr>
            <p:spPr>
              <a:xfrm>
                <a:off x="129551" y="2838407"/>
                <a:ext cx="85003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10°C+</a:t>
                </a:r>
              </a:p>
              <a:p>
                <a:pPr algn="r"/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low-food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33458E7-DFAC-1D49-AC30-3B2ADB842070}"/>
                  </a:ext>
                </a:extLst>
              </p:cNvPr>
              <p:cNvSpPr txBox="1"/>
              <p:nvPr/>
            </p:nvSpPr>
            <p:spPr>
              <a:xfrm>
                <a:off x="129551" y="3649317"/>
                <a:ext cx="85003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7°C+</a:t>
                </a:r>
              </a:p>
              <a:p>
                <a:pPr algn="r"/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high-food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1042790-3F90-5D4D-B5EC-E33B5D50FCBE}"/>
                  </a:ext>
                </a:extLst>
              </p:cNvPr>
              <p:cNvSpPr txBox="1"/>
              <p:nvPr/>
            </p:nvSpPr>
            <p:spPr>
              <a:xfrm>
                <a:off x="129551" y="4478913"/>
                <a:ext cx="85003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10°C+</a:t>
                </a:r>
              </a:p>
              <a:p>
                <a:pPr algn="r"/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high-food</a:t>
                </a:r>
              </a:p>
            </p:txBody>
          </p:sp>
        </p:grp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11E4E57-E6B3-8941-A647-4C4C13F0BA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57805" b="29787"/>
            <a:stretch/>
          </p:blipFill>
          <p:spPr>
            <a:xfrm>
              <a:off x="949617" y="5060272"/>
              <a:ext cx="2372981" cy="130863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596A0B9-580F-B24E-A09F-86D85CB917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57805" b="29787"/>
            <a:stretch/>
          </p:blipFill>
          <p:spPr>
            <a:xfrm>
              <a:off x="3353045" y="5057306"/>
              <a:ext cx="2372981" cy="130863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68E7D301-30F0-334C-8B65-AA089FFD97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57805" b="29787"/>
            <a:stretch/>
          </p:blipFill>
          <p:spPr>
            <a:xfrm>
              <a:off x="5744089" y="5050352"/>
              <a:ext cx="2425186" cy="1337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7112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C58E4512-DDCB-7046-8815-764C01D4D53F}"/>
              </a:ext>
            </a:extLst>
          </p:cNvPr>
          <p:cNvGrpSpPr/>
          <p:nvPr/>
        </p:nvGrpSpPr>
        <p:grpSpPr>
          <a:xfrm>
            <a:off x="129551" y="635557"/>
            <a:ext cx="8425618" cy="4899883"/>
            <a:chOff x="129551" y="635557"/>
            <a:chExt cx="8425618" cy="4899883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F62BA24-0033-CC48-8690-EEBBD18DAAF4}"/>
                </a:ext>
              </a:extLst>
            </p:cNvPr>
            <p:cNvGrpSpPr/>
            <p:nvPr/>
          </p:nvGrpSpPr>
          <p:grpSpPr>
            <a:xfrm>
              <a:off x="129551" y="635557"/>
              <a:ext cx="8425618" cy="4615038"/>
              <a:chOff x="129551" y="635557"/>
              <a:chExt cx="8425618" cy="4615038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EE3D3E7C-0F4C-1E4D-B2DD-FE4872BA20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760710" y="896866"/>
                <a:ext cx="2523857" cy="4213743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44F70E73-ACCD-A74A-A554-11C62795C5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52863" y="898053"/>
                <a:ext cx="2373346" cy="4219281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F99B17E9-95EF-624D-906F-DA9FA88C2C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9617" y="896867"/>
                <a:ext cx="2376156" cy="4224277"/>
              </a:xfrm>
              <a:prstGeom prst="rect">
                <a:avLst/>
              </a:prstGeom>
            </p:spPr>
          </p:pic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A2044059-DDF2-2346-8666-6B772F47ADC0}"/>
                  </a:ext>
                </a:extLst>
              </p:cNvPr>
              <p:cNvGrpSpPr/>
              <p:nvPr/>
            </p:nvGrpSpPr>
            <p:grpSpPr>
              <a:xfrm>
                <a:off x="845795" y="635557"/>
                <a:ext cx="7709374" cy="4615038"/>
                <a:chOff x="502895" y="284485"/>
                <a:chExt cx="7709374" cy="4615038"/>
              </a:xfrm>
            </p:grpSpPr>
            <p:grpSp>
              <p:nvGrpSpPr>
                <p:cNvPr id="91" name="Group 90">
                  <a:extLst>
                    <a:ext uri="{FF2B5EF4-FFF2-40B4-BE49-F238E27FC236}">
                      <a16:creationId xmlns:a16="http://schemas.microsoft.com/office/drawing/2014/main" id="{0AF64FDD-70D0-6C46-9EBB-3D5FC3D00D94}"/>
                    </a:ext>
                  </a:extLst>
                </p:cNvPr>
                <p:cNvGrpSpPr/>
                <p:nvPr/>
              </p:nvGrpSpPr>
              <p:grpSpPr>
                <a:xfrm>
                  <a:off x="965732" y="284485"/>
                  <a:ext cx="7246537" cy="3392284"/>
                  <a:chOff x="965732" y="284485"/>
                  <a:chExt cx="7246537" cy="3392284"/>
                </a:xfrm>
              </p:grpSpPr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DCD07132-0EF3-C045-AD85-4BE035150493}"/>
                      </a:ext>
                    </a:extLst>
                  </p:cNvPr>
                  <p:cNvSpPr txBox="1"/>
                  <p:nvPr/>
                </p:nvSpPr>
                <p:spPr>
                  <a:xfrm>
                    <a:off x="965732" y="307154"/>
                    <a:ext cx="2111501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Predominant Gonad Sex</a:t>
                    </a:r>
                  </a:p>
                </p:txBody>
              </p:sp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9DA0215A-45C1-C74D-BF67-DEB80016112A}"/>
                      </a:ext>
                    </a:extLst>
                  </p:cNvPr>
                  <p:cNvSpPr txBox="1"/>
                  <p:nvPr/>
                </p:nvSpPr>
                <p:spPr>
                  <a:xfrm>
                    <a:off x="3255109" y="285798"/>
                    <a:ext cx="1625177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Oocyte stage</a:t>
                    </a:r>
                  </a:p>
                </p:txBody>
              </p:sp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8E4D9B60-852D-5240-AB7C-E27CF74004EF}"/>
                      </a:ext>
                    </a:extLst>
                  </p:cNvPr>
                  <p:cNvSpPr txBox="1"/>
                  <p:nvPr/>
                </p:nvSpPr>
                <p:spPr>
                  <a:xfrm>
                    <a:off x="5858659" y="284485"/>
                    <a:ext cx="1923204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Spermatocyte Stage</a:t>
                    </a:r>
                  </a:p>
                </p:txBody>
              </p:sp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C995DEEA-F2B9-9A43-8A23-F6C7C2515277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6764341" y="2228840"/>
                    <a:ext cx="261885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Percent of oysters sampled</a:t>
                    </a:r>
                  </a:p>
                </p:txBody>
              </p:sp>
            </p:grpSp>
            <p:pic>
              <p:nvPicPr>
                <p:cNvPr id="3" name="Picture 2">
                  <a:extLst>
                    <a:ext uri="{FF2B5EF4-FFF2-40B4-BE49-F238E27FC236}">
                      <a16:creationId xmlns:a16="http://schemas.microsoft.com/office/drawing/2014/main" id="{5D59D35F-C058-2F41-A619-03812C72C1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t="57380" b="25879"/>
                <a:stretch/>
              </p:blipFill>
              <p:spPr>
                <a:xfrm>
                  <a:off x="3011722" y="4712098"/>
                  <a:ext cx="2373347" cy="176583"/>
                </a:xfrm>
                <a:prstGeom prst="rect">
                  <a:avLst/>
                </a:prstGeom>
              </p:spPr>
            </p:pic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E046EBFC-676B-C347-9B08-E54AD7C884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t="57529" b="25836"/>
                <a:stretch/>
              </p:blipFill>
              <p:spPr>
                <a:xfrm>
                  <a:off x="5393498" y="4722940"/>
                  <a:ext cx="2388365" cy="176583"/>
                </a:xfrm>
                <a:prstGeom prst="rect">
                  <a:avLst/>
                </a:prstGeom>
              </p:spPr>
            </p:pic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4FD53668-9271-8841-8EF5-C92E9F5524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/>
                <a:srcRect t="57430" b="26991"/>
                <a:stretch/>
              </p:blipFill>
              <p:spPr>
                <a:xfrm>
                  <a:off x="502895" y="4716764"/>
                  <a:ext cx="2482885" cy="171918"/>
                </a:xfrm>
                <a:prstGeom prst="rect">
                  <a:avLst/>
                </a:prstGeom>
              </p:spPr>
            </p:pic>
          </p:grp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6B44784-6193-F449-8A4B-595196E3F621}"/>
                  </a:ext>
                </a:extLst>
              </p:cNvPr>
              <p:cNvSpPr txBox="1"/>
              <p:nvPr/>
            </p:nvSpPr>
            <p:spPr>
              <a:xfrm>
                <a:off x="427510" y="1155066"/>
                <a:ext cx="51920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Wild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3878E72-09F9-524A-9914-F34843124E5E}"/>
                  </a:ext>
                </a:extLst>
              </p:cNvPr>
              <p:cNvSpPr txBox="1"/>
              <p:nvPr/>
            </p:nvSpPr>
            <p:spPr>
              <a:xfrm>
                <a:off x="138069" y="1974572"/>
                <a:ext cx="85003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7°C+ </a:t>
                </a:r>
              </a:p>
              <a:p>
                <a:pPr algn="r"/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high-food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DA35E14-E139-094F-8BBA-5BF01ADEC28D}"/>
                  </a:ext>
                </a:extLst>
              </p:cNvPr>
              <p:cNvSpPr txBox="1"/>
              <p:nvPr/>
            </p:nvSpPr>
            <p:spPr>
              <a:xfrm>
                <a:off x="129551" y="2838407"/>
                <a:ext cx="85003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7°C+</a:t>
                </a:r>
              </a:p>
              <a:p>
                <a:pPr algn="r"/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low-food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33458E7-DFAC-1D49-AC30-3B2ADB842070}"/>
                  </a:ext>
                </a:extLst>
              </p:cNvPr>
              <p:cNvSpPr txBox="1"/>
              <p:nvPr/>
            </p:nvSpPr>
            <p:spPr>
              <a:xfrm>
                <a:off x="129551" y="3649317"/>
                <a:ext cx="85003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10°C+</a:t>
                </a:r>
              </a:p>
              <a:p>
                <a:pPr algn="r"/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high-food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1042790-3F90-5D4D-B5EC-E33B5D50FCBE}"/>
                  </a:ext>
                </a:extLst>
              </p:cNvPr>
              <p:cNvSpPr txBox="1"/>
              <p:nvPr/>
            </p:nvSpPr>
            <p:spPr>
              <a:xfrm>
                <a:off x="129551" y="4478913"/>
                <a:ext cx="85003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10°C+</a:t>
                </a:r>
              </a:p>
              <a:p>
                <a:pPr algn="r"/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low-food</a:t>
                </a:r>
              </a:p>
            </p:txBody>
          </p:sp>
        </p:grp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E4315A8-6B59-F145-9495-2650CEE5A2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5391" t="72533"/>
            <a:stretch/>
          </p:blipFill>
          <p:spPr>
            <a:xfrm>
              <a:off x="984688" y="5235984"/>
              <a:ext cx="2320778" cy="29945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F1E51A0-30B4-CF42-A1A7-2F8122F279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6911" t="73461" r="3896"/>
            <a:stretch/>
          </p:blipFill>
          <p:spPr>
            <a:xfrm>
              <a:off x="3431495" y="5235984"/>
              <a:ext cx="2216082" cy="293061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D26D3EE-2759-2C42-88B3-80E2286CB0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5827" t="75348"/>
            <a:stretch/>
          </p:blipFill>
          <p:spPr>
            <a:xfrm>
              <a:off x="5771861" y="5262498"/>
              <a:ext cx="2216083" cy="2578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95759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9BC29308-3B4B-1B46-8CF7-2E198CCE6CB4}"/>
              </a:ext>
            </a:extLst>
          </p:cNvPr>
          <p:cNvGrpSpPr/>
          <p:nvPr/>
        </p:nvGrpSpPr>
        <p:grpSpPr>
          <a:xfrm>
            <a:off x="267283" y="650057"/>
            <a:ext cx="8096629" cy="5731841"/>
            <a:chOff x="267283" y="650057"/>
            <a:chExt cx="8096629" cy="5731841"/>
          </a:xfrm>
        </p:grpSpPr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BC6DB0C7-3EBA-EB43-973D-68C4A8A942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81996" y="807501"/>
              <a:ext cx="3481916" cy="5571065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150E2F6F-FD6B-8843-9F23-267DF81817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30196" y="810832"/>
              <a:ext cx="3133724" cy="5571066"/>
            </a:xfrm>
            <a:prstGeom prst="rect">
              <a:avLst/>
            </a:prstGeom>
          </p:spPr>
        </p:pic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82AB9524-4327-8B4C-9755-1E46F1968571}"/>
                </a:ext>
              </a:extLst>
            </p:cNvPr>
            <p:cNvSpPr txBox="1"/>
            <p:nvPr/>
          </p:nvSpPr>
          <p:spPr>
            <a:xfrm>
              <a:off x="267291" y="4030807"/>
              <a:ext cx="12414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No. larvae </a:t>
              </a:r>
            </a:p>
            <a:p>
              <a:pPr algn="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released day</a:t>
              </a:r>
              <a:r>
                <a:rPr lang="en-US" sz="1200" baseline="30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16DCF3B-86E7-A44B-B087-ED7B4AAB14FF}"/>
                </a:ext>
              </a:extLst>
            </p:cNvPr>
            <p:cNvSpPr txBox="1"/>
            <p:nvPr/>
          </p:nvSpPr>
          <p:spPr>
            <a:xfrm>
              <a:off x="1521100" y="2723848"/>
              <a:ext cx="85003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7°C+</a:t>
              </a:r>
            </a:p>
            <a:p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high-food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5FAF131-2821-3D4A-A92D-052FDDD5E198}"/>
                </a:ext>
              </a:extLst>
            </p:cNvPr>
            <p:cNvSpPr txBox="1"/>
            <p:nvPr/>
          </p:nvSpPr>
          <p:spPr>
            <a:xfrm>
              <a:off x="1521100" y="3631731"/>
              <a:ext cx="85003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7°C+ </a:t>
              </a:r>
            </a:p>
            <a:p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low-food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FD3D689-22AB-9345-8074-57F34A0B8DD3}"/>
                </a:ext>
              </a:extLst>
            </p:cNvPr>
            <p:cNvSpPr txBox="1"/>
            <p:nvPr/>
          </p:nvSpPr>
          <p:spPr>
            <a:xfrm>
              <a:off x="1521100" y="4555037"/>
              <a:ext cx="85003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10°C+ </a:t>
              </a:r>
            </a:p>
            <a:p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high-food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94D5BDB-0AEF-974F-86D8-CF501CBC2355}"/>
                </a:ext>
              </a:extLst>
            </p:cNvPr>
            <p:cNvSpPr txBox="1"/>
            <p:nvPr/>
          </p:nvSpPr>
          <p:spPr>
            <a:xfrm>
              <a:off x="1521100" y="5478343"/>
              <a:ext cx="85003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10°C+ </a:t>
              </a:r>
            </a:p>
            <a:p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low-food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C14559EE-C4CB-7F4A-8EDF-FF7000044A6D}"/>
                </a:ext>
              </a:extLst>
            </p:cNvPr>
            <p:cNvSpPr txBox="1"/>
            <p:nvPr/>
          </p:nvSpPr>
          <p:spPr>
            <a:xfrm>
              <a:off x="267283" y="1370163"/>
              <a:ext cx="12303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Cumulative larvae released </a:t>
              </a:r>
            </a:p>
            <a:p>
              <a:pPr algn="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broodstock</a:t>
              </a:r>
              <a:r>
                <a:rPr lang="en-US" sz="1200" baseline="30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7D4039AB-1CDA-D240-B7F3-5A328F7ACDA2}"/>
                </a:ext>
              </a:extLst>
            </p:cNvPr>
            <p:cNvSpPr txBox="1"/>
            <p:nvPr/>
          </p:nvSpPr>
          <p:spPr>
            <a:xfrm>
              <a:off x="1915536" y="650057"/>
              <a:ext cx="2618858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7-week exposure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CE02C528-9156-E147-8B65-6386D79A880C}"/>
                </a:ext>
              </a:extLst>
            </p:cNvPr>
            <p:cNvSpPr txBox="1"/>
            <p:nvPr/>
          </p:nvSpPr>
          <p:spPr>
            <a:xfrm>
              <a:off x="5084864" y="650057"/>
              <a:ext cx="2618858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 week exposure</a:t>
              </a:r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B5308FA0-AC67-4F47-956C-4DD21714C2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4968" y="2713892"/>
              <a:ext cx="0" cy="3557955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18CE5C6-0FD1-CD40-A2B6-D34BCDDFD0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4968" y="765800"/>
              <a:ext cx="0" cy="167260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9498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9BC29308-3B4B-1B46-8CF7-2E198CCE6CB4}"/>
              </a:ext>
            </a:extLst>
          </p:cNvPr>
          <p:cNvGrpSpPr/>
          <p:nvPr/>
        </p:nvGrpSpPr>
        <p:grpSpPr>
          <a:xfrm>
            <a:off x="3616761" y="451972"/>
            <a:ext cx="4747150" cy="5926594"/>
            <a:chOff x="3616761" y="451972"/>
            <a:chExt cx="4747150" cy="5926594"/>
          </a:xfrm>
        </p:grpSpPr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BC6DB0C7-3EBA-EB43-973D-68C4A8A942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81996" y="807501"/>
              <a:ext cx="3481915" cy="5571065"/>
            </a:xfrm>
            <a:prstGeom prst="rect">
              <a:avLst/>
            </a:prstGeom>
          </p:spPr>
        </p:pic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82AB9524-4327-8B4C-9755-1E46F1968571}"/>
                </a:ext>
              </a:extLst>
            </p:cNvPr>
            <p:cNvSpPr txBox="1"/>
            <p:nvPr/>
          </p:nvSpPr>
          <p:spPr>
            <a:xfrm>
              <a:off x="3616769" y="4030807"/>
              <a:ext cx="12414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No. larvae </a:t>
              </a:r>
            </a:p>
            <a:p>
              <a:pPr algn="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released day</a:t>
              </a:r>
              <a:r>
                <a:rPr lang="en-US" sz="1200" baseline="30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-1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16DCF3B-86E7-A44B-B087-ED7B4AAB14FF}"/>
                </a:ext>
              </a:extLst>
            </p:cNvPr>
            <p:cNvSpPr txBox="1"/>
            <p:nvPr/>
          </p:nvSpPr>
          <p:spPr>
            <a:xfrm>
              <a:off x="4870578" y="2723848"/>
              <a:ext cx="85003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7°C+</a:t>
              </a:r>
            </a:p>
            <a:p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low-food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5FAF131-2821-3D4A-A92D-052FDDD5E198}"/>
                </a:ext>
              </a:extLst>
            </p:cNvPr>
            <p:cNvSpPr txBox="1"/>
            <p:nvPr/>
          </p:nvSpPr>
          <p:spPr>
            <a:xfrm>
              <a:off x="4870578" y="3631731"/>
              <a:ext cx="85003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10°C+ </a:t>
              </a:r>
            </a:p>
            <a:p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low-food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FD3D689-22AB-9345-8074-57F34A0B8DD3}"/>
                </a:ext>
              </a:extLst>
            </p:cNvPr>
            <p:cNvSpPr txBox="1"/>
            <p:nvPr/>
          </p:nvSpPr>
          <p:spPr>
            <a:xfrm>
              <a:off x="4870578" y="4555037"/>
              <a:ext cx="85003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7°C+ </a:t>
              </a:r>
            </a:p>
            <a:p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high-food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94D5BDB-0AEF-974F-86D8-CF501CBC2355}"/>
                </a:ext>
              </a:extLst>
            </p:cNvPr>
            <p:cNvSpPr txBox="1"/>
            <p:nvPr/>
          </p:nvSpPr>
          <p:spPr>
            <a:xfrm>
              <a:off x="4870578" y="5478343"/>
              <a:ext cx="85003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10°C+ </a:t>
              </a:r>
            </a:p>
            <a:p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high-food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C14559EE-C4CB-7F4A-8EDF-FF7000044A6D}"/>
                </a:ext>
              </a:extLst>
            </p:cNvPr>
            <p:cNvSpPr txBox="1"/>
            <p:nvPr/>
          </p:nvSpPr>
          <p:spPr>
            <a:xfrm>
              <a:off x="3616761" y="1370163"/>
              <a:ext cx="12303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Cumulative larvae released</a:t>
              </a:r>
            </a:p>
            <a:p>
              <a:pPr algn="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adult</a:t>
              </a:r>
              <a:r>
                <a:rPr lang="en-US" sz="1200" baseline="30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-1</a:t>
              </a:r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B5308FA0-AC67-4F47-956C-4DD21714C2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4446" y="2713892"/>
              <a:ext cx="0" cy="3557955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18CE5C6-0FD1-CD40-A2B6-D34BCDDFD0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4446" y="765800"/>
              <a:ext cx="0" cy="167260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28B7FB6-C246-E74E-8C3C-7F5FAE00E12B}"/>
                </a:ext>
              </a:extLst>
            </p:cNvPr>
            <p:cNvSpPr txBox="1"/>
            <p:nvPr/>
          </p:nvSpPr>
          <p:spPr>
            <a:xfrm>
              <a:off x="5396948" y="451972"/>
              <a:ext cx="18884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Larval production by adult winter treatment</a:t>
              </a:r>
              <a:endParaRPr lang="en-US" sz="12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2805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0F8A3CB9-F168-F94F-A3D7-C8D8A6444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912" y="676656"/>
            <a:ext cx="64008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459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F44F1D6-10A0-8D44-A81B-6FF2DF6FFD9D}"/>
              </a:ext>
            </a:extLst>
          </p:cNvPr>
          <p:cNvGrpSpPr/>
          <p:nvPr/>
        </p:nvGrpSpPr>
        <p:grpSpPr>
          <a:xfrm>
            <a:off x="858117" y="645283"/>
            <a:ext cx="7130797" cy="4572000"/>
            <a:chOff x="858117" y="645283"/>
            <a:chExt cx="7130797" cy="4572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1538F23-B54D-8A49-B111-78F7BC7E32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5691" y="645283"/>
              <a:ext cx="5486400" cy="4572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90F28CE-1080-A44F-8926-20640D72D144}"/>
                </a:ext>
              </a:extLst>
            </p:cNvPr>
            <p:cNvSpPr txBox="1"/>
            <p:nvPr/>
          </p:nvSpPr>
          <p:spPr>
            <a:xfrm rot="16200000">
              <a:off x="197192" y="2930773"/>
              <a:ext cx="15988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Percent survival</a:t>
              </a:r>
              <a:endParaRPr lang="en-US" sz="12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97C44F2-AE6A-8A42-BAB3-C50AB750ADCD}"/>
                </a:ext>
              </a:extLst>
            </p:cNvPr>
            <p:cNvSpPr txBox="1"/>
            <p:nvPr/>
          </p:nvSpPr>
          <p:spPr>
            <a:xfrm>
              <a:off x="1589020" y="2411392"/>
              <a:ext cx="8914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7-week trial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8ADDA8A-756D-594C-AED6-2E18E0BF7CAF}"/>
                </a:ext>
              </a:extLst>
            </p:cNvPr>
            <p:cNvSpPr txBox="1"/>
            <p:nvPr/>
          </p:nvSpPr>
          <p:spPr>
            <a:xfrm>
              <a:off x="1589021" y="4514582"/>
              <a:ext cx="9692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12-week trial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64EB255-77A5-9243-960C-B765454C94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7471" t="54339" b="21322"/>
            <a:stretch/>
          </p:blipFill>
          <p:spPr>
            <a:xfrm>
              <a:off x="6501700" y="3166765"/>
              <a:ext cx="1487214" cy="11127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6112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64EB255-77A5-9243-960C-B765454C94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471" t="54339" b="21322"/>
          <a:stretch/>
        </p:blipFill>
        <p:spPr>
          <a:xfrm>
            <a:off x="7032641" y="5113552"/>
            <a:ext cx="1487214" cy="1112783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C41EB9A-7453-B846-9C8D-2F3BB955BB07}"/>
              </a:ext>
            </a:extLst>
          </p:cNvPr>
          <p:cNvGrpSpPr/>
          <p:nvPr/>
        </p:nvGrpSpPr>
        <p:grpSpPr>
          <a:xfrm>
            <a:off x="858117" y="1559551"/>
            <a:ext cx="5703491" cy="2482362"/>
            <a:chOff x="858117" y="1559551"/>
            <a:chExt cx="5703491" cy="248236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AEC8D80-9E9D-BE49-BF98-BFE01F64D8EB}"/>
                </a:ext>
              </a:extLst>
            </p:cNvPr>
            <p:cNvGrpSpPr/>
            <p:nvPr/>
          </p:nvGrpSpPr>
          <p:grpSpPr>
            <a:xfrm>
              <a:off x="858117" y="1755913"/>
              <a:ext cx="5703491" cy="2286000"/>
              <a:chOff x="858117" y="1755913"/>
              <a:chExt cx="5703491" cy="2286000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90F28CE-1080-A44F-8926-20640D72D144}"/>
                  </a:ext>
                </a:extLst>
              </p:cNvPr>
              <p:cNvSpPr txBox="1"/>
              <p:nvPr/>
            </p:nvSpPr>
            <p:spPr>
              <a:xfrm rot="16200000">
                <a:off x="197192" y="2930773"/>
                <a:ext cx="159884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Percent survival</a:t>
                </a:r>
                <a:endParaRPr lang="en-US" sz="1200" baseline="30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11FAB325-04FE-CD41-8FFA-D85A597465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5208" y="1755913"/>
                <a:ext cx="5486400" cy="2286000"/>
              </a:xfrm>
              <a:prstGeom prst="rect">
                <a:avLst/>
              </a:prstGeom>
            </p:spPr>
          </p:pic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30EE3FA-E8A5-CB44-9994-3F31148B4B13}"/>
                </a:ext>
              </a:extLst>
            </p:cNvPr>
            <p:cNvSpPr txBox="1"/>
            <p:nvPr/>
          </p:nvSpPr>
          <p:spPr>
            <a:xfrm>
              <a:off x="1104704" y="1559551"/>
              <a:ext cx="2618858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Adult survival over 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7482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5A99A56-2E10-294D-82A5-698063DBA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76" y="1143000"/>
            <a:ext cx="4572000" cy="4572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C38BCFE-4C7F-7A4B-9588-3FBA8B44CD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471" t="53655" b="21322"/>
          <a:stretch/>
        </p:blipFill>
        <p:spPr>
          <a:xfrm>
            <a:off x="7529223" y="5481357"/>
            <a:ext cx="1487214" cy="114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919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73436</TotalTime>
  <Words>675</Words>
  <Application>Microsoft Macintosh PowerPoint</Application>
  <PresentationFormat>On-screen Show (4:3)</PresentationFormat>
  <Paragraphs>200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H Spencer</dc:creator>
  <cp:lastModifiedBy>Laura H Spencer</cp:lastModifiedBy>
  <cp:revision>91</cp:revision>
  <cp:lastPrinted>2020-04-20T17:32:16Z</cp:lastPrinted>
  <dcterms:created xsi:type="dcterms:W3CDTF">2019-08-28T07:16:58Z</dcterms:created>
  <dcterms:modified xsi:type="dcterms:W3CDTF">2020-11-17T01:38:14Z</dcterms:modified>
</cp:coreProperties>
</file>