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73"/>
    <p:restoredTop sz="94624"/>
  </p:normalViewPr>
  <p:slideViewPr>
    <p:cSldViewPr snapToGrid="0" snapToObjects="1">
      <p:cViewPr varScale="1">
        <p:scale>
          <a:sx n="93" d="100"/>
          <a:sy n="93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5A8-6460-FD49-9C3F-ECAE71389209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8B0-53B9-D147-8044-0CA7D112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5A8-6460-FD49-9C3F-ECAE71389209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8B0-53B9-D147-8044-0CA7D112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7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5A8-6460-FD49-9C3F-ECAE71389209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8B0-53B9-D147-8044-0CA7D112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5A8-6460-FD49-9C3F-ECAE71389209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8B0-53B9-D147-8044-0CA7D112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5A8-6460-FD49-9C3F-ECAE71389209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8B0-53B9-D147-8044-0CA7D112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5A8-6460-FD49-9C3F-ECAE71389209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8B0-53B9-D147-8044-0CA7D112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0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5A8-6460-FD49-9C3F-ECAE71389209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8B0-53B9-D147-8044-0CA7D112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5A8-6460-FD49-9C3F-ECAE71389209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8B0-53B9-D147-8044-0CA7D112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5A8-6460-FD49-9C3F-ECAE71389209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8B0-53B9-D147-8044-0CA7D112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5A8-6460-FD49-9C3F-ECAE71389209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8B0-53B9-D147-8044-0CA7D112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5A8-6460-FD49-9C3F-ECAE71389209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8B0-53B9-D147-8044-0CA7D112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25A8-6460-FD49-9C3F-ECAE71389209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D8B0-53B9-D147-8044-0CA7D112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87E45C89-F5DD-854F-BB86-B6C50273E499}"/>
              </a:ext>
            </a:extLst>
          </p:cNvPr>
          <p:cNvSpPr/>
          <p:nvPr/>
        </p:nvSpPr>
        <p:spPr>
          <a:xfrm>
            <a:off x="1382751" y="351263"/>
            <a:ext cx="6824547" cy="6155473"/>
          </a:xfrm>
          <a:prstGeom prst="trapezoid">
            <a:avLst>
              <a:gd name="adj" fmla="val 375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7BCDB2-A222-1E4D-8DF4-ACF61AD345DF}"/>
              </a:ext>
            </a:extLst>
          </p:cNvPr>
          <p:cNvCxnSpPr>
            <a:cxnSpLocks/>
          </p:cNvCxnSpPr>
          <p:nvPr/>
        </p:nvCxnSpPr>
        <p:spPr>
          <a:xfrm>
            <a:off x="2424816" y="914404"/>
            <a:ext cx="3697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1ED532-2BBD-DF45-8222-7E22441B6255}"/>
              </a:ext>
            </a:extLst>
          </p:cNvPr>
          <p:cNvCxnSpPr>
            <a:cxnSpLocks/>
          </p:cNvCxnSpPr>
          <p:nvPr/>
        </p:nvCxnSpPr>
        <p:spPr>
          <a:xfrm>
            <a:off x="1855751" y="2326890"/>
            <a:ext cx="4892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788F81-D047-B545-A20A-87CA3B9F21A3}"/>
              </a:ext>
            </a:extLst>
          </p:cNvPr>
          <p:cNvCxnSpPr>
            <a:cxnSpLocks/>
          </p:cNvCxnSpPr>
          <p:nvPr/>
        </p:nvCxnSpPr>
        <p:spPr>
          <a:xfrm>
            <a:off x="1442772" y="3620738"/>
            <a:ext cx="5711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3BEA86-46C9-8E4A-AE7D-0D2254F5DE23}"/>
              </a:ext>
            </a:extLst>
          </p:cNvPr>
          <p:cNvCxnSpPr>
            <a:cxnSpLocks/>
          </p:cNvCxnSpPr>
          <p:nvPr/>
        </p:nvCxnSpPr>
        <p:spPr>
          <a:xfrm>
            <a:off x="993944" y="4583149"/>
            <a:ext cx="6488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C077C4-CF9B-E24C-8818-6F49B3027FD5}"/>
              </a:ext>
            </a:extLst>
          </p:cNvPr>
          <p:cNvCxnSpPr>
            <a:cxnSpLocks/>
          </p:cNvCxnSpPr>
          <p:nvPr/>
        </p:nvCxnSpPr>
        <p:spPr>
          <a:xfrm>
            <a:off x="657922" y="5538438"/>
            <a:ext cx="7181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184592-BEA6-BA47-8B41-826971EEF17A}"/>
              </a:ext>
            </a:extLst>
          </p:cNvPr>
          <p:cNvSpPr txBox="1"/>
          <p:nvPr/>
        </p:nvSpPr>
        <p:spPr>
          <a:xfrm>
            <a:off x="3743403" y="396831"/>
            <a:ext cx="204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Oxidative stress </a:t>
            </a:r>
          </a:p>
          <a:p>
            <a:r>
              <a:rPr lang="en-US" sz="1200" dirty="0"/>
              <a:t>- ↑ internal [H</a:t>
            </a:r>
            <a:r>
              <a:rPr lang="en-US" sz="1200" baseline="30000" dirty="0"/>
              <a:t>+</a:t>
            </a:r>
            <a:r>
              <a:rPr lang="en-US" sz="1200" dirty="0"/>
              <a:t>], [HCO</a:t>
            </a:r>
            <a:r>
              <a:rPr lang="en-US" sz="1200" baseline="-25000" dirty="0"/>
              <a:t>3 </a:t>
            </a:r>
            <a:r>
              <a:rPr lang="en-US" sz="1200" baseline="30000" dirty="0"/>
              <a:t>-</a:t>
            </a:r>
            <a:r>
              <a:rPr lang="en-US" sz="1200" dirty="0"/>
              <a:t>]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38F89-D89A-AC41-A869-11E59FD08526}"/>
              </a:ext>
            </a:extLst>
          </p:cNvPr>
          <p:cNvSpPr txBox="1"/>
          <p:nvPr/>
        </p:nvSpPr>
        <p:spPr>
          <a:xfrm>
            <a:off x="3451495" y="967461"/>
            <a:ext cx="2786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↑ antioxidant production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↑ oxygen demand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pH</a:t>
            </a:r>
            <a:r>
              <a:rPr lang="en-US" sz="1200" baseline="-25000" dirty="0" err="1"/>
              <a:t>i</a:t>
            </a:r>
            <a:r>
              <a:rPr lang="en-US" sz="1200" baseline="-25000" dirty="0"/>
              <a:t> </a:t>
            </a:r>
            <a:r>
              <a:rPr lang="en-US" sz="1200" dirty="0"/>
              <a:t>lower, or ↑ energy to regulate pH in tissue, eggs, and sperm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Altered proton pump efficiency &amp; mitochondrial activity?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Calcium levels altered in eggs?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70601F-2F54-CE49-A7E9-A3D71DDE9E9D}"/>
              </a:ext>
            </a:extLst>
          </p:cNvPr>
          <p:cNvSpPr txBox="1"/>
          <p:nvPr/>
        </p:nvSpPr>
        <p:spPr>
          <a:xfrm>
            <a:off x="2943917" y="2420409"/>
            <a:ext cx="3804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Metabolic shift to </a:t>
            </a:r>
            <a:r>
              <a:rPr lang="en-US" sz="1200" dirty="0" err="1"/>
              <a:t>pejus</a:t>
            </a:r>
            <a:r>
              <a:rPr lang="en-US" sz="1200" dirty="0"/>
              <a:t> range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Altered sex ratios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↓ gametogenesis rate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↓ egg quality &amp; quantity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Altered and/or asynchronous spawning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↓ sperm activity, polyspermy defense, fertilization rate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6A4C51-1821-974D-8AAD-49F215EABF4E}"/>
              </a:ext>
            </a:extLst>
          </p:cNvPr>
          <p:cNvSpPr txBox="1"/>
          <p:nvPr/>
        </p:nvSpPr>
        <p:spPr>
          <a:xfrm>
            <a:off x="2874065" y="3711885"/>
            <a:ext cx="380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↓ effective population size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↓ biomass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↓ genetic diversity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Shifted ontogeny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636E7F-4AC4-3D43-8CEC-CF93A8FC7848}"/>
              </a:ext>
            </a:extLst>
          </p:cNvPr>
          <p:cNvSpPr txBox="1"/>
          <p:nvPr/>
        </p:nvSpPr>
        <p:spPr>
          <a:xfrm>
            <a:off x="2874065" y="4653195"/>
            <a:ext cx="3804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Shifted community structure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↓ species diversity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↓ reef systems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↓ prey available for species at higher trophic levels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0DB387-5337-FD4F-8146-A44553AFCAC2}"/>
              </a:ext>
            </a:extLst>
          </p:cNvPr>
          <p:cNvSpPr txBox="1"/>
          <p:nvPr/>
        </p:nvSpPr>
        <p:spPr>
          <a:xfrm>
            <a:off x="2864002" y="5698124"/>
            <a:ext cx="438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Reduced biomass available for harvest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Fewer species available for sustainable harvest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↓ coral, oyster, and other complex reef systems &amp; habitat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5FBD6-CBCE-7840-95D6-E7C90F9E719C}"/>
              </a:ext>
            </a:extLst>
          </p:cNvPr>
          <p:cNvSpPr txBox="1"/>
          <p:nvPr/>
        </p:nvSpPr>
        <p:spPr>
          <a:xfrm>
            <a:off x="2508094" y="640081"/>
            <a:ext cx="10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MOLECULE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3BA2F2-58E0-B442-A8A5-DA9D9A264864}"/>
              </a:ext>
            </a:extLst>
          </p:cNvPr>
          <p:cNvSpPr txBox="1"/>
          <p:nvPr/>
        </p:nvSpPr>
        <p:spPr>
          <a:xfrm>
            <a:off x="2070597" y="2072852"/>
            <a:ext cx="10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BE8751-FCA1-924E-8244-490E4B0D2B67}"/>
              </a:ext>
            </a:extLst>
          </p:cNvPr>
          <p:cNvSpPr txBox="1"/>
          <p:nvPr/>
        </p:nvSpPr>
        <p:spPr>
          <a:xfrm>
            <a:off x="1402103" y="3331235"/>
            <a:ext cx="10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ORGANISM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744E43-C48A-0144-8DDA-E9F7BD0766BC}"/>
              </a:ext>
            </a:extLst>
          </p:cNvPr>
          <p:cNvSpPr txBox="1"/>
          <p:nvPr/>
        </p:nvSpPr>
        <p:spPr>
          <a:xfrm>
            <a:off x="993944" y="4310449"/>
            <a:ext cx="1173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POPULATION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F58E0B-CA26-0845-8B74-E13A657A9447}"/>
              </a:ext>
            </a:extLst>
          </p:cNvPr>
          <p:cNvSpPr txBox="1"/>
          <p:nvPr/>
        </p:nvSpPr>
        <p:spPr>
          <a:xfrm>
            <a:off x="666447" y="5237783"/>
            <a:ext cx="118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COMMUNITY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5DABEA-3015-884E-9C82-45FF518DE702}"/>
              </a:ext>
            </a:extLst>
          </p:cNvPr>
          <p:cNvSpPr txBox="1"/>
          <p:nvPr/>
        </p:nvSpPr>
        <p:spPr>
          <a:xfrm>
            <a:off x="277095" y="6200193"/>
            <a:ext cx="109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GLOBE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E9FBA-7A1D-3740-894D-F261C447E67F}"/>
              </a:ext>
            </a:extLst>
          </p:cNvPr>
          <p:cNvCxnSpPr>
            <a:cxnSpLocks/>
          </p:cNvCxnSpPr>
          <p:nvPr/>
        </p:nvCxnSpPr>
        <p:spPr>
          <a:xfrm>
            <a:off x="245327" y="6505319"/>
            <a:ext cx="7961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0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A71DFB-CFD3-ED43-9E8E-DDDA50814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" t="1301" r="1830" b="1625"/>
          <a:stretch/>
        </p:blipFill>
        <p:spPr>
          <a:xfrm>
            <a:off x="94785" y="41447"/>
            <a:ext cx="8976731" cy="67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137</Words>
  <Application>Microsoft Macintosh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 Spencer</dc:creator>
  <cp:lastModifiedBy>Laura H Spencer</cp:lastModifiedBy>
  <cp:revision>8</cp:revision>
  <dcterms:created xsi:type="dcterms:W3CDTF">2020-01-10T18:31:40Z</dcterms:created>
  <dcterms:modified xsi:type="dcterms:W3CDTF">2020-01-10T23:54:24Z</dcterms:modified>
</cp:coreProperties>
</file>