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pectral"/>
      <p:regular r:id="rId25"/>
      <p:bold r:id="rId26"/>
      <p:italic r:id="rId27"/>
      <p:boldItalic r:id="rId28"/>
    </p:embeddedFont>
    <p:embeddedFont>
      <p:font typeface="Spectral SemiBold"/>
      <p:regular r:id="rId29"/>
      <p:bold r:id="rId30"/>
      <p:italic r:id="rId31"/>
      <p:boldItalic r:id="rId32"/>
    </p:embeddedFont>
    <p:embeddedFont>
      <p:font typeface="Spectral Medium"/>
      <p:regular r:id="rId33"/>
      <p:bold r:id="rId34"/>
      <p:italic r:id="rId35"/>
      <p:boldItalic r:id="rId36"/>
    </p:embeddedFont>
    <p:embeddedFont>
      <p:font typeface="Spectral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SemiBold-italic.fntdata"/><Relationship Id="rId30" Type="http://schemas.openxmlformats.org/officeDocument/2006/relationships/font" Target="fonts/SpectralSemiBold-bold.fntdata"/><Relationship Id="rId11" Type="http://schemas.openxmlformats.org/officeDocument/2006/relationships/slide" Target="slides/slide6.xml"/><Relationship Id="rId33" Type="http://schemas.openxmlformats.org/officeDocument/2006/relationships/font" Target="fonts/SpectralMedium-regular.fntdata"/><Relationship Id="rId10" Type="http://schemas.openxmlformats.org/officeDocument/2006/relationships/slide" Target="slides/slide5.xml"/><Relationship Id="rId32" Type="http://schemas.openxmlformats.org/officeDocument/2006/relationships/font" Target="fonts/Spectral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SpectralMedium-italic.fntdata"/><Relationship Id="rId12" Type="http://schemas.openxmlformats.org/officeDocument/2006/relationships/slide" Target="slides/slide7.xml"/><Relationship Id="rId34" Type="http://schemas.openxmlformats.org/officeDocument/2006/relationships/font" Target="fonts/SpectralMedium-bold.fntdata"/><Relationship Id="rId15" Type="http://schemas.openxmlformats.org/officeDocument/2006/relationships/slide" Target="slides/slide10.xml"/><Relationship Id="rId37" Type="http://schemas.openxmlformats.org/officeDocument/2006/relationships/font" Target="fonts/SpectralExtraBold-bold.fntdata"/><Relationship Id="rId14" Type="http://schemas.openxmlformats.org/officeDocument/2006/relationships/slide" Target="slides/slide9.xml"/><Relationship Id="rId36" Type="http://schemas.openxmlformats.org/officeDocument/2006/relationships/font" Target="fonts/Spectral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pectral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de47207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de47207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e47207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e47207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de9042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de9042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de90426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de90426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de90426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de90426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de904262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de904262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de90426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de90426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de90426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de90426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de90426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de90426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de90426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de90426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e47207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e47207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e47207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e47207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de47207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de47207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de47207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de47207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de47207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de47207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e47207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e47207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de47207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de47207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de47207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de47207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hyperlink" Target="https://www.kaggle.com/datasets/iammustafatz/diabetes-prediction-dataset/data" TargetMode="External"/><Relationship Id="rId5" Type="http://schemas.openxmlformats.org/officeDocument/2006/relationships/hyperlink" Target="https://www.hopkinsmedicine.org/health/conditions-and-diseases/diabetes/diabetes-and-high-blood-pressure" TargetMode="External"/><Relationship Id="rId6" Type="http://schemas.openxmlformats.org/officeDocument/2006/relationships/hyperlink" Target="https://www.kaggle.com/code/chemistahmedkamel/eda-diabetes-prediction-with-lowest-error" TargetMode="External"/><Relationship Id="rId7" Type="http://schemas.openxmlformats.org/officeDocument/2006/relationships/hyperlink" Target="https://diatribe.org/whats-story-bm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475" y="-131825"/>
            <a:ext cx="9787474" cy="555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550" y="1381925"/>
            <a:ext cx="4053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Predicting Diabetes </a:t>
            </a:r>
            <a:endParaRPr sz="32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Using Machine Learning Models</a:t>
            </a:r>
            <a:endParaRPr i="1" sz="21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91225" y="2407700"/>
            <a:ext cx="2769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Spectral"/>
                <a:ea typeface="Spectral"/>
                <a:cs typeface="Spectral"/>
                <a:sym typeface="Spectral"/>
              </a:rPr>
              <a:t>Laura Faulds</a:t>
            </a:r>
            <a:endParaRPr sz="1900">
              <a:solidFill>
                <a:srgbClr val="1C458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Spectral"/>
                <a:ea typeface="Spectral"/>
                <a:cs typeface="Spectral"/>
                <a:sym typeface="Spectral"/>
              </a:rPr>
              <a:t>Emad Moro</a:t>
            </a:r>
            <a:endParaRPr sz="1900">
              <a:solidFill>
                <a:srgbClr val="1C458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Spectral"/>
                <a:ea typeface="Spectral"/>
                <a:cs typeface="Spectral"/>
                <a:sym typeface="Spectral"/>
              </a:rPr>
              <a:t>Manisha Reza Paul</a:t>
            </a:r>
            <a:endParaRPr sz="1900">
              <a:solidFill>
                <a:srgbClr val="1C458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Spectral"/>
                <a:ea typeface="Spectral"/>
                <a:cs typeface="Spectral"/>
                <a:sym typeface="Spectral"/>
              </a:rPr>
              <a:t>Rafia Tazeen</a:t>
            </a:r>
            <a:endParaRPr sz="1900">
              <a:solidFill>
                <a:srgbClr val="1C458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199" cy="416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307300" y="643650"/>
            <a:ext cx="28806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then created a deep neural network model using: </a:t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Font typeface="Spectral"/>
              <a:buChar char="●"/>
            </a:pPr>
            <a:r>
              <a:rPr lang="en" sz="19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Relu &amp; Sigmoid activation functions</a:t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Font typeface="Spectral"/>
              <a:buChar char="●"/>
            </a:pPr>
            <a:r>
              <a:rPr lang="en" sz="19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Two hidden layers</a:t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Font typeface="Spectral"/>
              <a:buChar char="●"/>
            </a:pPr>
            <a:r>
              <a:rPr lang="en" sz="19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80 and 30 nodes </a:t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This model gives us consistent accuracy rates hovering around the 97% mark. </a:t>
            </a:r>
            <a:endParaRPr sz="19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900" y="920825"/>
            <a:ext cx="5422701" cy="305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359100" y="4153300"/>
            <a:ext cx="1842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Success!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001300" y="442675"/>
            <a:ext cx="7019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58050" y="558600"/>
            <a:ext cx="4370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6. Solution Architecture</a:t>
            </a:r>
            <a:endParaRPr sz="3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50" y="1665400"/>
            <a:ext cx="4370701" cy="243858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259425" y="708575"/>
            <a:ext cx="3288300" cy="4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Our finalized model can be used by hospitals, research clinics, and nonprofits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A SQLite database has been created for storage of data pertaining to the diabetes risk factors our model requires to function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This database can then be read into VSCode or Google Colab where the neural network can be employed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Tableau can be used to gain further insight into the model’s predictions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4231475" y="3885375"/>
            <a:ext cx="62634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Time for our demo! </a:t>
            </a:r>
            <a:endParaRPr sz="3400">
              <a:solidFill>
                <a:schemeClr val="lt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135750" y="962150"/>
            <a:ext cx="69669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 Medium"/>
              <a:buChar char="●"/>
            </a:pP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Although we had more female respondents than male respondents, a higher percentage of male </a:t>
            </a: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respondents</a:t>
            </a: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are diabetic:  7.22% of females with diabetes w/ percentages, 9.62% of males with diabetes w/ percentages</a:t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 Medium"/>
              <a:buChar char="●"/>
            </a:pP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Using BMI, We also observed a large amount of our respondents that were ‘Obese’ also had Diabetes (&gt; 18%), while there were very few amounts of respondents that were ‘Underweight’ that also had diabetes (&lt;1%). </a:t>
            </a: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BMI on average was higher in those that have diabetes as opposed to those who do not</a:t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 Medium"/>
              <a:buChar char="●"/>
            </a:pP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In our dataset, those that had diabetes on average had a higher blood glucose level than those that don’t have diabetes  </a:t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 Medium"/>
              <a:buChar char="●"/>
            </a:pPr>
            <a:r>
              <a:rPr lang="en" sz="135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With Smoking habits, we found that former smokers had a larger amount of responses from those that have diabetes than those that are non-smokers. In comparison, current and occasional smokers had a relatively equal weight in respondents with diabetes. </a:t>
            </a:r>
            <a:endParaRPr sz="135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272125" y="290275"/>
            <a:ext cx="26796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7. Summary</a:t>
            </a:r>
            <a:endParaRPr sz="36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1769900" y="701425"/>
            <a:ext cx="44661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8. Limitations</a:t>
            </a:r>
            <a:endParaRPr sz="40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580575" y="1676675"/>
            <a:ext cx="78936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Spectral SemiBold"/>
              <a:buChar char="●"/>
            </a:pPr>
            <a:r>
              <a:rPr lang="en" sz="155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Our dataset did not mention the type of diabetes (Type 1 or Type 2) that the individual had. This is an important distinction because Type 1 diabetes is usually diagnosed in children &amp; young adults, whereas Type 2 is more common in older adults</a:t>
            </a:r>
            <a:endParaRPr sz="155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Spectral SemiBold"/>
              <a:buChar char="●"/>
            </a:pPr>
            <a:r>
              <a:rPr lang="en" sz="155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Another limitation is the lack of information on family history. Diabetes is also a genetically predisposed disease so it can be monitored and dealt with early if there is knowledge of prior family history of diabetes</a:t>
            </a:r>
            <a:endParaRPr sz="155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Spectral SemiBold"/>
              <a:buChar char="●"/>
            </a:pPr>
            <a:r>
              <a:rPr lang="en" sz="155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Lastly, because the dataset was skewed, accuracy might not be the most reliable measure of the model’s performance.</a:t>
            </a:r>
            <a:endParaRPr sz="18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103550" y="628585"/>
            <a:ext cx="3161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9. </a:t>
            </a:r>
            <a:r>
              <a:rPr b="1" lang="en" sz="30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Next Steps</a:t>
            </a:r>
            <a:endParaRPr b="1" sz="30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34450" y="2424725"/>
            <a:ext cx="40320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"/>
              <a:buChar char="●"/>
            </a:pPr>
            <a:r>
              <a:rPr b="1" lang="en" sz="135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Add more info about the type of diabetes diagnosed along with family history to the dataset</a:t>
            </a:r>
            <a:endParaRPr b="1" sz="135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"/>
              <a:buChar char="●"/>
            </a:pPr>
            <a:r>
              <a:rPr b="1" lang="en" sz="135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 In terms of data modelling: we can try to remove the skewness of the distribution so the accuracy can be more reliable. </a:t>
            </a:r>
            <a:endParaRPr b="1" sz="135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50"/>
              <a:buFont typeface="Spectral"/>
              <a:buChar char="●"/>
            </a:pPr>
            <a:r>
              <a:rPr b="1" lang="en" sz="135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Alternatively, we can use different metrics to evaluate the performance of the model such as Matthews Correlation Coefficient (MCC) or Phi-Value.</a:t>
            </a:r>
            <a:endParaRPr b="1"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0" y="762000"/>
            <a:ext cx="89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19200" y="-1752600"/>
            <a:ext cx="11582776" cy="56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889825" y="1887425"/>
            <a:ext cx="74022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The most important lesson we learned this project was: </a:t>
            </a:r>
            <a:r>
              <a:rPr b="1"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pick the right dataset!</a:t>
            </a:r>
            <a:endParaRPr b="1"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 Medium"/>
              <a:buChar char="●"/>
            </a:pPr>
            <a:r>
              <a:rPr lang="en" sz="17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Having a clean &amp; functional dataset allowed us to spend more time on our visualizations and helped us have a stress and headache-free Project 4 experience</a:t>
            </a:r>
            <a:endParaRPr sz="17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 Medium"/>
              <a:buChar char="●"/>
            </a:pPr>
            <a:r>
              <a:rPr lang="en" sz="17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However, in the real world, we might not be so lucky with our data set. Data accuracy &amp; completeness are key in ensuring that an ML model will function effectively, &amp; we are aware that this dataset was developed for educational purposes</a:t>
            </a:r>
            <a:endParaRPr sz="17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562775" y="56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20">
                <a:latin typeface="Spectral Medium"/>
                <a:ea typeface="Spectral Medium"/>
                <a:cs typeface="Spectral Medium"/>
                <a:sym typeface="Spectral Medium"/>
              </a:rPr>
              <a:t>10. Citations</a:t>
            </a:r>
            <a:endParaRPr sz="462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118925" y="2418025"/>
            <a:ext cx="7656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0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AutoNum type="arabicPeriod"/>
            </a:pPr>
            <a:r>
              <a:rPr i="1" lang="en" sz="2218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https://www.kaggle.com/datasets/iammustafatz/diabetes-prediction-dataset/data</a:t>
            </a:r>
            <a:endParaRPr i="1" sz="2218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0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AutoNum type="arabicPeriod"/>
            </a:pPr>
            <a:r>
              <a:rPr i="1" lang="en" sz="2218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https://www.hopkinsmedicine.org/health/conditions-and-diseases/diabetes/diabetes-and-high-blood-pressure</a:t>
            </a:r>
            <a:endParaRPr i="1" sz="2218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0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AutoNum type="arabicPeriod"/>
            </a:pPr>
            <a:r>
              <a:rPr i="1" lang="en" sz="2218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https://www.kaggle.com/code/chemistahmedkamel/eda-diabetes-prediction-with-lowest-error</a:t>
            </a:r>
            <a:endParaRPr i="1" sz="2218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0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AutoNum type="arabicPeriod"/>
            </a:pPr>
            <a:r>
              <a:rPr i="1" lang="en" sz="2218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https://diatribe.org/whats-story-bm</a:t>
            </a:r>
            <a:r>
              <a:rPr i="1" lang="en" sz="2218">
                <a:solidFill>
                  <a:schemeClr val="dk1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i</a:t>
            </a:r>
            <a:endParaRPr i="1" sz="2218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3041575" y="3298950"/>
            <a:ext cx="6174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Thank you to Bharat, Mahesh &amp; TAs for an amazing six months!!!! </a:t>
            </a:r>
            <a:endParaRPr sz="29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432725" y="4406200"/>
            <a:ext cx="5392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Best of luck, everyone!</a:t>
            </a:r>
            <a:endParaRPr sz="2300">
              <a:solidFill>
                <a:srgbClr val="CC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150" y="0"/>
            <a:ext cx="92201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53425" y="1416525"/>
            <a:ext cx="71469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Spectral"/>
              <a:buChar char="●"/>
            </a:pPr>
            <a:r>
              <a:rPr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11.7 million Canadians are currently living with diabetes or prediabetes (</a:t>
            </a:r>
            <a:r>
              <a:rPr i="1"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Source: diabetes.ca)</a:t>
            </a:r>
            <a:endParaRPr i="1"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Spectral"/>
              <a:buChar char="●"/>
            </a:pPr>
            <a:r>
              <a:rPr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Every day, 640 Canadians (or 1 person every 3 minutes) are diagnosed with diabetes </a:t>
            </a:r>
            <a:r>
              <a:rPr i="1"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(Source: diabetes.ca)</a:t>
            </a:r>
            <a:endParaRPr i="1"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Spectral"/>
              <a:buChar char="●"/>
            </a:pPr>
            <a:r>
              <a:rPr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wanted to use Machine Learning to identify which diabetes risk factors contribute most significantly to a diagnosis </a:t>
            </a:r>
            <a:endParaRPr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Spectral"/>
              <a:buChar char="●"/>
            </a:pPr>
            <a:r>
              <a:rPr lang="en" sz="16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These predictive models could ultimately lead to greater insight in the realm of diabetes prevention and support </a:t>
            </a:r>
            <a:endParaRPr sz="16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57275" y="866400"/>
            <a:ext cx="5426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Spectral SemiBold"/>
              <a:buAutoNum type="arabicPeriod"/>
            </a:pPr>
            <a:r>
              <a:rPr lang="en" sz="40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Motivation</a:t>
            </a:r>
            <a:endParaRPr sz="40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84075" y="1688300"/>
            <a:ext cx="34443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2. Primary Question</a:t>
            </a:r>
            <a:endParaRPr sz="2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How can we use machine learning models to figure out relationships between different medical &amp; demographic factors and link them to the possibility of developing diabetes?</a:t>
            </a:r>
            <a:endParaRPr sz="15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C0000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C0000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C0000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33" y="0"/>
            <a:ext cx="39748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575" y="-76200"/>
            <a:ext cx="10507424" cy="5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-321125" y="613675"/>
            <a:ext cx="9028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3. Data Description &amp; Collection </a:t>
            </a:r>
            <a:endParaRPr sz="40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00" y="1781550"/>
            <a:ext cx="3560326" cy="26839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64200" y="1578775"/>
            <a:ext cx="33891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found our dataset on Kaggle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After learning the hard way in Project 3 that an imperfect data set can make everyone’s lives a lot harder, we focused on finding a functional &amp; organized dataset that had been used successfully by many others in the past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The dataset provided us with many useful features as well as a clearly defined target variable </a:t>
            </a:r>
            <a:endParaRPr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50" y="484050"/>
            <a:ext cx="4890075" cy="42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116850" y="984450"/>
            <a:ext cx="39414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It had 100001 rows and  9 columns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It contained data types of int64, float64, and object 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We noticed that all ages under 3 yrs were listed as confusing decimals (i.e. 0.43, 0.75) so we eliminated them from our dataset, leaving us with 96,695 rows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While we loved the inclusion of the “diabetes” target variable, the confusing “smoking_history” column was an obvious red flag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403775" y="441300"/>
            <a:ext cx="3438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Here is our dataset in its original form!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600" y="1164850"/>
            <a:ext cx="5032000" cy="31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50" y="1397775"/>
            <a:ext cx="4159024" cy="30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03100" y="404125"/>
            <a:ext cx="38667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Original distribution of the smoking_history column:</a:t>
            </a:r>
            <a:endParaRPr b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never          34824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No Info        32840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former          9352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current         9276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not current     6417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ever            4004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Name: smoking_history, dtype: int64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39850" y="2122725"/>
            <a:ext cx="38760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After much deliberation, we decided to merge the “not current” category into the “former” category and the “ever” category into “occasional” for clarity, resulting in the following distribution: </a:t>
            </a:r>
            <a:endParaRPr b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never         34824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No Info       32840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former        15769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current        9276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occasional     4004</a:t>
            </a:r>
            <a:endParaRPr i="1" sz="11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Name: smoking_history, dtype: int64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8750" y="4280125"/>
            <a:ext cx="3627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then used pd.get_dummies to one-hot encode the smoking_history and gender columns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530850" y="294925"/>
            <a:ext cx="4406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4. Data Cleaning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36875" y="457750"/>
            <a:ext cx="7938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5. Problem Formulation, EDA &amp; Experimentation</a:t>
            </a:r>
            <a:endParaRPr sz="2600">
              <a:solidFill>
                <a:srgbClr val="CC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53350" y="1362100"/>
            <a:ext cx="77037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Because our data set was organized around a target variable that related directly to our primary question, our problem formulation was straightforward: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</a:t>
            </a: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separated our target variable (diabetes: yes or no) from the rest of the features, split the data using train_test_split, and ran Logistic Regression as our baseline model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This gave us an accuracy score of 95.7%, which made us feel very optimistic! 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then generated a Confusion Matrix for the model and printed a classification report: 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923700" y="2478600"/>
            <a:ext cx="4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50" y="721800"/>
            <a:ext cx="4833876" cy="37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124650" y="636400"/>
            <a:ext cx="37290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061575" y="721800"/>
            <a:ext cx="37515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It was clear that this model was functioning well in its ability to predict the No Diabetes category, but was struggling with the Diabetes category (63% recall, F1-score of 72%)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figured this was likely due to an imbalance in our dataset: running a value_count on our target variable showed that we were working with 88,195 rows in the No Diabetes category and only 8500 in Diabetes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437275" y="658725"/>
            <a:ext cx="32379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6200" y="1398625"/>
            <a:ext cx="27465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We used RandomOverSampler for our second attempt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rgbClr val="CC0000"/>
                </a:solidFill>
                <a:latin typeface="Spectral"/>
                <a:ea typeface="Spectral"/>
                <a:cs typeface="Spectral"/>
                <a:sym typeface="Spectral"/>
              </a:rPr>
              <a:t>It gave us a higher recall rate but a lower precision rate and F1-score in the Diabetes category </a:t>
            </a:r>
            <a:endParaRPr sz="1700">
              <a:solidFill>
                <a:srgbClr val="CC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475" y="852100"/>
            <a:ext cx="5610725" cy="36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