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sldIdLst>
    <p:sldId id="256" r:id="rId2"/>
    <p:sldId id="257" r:id="rId3"/>
    <p:sldId id="261" r:id="rId4"/>
    <p:sldId id="265" r:id="rId5"/>
    <p:sldId id="263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BB41"/>
    <a:srgbClr val="608EAF"/>
    <a:srgbClr val="BCC079"/>
    <a:srgbClr val="529F9C"/>
    <a:srgbClr val="C3996B"/>
    <a:srgbClr val="54A4A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64"/>
    <p:restoredTop sz="96197"/>
  </p:normalViewPr>
  <p:slideViewPr>
    <p:cSldViewPr snapToGrid="0" snapToObjects="1">
      <p:cViewPr varScale="1">
        <p:scale>
          <a:sx n="88" d="100"/>
          <a:sy n="88" d="100"/>
        </p:scale>
        <p:origin x="176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98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7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89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00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13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9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69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9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18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57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8/14/21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338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64" r:id="rId7"/>
    <p:sldLayoutId id="2147483765" r:id="rId8"/>
    <p:sldLayoutId id="2147483766" r:id="rId9"/>
    <p:sldLayoutId id="2147483767" r:id="rId10"/>
    <p:sldLayoutId id="2147483774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27">
            <a:extLst>
              <a:ext uri="{FF2B5EF4-FFF2-40B4-BE49-F238E27FC236}">
                <a16:creationId xmlns:a16="http://schemas.microsoft.com/office/drawing/2014/main" id="{8EF32ACB-37F7-4E27-BDBC-67A94864F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9">
            <a:extLst>
              <a:ext uri="{FF2B5EF4-FFF2-40B4-BE49-F238E27FC236}">
                <a16:creationId xmlns:a16="http://schemas.microsoft.com/office/drawing/2014/main" id="{DEAF34AB-AE16-45B5-ABC1-801F0622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lant growing in the gaps of a path">
            <a:extLst>
              <a:ext uri="{FF2B5EF4-FFF2-40B4-BE49-F238E27FC236}">
                <a16:creationId xmlns:a16="http://schemas.microsoft.com/office/drawing/2014/main" id="{E0E543A2-9456-4836-A51A-2BAFA9CD5E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</a:blip>
          <a:srcRect t="5137" b="931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40449D5-DE6C-45AB-811E-29321C591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418457" y="1418454"/>
            <a:ext cx="6858002" cy="402108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92BEB7-A990-FF47-ADE0-852E4C426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40920"/>
            <a:ext cx="6561245" cy="1603041"/>
          </a:xfrm>
        </p:spPr>
        <p:txBody>
          <a:bodyPr>
            <a:normAutofit/>
          </a:bodyPr>
          <a:lstStyle/>
          <a:p>
            <a:r>
              <a:rPr lang="en-US" sz="7400" dirty="0"/>
              <a:t>Legacy Lion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2AF33-6551-134E-A802-7A22BA654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581" y="2616396"/>
            <a:ext cx="5410200" cy="4549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Connecting Family by Much More Than Just DNA</a:t>
            </a:r>
          </a:p>
        </p:txBody>
      </p:sp>
      <p:grpSp>
        <p:nvGrpSpPr>
          <p:cNvPr id="48" name="Group 33">
            <a:extLst>
              <a:ext uri="{FF2B5EF4-FFF2-40B4-BE49-F238E27FC236}">
                <a16:creationId xmlns:a16="http://schemas.microsoft.com/office/drawing/2014/main" id="{222480C3-21A7-43F5-9070-D4ACB7435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49" name="Group 34">
              <a:extLst>
                <a:ext uri="{FF2B5EF4-FFF2-40B4-BE49-F238E27FC236}">
                  <a16:creationId xmlns:a16="http://schemas.microsoft.com/office/drawing/2014/main" id="{ED0EC083-0A53-4954-B40D-58DE716A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E0B7F4D-C85E-48A0-96DF-660635DF22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37">
                <a:extLst>
                  <a:ext uri="{FF2B5EF4-FFF2-40B4-BE49-F238E27FC236}">
                    <a16:creationId xmlns:a16="http://schemas.microsoft.com/office/drawing/2014/main" id="{7ED81EDB-4C09-4811-9DC9-0E1902402C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Oval 35">
              <a:extLst>
                <a:ext uri="{FF2B5EF4-FFF2-40B4-BE49-F238E27FC236}">
                  <a16:creationId xmlns:a16="http://schemas.microsoft.com/office/drawing/2014/main" id="{7ED912B6-9DD8-4B07-B08A-82FE15F36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Subtitle 2">
            <a:extLst>
              <a:ext uri="{FF2B5EF4-FFF2-40B4-BE49-F238E27FC236}">
                <a16:creationId xmlns:a16="http://schemas.microsoft.com/office/drawing/2014/main" id="{E675DDFE-BAFF-2F4E-BDF2-18BC495E0251}"/>
              </a:ext>
            </a:extLst>
          </p:cNvPr>
          <p:cNvSpPr txBox="1">
            <a:spLocks/>
          </p:cNvSpPr>
          <p:nvPr/>
        </p:nvSpPr>
        <p:spPr>
          <a:xfrm>
            <a:off x="729581" y="668485"/>
            <a:ext cx="2983158" cy="87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FFFFFF"/>
                </a:solidFill>
              </a:rPr>
              <a:t>Introducing…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53D4A498-9677-1345-8869-7EB045C8333C}"/>
              </a:ext>
            </a:extLst>
          </p:cNvPr>
          <p:cNvSpPr txBox="1">
            <a:spLocks/>
          </p:cNvSpPr>
          <p:nvPr/>
        </p:nvSpPr>
        <p:spPr>
          <a:xfrm>
            <a:off x="10579100" y="6484588"/>
            <a:ext cx="1625580" cy="37340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Laura Jimenez</a:t>
            </a:r>
          </a:p>
        </p:txBody>
      </p:sp>
    </p:spTree>
    <p:extLst>
      <p:ext uri="{BB962C8B-B14F-4D97-AF65-F5344CB8AC3E}">
        <p14:creationId xmlns:p14="http://schemas.microsoft.com/office/powerpoint/2010/main" val="399246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3" grpId="0" build="p"/>
      <p:bldP spid="4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27">
            <a:extLst>
              <a:ext uri="{FF2B5EF4-FFF2-40B4-BE49-F238E27FC236}">
                <a16:creationId xmlns:a16="http://schemas.microsoft.com/office/drawing/2014/main" id="{8EF32ACB-37F7-4E27-BDBC-67A94864F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9">
            <a:extLst>
              <a:ext uri="{FF2B5EF4-FFF2-40B4-BE49-F238E27FC236}">
                <a16:creationId xmlns:a16="http://schemas.microsoft.com/office/drawing/2014/main" id="{DEAF34AB-AE16-45B5-ABC1-801F0622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lant growing in the gaps of a path">
            <a:extLst>
              <a:ext uri="{FF2B5EF4-FFF2-40B4-BE49-F238E27FC236}">
                <a16:creationId xmlns:a16="http://schemas.microsoft.com/office/drawing/2014/main" id="{E0E543A2-9456-4836-A51A-2BAFA9CD5E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</a:blip>
          <a:srcRect t="5137" b="931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40449D5-DE6C-45AB-811E-29321C591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418457" y="1418454"/>
            <a:ext cx="6858002" cy="402108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92BEB7-A990-FF47-ADE0-852E4C426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66487"/>
            <a:ext cx="4825997" cy="608628"/>
          </a:xfrm>
          <a:solidFill>
            <a:srgbClr val="FFFF00"/>
          </a:solidFill>
        </p:spPr>
        <p:txBody>
          <a:bodyPr anchor="ctr">
            <a:normAutofit fontScale="90000"/>
          </a:bodyPr>
          <a:lstStyle/>
          <a:p>
            <a:pPr algn="ctr"/>
            <a:r>
              <a:rPr lang="en-US" sz="4000" dirty="0"/>
              <a:t>Agenda</a:t>
            </a:r>
          </a:p>
        </p:txBody>
      </p:sp>
      <p:grpSp>
        <p:nvGrpSpPr>
          <p:cNvPr id="48" name="Group 33">
            <a:extLst>
              <a:ext uri="{FF2B5EF4-FFF2-40B4-BE49-F238E27FC236}">
                <a16:creationId xmlns:a16="http://schemas.microsoft.com/office/drawing/2014/main" id="{222480C3-21A7-43F5-9070-D4ACB7435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49" name="Group 34">
              <a:extLst>
                <a:ext uri="{FF2B5EF4-FFF2-40B4-BE49-F238E27FC236}">
                  <a16:creationId xmlns:a16="http://schemas.microsoft.com/office/drawing/2014/main" id="{ED0EC083-0A53-4954-B40D-58DE716A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E0B7F4D-C85E-48A0-96DF-660635DF22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37">
                <a:extLst>
                  <a:ext uri="{FF2B5EF4-FFF2-40B4-BE49-F238E27FC236}">
                    <a16:creationId xmlns:a16="http://schemas.microsoft.com/office/drawing/2014/main" id="{7ED81EDB-4C09-4811-9DC9-0E1902402C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Oval 35">
              <a:extLst>
                <a:ext uri="{FF2B5EF4-FFF2-40B4-BE49-F238E27FC236}">
                  <a16:creationId xmlns:a16="http://schemas.microsoft.com/office/drawing/2014/main" id="{7ED912B6-9DD8-4B07-B08A-82FE15F36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50FC907-0BAA-9C46-ADFE-B3A71E1F46EB}"/>
              </a:ext>
            </a:extLst>
          </p:cNvPr>
          <p:cNvSpPr/>
          <p:nvPr/>
        </p:nvSpPr>
        <p:spPr>
          <a:xfrm>
            <a:off x="403926" y="1047747"/>
            <a:ext cx="10949874" cy="4762500"/>
          </a:xfrm>
          <a:prstGeom prst="rect">
            <a:avLst/>
          </a:prstGeom>
          <a:solidFill>
            <a:srgbClr val="FFFFFF">
              <a:alpha val="4902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1654115A-670F-6545-9555-3DFCC9F82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294" y="1387497"/>
            <a:ext cx="7355706" cy="3901166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Overview of the project topic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The Process: Methods and libraries used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Challenges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Future Enhancements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b="1" dirty="0"/>
              <a:t>The story!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403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27">
            <a:extLst>
              <a:ext uri="{FF2B5EF4-FFF2-40B4-BE49-F238E27FC236}">
                <a16:creationId xmlns:a16="http://schemas.microsoft.com/office/drawing/2014/main" id="{8EF32ACB-37F7-4E27-BDBC-67A94864F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9">
            <a:extLst>
              <a:ext uri="{FF2B5EF4-FFF2-40B4-BE49-F238E27FC236}">
                <a16:creationId xmlns:a16="http://schemas.microsoft.com/office/drawing/2014/main" id="{DEAF34AB-AE16-45B5-ABC1-801F0622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0449D5-DE6C-45AB-811E-29321C591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418457" y="1418454"/>
            <a:ext cx="6858002" cy="402108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92BEB7-A990-FF47-ADE0-852E4C426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" y="166487"/>
            <a:ext cx="12191999" cy="608628"/>
          </a:xfrm>
          <a:solidFill>
            <a:srgbClr val="FFFF00"/>
          </a:solidFill>
        </p:spPr>
        <p:txBody>
          <a:bodyPr anchor="ctr">
            <a:normAutofit fontScale="90000"/>
          </a:bodyPr>
          <a:lstStyle/>
          <a:p>
            <a:pPr algn="ctr"/>
            <a:r>
              <a:rPr lang="en-US" sz="4000" dirty="0"/>
              <a:t>What better Story to tell than you OWN?</a:t>
            </a:r>
          </a:p>
        </p:txBody>
      </p:sp>
      <p:grpSp>
        <p:nvGrpSpPr>
          <p:cNvPr id="48" name="Group 33">
            <a:extLst>
              <a:ext uri="{FF2B5EF4-FFF2-40B4-BE49-F238E27FC236}">
                <a16:creationId xmlns:a16="http://schemas.microsoft.com/office/drawing/2014/main" id="{222480C3-21A7-43F5-9070-D4ACB7435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49" name="Group 34">
              <a:extLst>
                <a:ext uri="{FF2B5EF4-FFF2-40B4-BE49-F238E27FC236}">
                  <a16:creationId xmlns:a16="http://schemas.microsoft.com/office/drawing/2014/main" id="{ED0EC083-0A53-4954-B40D-58DE716A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E0B7F4D-C85E-48A0-96DF-660635DF22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37">
                <a:extLst>
                  <a:ext uri="{FF2B5EF4-FFF2-40B4-BE49-F238E27FC236}">
                    <a16:creationId xmlns:a16="http://schemas.microsoft.com/office/drawing/2014/main" id="{7ED81EDB-4C09-4811-9DC9-0E1902402C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Oval 35">
              <a:extLst>
                <a:ext uri="{FF2B5EF4-FFF2-40B4-BE49-F238E27FC236}">
                  <a16:creationId xmlns:a16="http://schemas.microsoft.com/office/drawing/2014/main" id="{7ED912B6-9DD8-4B07-B08A-82FE15F36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50FC907-0BAA-9C46-ADFE-B3A71E1F46EB}"/>
              </a:ext>
            </a:extLst>
          </p:cNvPr>
          <p:cNvSpPr/>
          <p:nvPr/>
        </p:nvSpPr>
        <p:spPr>
          <a:xfrm>
            <a:off x="353830" y="1167707"/>
            <a:ext cx="3317867" cy="493527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1654115A-670F-6545-9555-3DFCC9F82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6626" y="4116378"/>
            <a:ext cx="3617162" cy="173266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Wingdings" pitchFamily="2" charset="2"/>
              <a:buChar char="§"/>
            </a:pPr>
            <a:r>
              <a:rPr lang="en-US" b="1" dirty="0"/>
              <a:t>Word of mouth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§"/>
            </a:pPr>
            <a:r>
              <a:rPr lang="en-US" b="1" dirty="0"/>
              <a:t>Tales said through generation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§"/>
            </a:pPr>
            <a:r>
              <a:rPr lang="en-US" b="1" dirty="0"/>
              <a:t>If you are lucky: Scripts stored and paintings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1400" b="1" dirty="0"/>
          </a:p>
        </p:txBody>
      </p:sp>
      <p:pic>
        <p:nvPicPr>
          <p:cNvPr id="5" name="Graphic 4" descr="Scroll outline">
            <a:extLst>
              <a:ext uri="{FF2B5EF4-FFF2-40B4-BE49-F238E27FC236}">
                <a16:creationId xmlns:a16="http://schemas.microsoft.com/office/drawing/2014/main" id="{4E656F76-FC10-CB4E-912F-F84694C37A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238" y="1828446"/>
            <a:ext cx="2203420" cy="2203420"/>
          </a:xfrm>
          <a:prstGeom prst="rect">
            <a:avLst/>
          </a:prstGeom>
        </p:spPr>
      </p:pic>
      <p:pic>
        <p:nvPicPr>
          <p:cNvPr id="11" name="Graphic 10" descr="Signature outline">
            <a:extLst>
              <a:ext uri="{FF2B5EF4-FFF2-40B4-BE49-F238E27FC236}">
                <a16:creationId xmlns:a16="http://schemas.microsoft.com/office/drawing/2014/main" id="{8DB6ADD5-A98A-A447-B992-1AC952F563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56972" y="2301029"/>
            <a:ext cx="1086327" cy="1086327"/>
          </a:xfrm>
          <a:prstGeom prst="rect">
            <a:avLst/>
          </a:prstGeom>
        </p:spPr>
      </p:pic>
      <p:sp>
        <p:nvSpPr>
          <p:cNvPr id="25" name="Subtitle 8">
            <a:extLst>
              <a:ext uri="{FF2B5EF4-FFF2-40B4-BE49-F238E27FC236}">
                <a16:creationId xmlns:a16="http://schemas.microsoft.com/office/drawing/2014/main" id="{29D32F93-C17C-BE45-9027-91D2DF73C9E1}"/>
              </a:ext>
            </a:extLst>
          </p:cNvPr>
          <p:cNvSpPr txBox="1">
            <a:spLocks/>
          </p:cNvSpPr>
          <p:nvPr/>
        </p:nvSpPr>
        <p:spPr>
          <a:xfrm>
            <a:off x="174436" y="1099424"/>
            <a:ext cx="3644847" cy="507237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/>
              <a:t>The Past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785BDB-AB15-C444-9A8F-341363DE8AC4}"/>
              </a:ext>
            </a:extLst>
          </p:cNvPr>
          <p:cNvSpPr/>
          <p:nvPr/>
        </p:nvSpPr>
        <p:spPr>
          <a:xfrm>
            <a:off x="4458261" y="1167707"/>
            <a:ext cx="3317867" cy="493527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ubtitle 8">
            <a:extLst>
              <a:ext uri="{FF2B5EF4-FFF2-40B4-BE49-F238E27FC236}">
                <a16:creationId xmlns:a16="http://schemas.microsoft.com/office/drawing/2014/main" id="{3DFCA5E8-DD2A-1141-A017-1B62468B7B0A}"/>
              </a:ext>
            </a:extLst>
          </p:cNvPr>
          <p:cNvSpPr txBox="1">
            <a:spLocks/>
          </p:cNvSpPr>
          <p:nvPr/>
        </p:nvSpPr>
        <p:spPr>
          <a:xfrm>
            <a:off x="4521057" y="4116378"/>
            <a:ext cx="3317867" cy="18907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Wingdings" pitchFamily="2" charset="2"/>
              <a:buChar char="§"/>
            </a:pPr>
            <a:r>
              <a:rPr lang="en-US" b="1" dirty="0"/>
              <a:t>Printed Images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§"/>
            </a:pPr>
            <a:r>
              <a:rPr lang="en-US" b="1" dirty="0"/>
              <a:t>Digitalized images through social media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§"/>
            </a:pPr>
            <a:r>
              <a:rPr lang="en-US" b="1" dirty="0"/>
              <a:t>Word of mouth, notebook, online diary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§"/>
            </a:pPr>
            <a:r>
              <a:rPr lang="en-US" b="1" dirty="0"/>
              <a:t>DNA testing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1400" b="1" dirty="0"/>
          </a:p>
        </p:txBody>
      </p:sp>
      <p:sp>
        <p:nvSpPr>
          <p:cNvPr id="42" name="Subtitle 8">
            <a:extLst>
              <a:ext uri="{FF2B5EF4-FFF2-40B4-BE49-F238E27FC236}">
                <a16:creationId xmlns:a16="http://schemas.microsoft.com/office/drawing/2014/main" id="{80452239-592D-0047-9A0C-1FDDF04A8BDB}"/>
              </a:ext>
            </a:extLst>
          </p:cNvPr>
          <p:cNvSpPr txBox="1">
            <a:spLocks/>
          </p:cNvSpPr>
          <p:nvPr/>
        </p:nvSpPr>
        <p:spPr>
          <a:xfrm>
            <a:off x="4278867" y="1099424"/>
            <a:ext cx="3644847" cy="507237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/>
              <a:t>The Present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826C947-C594-5841-AECC-CDD899EE0F7B}"/>
              </a:ext>
            </a:extLst>
          </p:cNvPr>
          <p:cNvSpPr/>
          <p:nvPr/>
        </p:nvSpPr>
        <p:spPr>
          <a:xfrm>
            <a:off x="8457507" y="1167707"/>
            <a:ext cx="3317867" cy="493527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ubtitle 8">
            <a:extLst>
              <a:ext uri="{FF2B5EF4-FFF2-40B4-BE49-F238E27FC236}">
                <a16:creationId xmlns:a16="http://schemas.microsoft.com/office/drawing/2014/main" id="{B6F0EE0C-D01E-F842-BA55-7A59D02CFA93}"/>
              </a:ext>
            </a:extLst>
          </p:cNvPr>
          <p:cNvSpPr txBox="1">
            <a:spLocks/>
          </p:cNvSpPr>
          <p:nvPr/>
        </p:nvSpPr>
        <p:spPr>
          <a:xfrm>
            <a:off x="8494876" y="4110468"/>
            <a:ext cx="3317867" cy="1732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Wingdings" pitchFamily="2" charset="2"/>
              <a:buChar char="§"/>
            </a:pPr>
            <a:r>
              <a:rPr lang="en-US" b="1" dirty="0"/>
              <a:t>An online tool that can be inherited by future generations to view generational milestones and family hierarchy.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1400" b="1" dirty="0"/>
          </a:p>
        </p:txBody>
      </p:sp>
      <p:sp>
        <p:nvSpPr>
          <p:cNvPr id="53" name="Subtitle 8">
            <a:extLst>
              <a:ext uri="{FF2B5EF4-FFF2-40B4-BE49-F238E27FC236}">
                <a16:creationId xmlns:a16="http://schemas.microsoft.com/office/drawing/2014/main" id="{6988456E-531B-1C44-8C53-5EB1CF175DC4}"/>
              </a:ext>
            </a:extLst>
          </p:cNvPr>
          <p:cNvSpPr txBox="1">
            <a:spLocks/>
          </p:cNvSpPr>
          <p:nvPr/>
        </p:nvSpPr>
        <p:spPr>
          <a:xfrm>
            <a:off x="8278113" y="1099424"/>
            <a:ext cx="3644847" cy="507237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/>
              <a:t>The Future</a:t>
            </a:r>
          </a:p>
        </p:txBody>
      </p:sp>
      <p:pic>
        <p:nvPicPr>
          <p:cNvPr id="13" name="Graphic 12" descr="Images with solid fill">
            <a:extLst>
              <a:ext uri="{FF2B5EF4-FFF2-40B4-BE49-F238E27FC236}">
                <a16:creationId xmlns:a16="http://schemas.microsoft.com/office/drawing/2014/main" id="{9E7AFF1B-8BAD-2C4A-B474-A262A2B9D2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20271" y="2417933"/>
            <a:ext cx="1011064" cy="1011064"/>
          </a:xfrm>
          <a:prstGeom prst="rect">
            <a:avLst/>
          </a:prstGeom>
        </p:spPr>
      </p:pic>
      <p:pic>
        <p:nvPicPr>
          <p:cNvPr id="15" name="Graphic 14" descr="Online Network with solid fill">
            <a:extLst>
              <a:ext uri="{FF2B5EF4-FFF2-40B4-BE49-F238E27FC236}">
                <a16:creationId xmlns:a16="http://schemas.microsoft.com/office/drawing/2014/main" id="{2D40131B-5ECD-0F48-8CC6-7C438F1A69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95997" y="1771429"/>
            <a:ext cx="1005692" cy="1005692"/>
          </a:xfrm>
          <a:prstGeom prst="rect">
            <a:avLst/>
          </a:prstGeom>
        </p:spPr>
      </p:pic>
      <p:pic>
        <p:nvPicPr>
          <p:cNvPr id="17" name="Graphic 16" descr="Laptop with solid fill">
            <a:extLst>
              <a:ext uri="{FF2B5EF4-FFF2-40B4-BE49-F238E27FC236}">
                <a16:creationId xmlns:a16="http://schemas.microsoft.com/office/drawing/2014/main" id="{7DA641FD-4C21-684F-BC1D-6153E81F37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50659" y="3006086"/>
            <a:ext cx="1005692" cy="1005692"/>
          </a:xfrm>
          <a:prstGeom prst="rect">
            <a:avLst/>
          </a:prstGeom>
        </p:spPr>
      </p:pic>
      <p:pic>
        <p:nvPicPr>
          <p:cNvPr id="19" name="Picture 18" descr="Shape&#10;&#10;Description automatically generated">
            <a:extLst>
              <a:ext uri="{FF2B5EF4-FFF2-40B4-BE49-F238E27FC236}">
                <a16:creationId xmlns:a16="http://schemas.microsoft.com/office/drawing/2014/main" id="{E4250876-CBB2-834A-BC08-844E9893E19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70704" y="1674944"/>
            <a:ext cx="1840196" cy="1840196"/>
          </a:xfrm>
          <a:prstGeom prst="rect">
            <a:avLst/>
          </a:prstGeom>
        </p:spPr>
      </p:pic>
      <p:sp>
        <p:nvSpPr>
          <p:cNvPr id="55" name="Subtitle 8">
            <a:extLst>
              <a:ext uri="{FF2B5EF4-FFF2-40B4-BE49-F238E27FC236}">
                <a16:creationId xmlns:a16="http://schemas.microsoft.com/office/drawing/2014/main" id="{21939B36-5CF8-B346-9178-FA5FCA6C9735}"/>
              </a:ext>
            </a:extLst>
          </p:cNvPr>
          <p:cNvSpPr txBox="1">
            <a:spLocks/>
          </p:cNvSpPr>
          <p:nvPr/>
        </p:nvSpPr>
        <p:spPr>
          <a:xfrm>
            <a:off x="9036702" y="3255313"/>
            <a:ext cx="2057400" cy="507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Legacy Lion</a:t>
            </a:r>
          </a:p>
          <a:p>
            <a:pPr marL="342900" indent="-342900" algn="ctr"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482366F-B7D7-1842-BFD9-4B99A6EFAC51}"/>
              </a:ext>
            </a:extLst>
          </p:cNvPr>
          <p:cNvCxnSpPr>
            <a:cxnSpLocks/>
          </p:cNvCxnSpPr>
          <p:nvPr/>
        </p:nvCxnSpPr>
        <p:spPr>
          <a:xfrm>
            <a:off x="8993522" y="3271638"/>
            <a:ext cx="219456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12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  <p:bldP spid="7" grpId="0" animBg="1"/>
      <p:bldP spid="9" grpId="0" build="p"/>
      <p:bldP spid="25" grpId="0" animBg="1"/>
      <p:bldP spid="38" grpId="0" animBg="1"/>
      <p:bldP spid="39" grpId="0" uiExpand="1" build="allAtOnce"/>
      <p:bldP spid="42" grpId="0" animBg="1"/>
      <p:bldP spid="43" grpId="0" animBg="1"/>
      <p:bldP spid="44" grpId="0"/>
      <p:bldP spid="53" grpId="0" animBg="1"/>
      <p:bldP spid="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27">
            <a:extLst>
              <a:ext uri="{FF2B5EF4-FFF2-40B4-BE49-F238E27FC236}">
                <a16:creationId xmlns:a16="http://schemas.microsoft.com/office/drawing/2014/main" id="{8EF32ACB-37F7-4E27-BDBC-67A94864F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9">
            <a:extLst>
              <a:ext uri="{FF2B5EF4-FFF2-40B4-BE49-F238E27FC236}">
                <a16:creationId xmlns:a16="http://schemas.microsoft.com/office/drawing/2014/main" id="{DEAF34AB-AE16-45B5-ABC1-801F0622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lant growing in the gaps of a path">
            <a:extLst>
              <a:ext uri="{FF2B5EF4-FFF2-40B4-BE49-F238E27FC236}">
                <a16:creationId xmlns:a16="http://schemas.microsoft.com/office/drawing/2014/main" id="{E0E543A2-9456-4836-A51A-2BAFA9CD5E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</a:blip>
          <a:srcRect t="5137" b="931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40449D5-DE6C-45AB-811E-29321C591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418457" y="1418454"/>
            <a:ext cx="6858002" cy="402108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92BEB7-A990-FF47-ADE0-852E4C426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66487"/>
            <a:ext cx="4825997" cy="608628"/>
          </a:xfrm>
          <a:solidFill>
            <a:srgbClr val="FFFF00"/>
          </a:solidFill>
        </p:spPr>
        <p:txBody>
          <a:bodyPr anchor="ctr">
            <a:normAutofit fontScale="90000"/>
          </a:bodyPr>
          <a:lstStyle/>
          <a:p>
            <a:pPr algn="ctr"/>
            <a:r>
              <a:rPr lang="en-US" sz="4000" dirty="0"/>
              <a:t>The Process</a:t>
            </a:r>
          </a:p>
        </p:txBody>
      </p:sp>
      <p:grpSp>
        <p:nvGrpSpPr>
          <p:cNvPr id="48" name="Group 33">
            <a:extLst>
              <a:ext uri="{FF2B5EF4-FFF2-40B4-BE49-F238E27FC236}">
                <a16:creationId xmlns:a16="http://schemas.microsoft.com/office/drawing/2014/main" id="{222480C3-21A7-43F5-9070-D4ACB7435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49" name="Group 34">
              <a:extLst>
                <a:ext uri="{FF2B5EF4-FFF2-40B4-BE49-F238E27FC236}">
                  <a16:creationId xmlns:a16="http://schemas.microsoft.com/office/drawing/2014/main" id="{ED0EC083-0A53-4954-B40D-58DE716A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E0B7F4D-C85E-48A0-96DF-660635DF22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37">
                <a:extLst>
                  <a:ext uri="{FF2B5EF4-FFF2-40B4-BE49-F238E27FC236}">
                    <a16:creationId xmlns:a16="http://schemas.microsoft.com/office/drawing/2014/main" id="{7ED81EDB-4C09-4811-9DC9-0E1902402C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Oval 35">
              <a:extLst>
                <a:ext uri="{FF2B5EF4-FFF2-40B4-BE49-F238E27FC236}">
                  <a16:creationId xmlns:a16="http://schemas.microsoft.com/office/drawing/2014/main" id="{7ED912B6-9DD8-4B07-B08A-82FE15F36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50FC907-0BAA-9C46-ADFE-B3A71E1F46EB}"/>
              </a:ext>
            </a:extLst>
          </p:cNvPr>
          <p:cNvSpPr/>
          <p:nvPr/>
        </p:nvSpPr>
        <p:spPr>
          <a:xfrm>
            <a:off x="403926" y="1047747"/>
            <a:ext cx="10949874" cy="4762500"/>
          </a:xfrm>
          <a:prstGeom prst="rect">
            <a:avLst/>
          </a:prstGeom>
          <a:solidFill>
            <a:srgbClr val="FFFFFF">
              <a:alpha val="4902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1654115A-670F-6545-9555-3DFCC9F82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294" y="1387497"/>
            <a:ext cx="10416406" cy="3901166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Flask powered blog-based platform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About page with information on migration and mobility across states (dataset from Kaggle), with two graphs using Plotly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Blog with ability to have input posts, saved through </a:t>
            </a:r>
            <a:r>
              <a:rPr lang="en-US" sz="2400" dirty="0" err="1"/>
              <a:t>sql</a:t>
            </a:r>
            <a:r>
              <a:rPr lang="en-US" sz="2400" dirty="0"/>
              <a:t> alchemy database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Other libraries used, such as AOS for plot animations and Balkan </a:t>
            </a:r>
            <a:r>
              <a:rPr lang="en-US" sz="2400" dirty="0" err="1"/>
              <a:t>OrgChartJS</a:t>
            </a:r>
            <a:r>
              <a:rPr lang="en-US" sz="2400" dirty="0"/>
              <a:t> to create family tree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092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E2C030E-0918-A140-A787-1C3B6D0D2480}"/>
              </a:ext>
            </a:extLst>
          </p:cNvPr>
          <p:cNvGrpSpPr/>
          <p:nvPr/>
        </p:nvGrpSpPr>
        <p:grpSpPr>
          <a:xfrm>
            <a:off x="4694794" y="3269330"/>
            <a:ext cx="2802410" cy="2537182"/>
            <a:chOff x="9666622" y="4770394"/>
            <a:chExt cx="2194560" cy="2087606"/>
          </a:xfrm>
        </p:grpSpPr>
        <p:pic>
          <p:nvPicPr>
            <p:cNvPr id="4" name="Picture 3" descr="Shape&#10;&#10;Description automatically generated">
              <a:extLst>
                <a:ext uri="{FF2B5EF4-FFF2-40B4-BE49-F238E27FC236}">
                  <a16:creationId xmlns:a16="http://schemas.microsoft.com/office/drawing/2014/main" id="{BD206BC3-8E91-7943-847A-C7709AC9A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43804" y="4770394"/>
              <a:ext cx="1840196" cy="1840196"/>
            </a:xfrm>
            <a:prstGeom prst="rect">
              <a:avLst/>
            </a:prstGeom>
          </p:spPr>
        </p:pic>
        <p:sp>
          <p:nvSpPr>
            <p:cNvPr id="5" name="Subtitle 8">
              <a:extLst>
                <a:ext uri="{FF2B5EF4-FFF2-40B4-BE49-F238E27FC236}">
                  <a16:creationId xmlns:a16="http://schemas.microsoft.com/office/drawing/2014/main" id="{3EE0892D-6F00-D44E-94C3-3432F678F356}"/>
                </a:ext>
              </a:extLst>
            </p:cNvPr>
            <p:cNvSpPr txBox="1">
              <a:spLocks/>
            </p:cNvSpPr>
            <p:nvPr/>
          </p:nvSpPr>
          <p:spPr>
            <a:xfrm>
              <a:off x="9709802" y="6350763"/>
              <a:ext cx="2057400" cy="50723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Consolas" panose="020B0609020204030204" pitchFamily="49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Consolas" panose="020B0609020204030204" pitchFamily="49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Legacy Lion</a:t>
              </a:r>
            </a:p>
            <a:p>
              <a:pPr marL="342900" indent="-342900" algn="ctr">
                <a:buFont typeface="Wingdings" pitchFamily="2" charset="2"/>
                <a:buChar char="§"/>
              </a:pP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2AD020F-A34C-844B-B473-C644381C4119}"/>
                </a:ext>
              </a:extLst>
            </p:cNvPr>
            <p:cNvCxnSpPr>
              <a:cxnSpLocks/>
            </p:cNvCxnSpPr>
            <p:nvPr/>
          </p:nvCxnSpPr>
          <p:spPr>
            <a:xfrm>
              <a:off x="9666622" y="6367088"/>
              <a:ext cx="2194560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D30F0738-3342-C446-AC1C-E0CF8FE05558}"/>
              </a:ext>
            </a:extLst>
          </p:cNvPr>
          <p:cNvSpPr txBox="1">
            <a:spLocks/>
          </p:cNvSpPr>
          <p:nvPr/>
        </p:nvSpPr>
        <p:spPr>
          <a:xfrm>
            <a:off x="-1" y="166487"/>
            <a:ext cx="12192001" cy="6086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The Vision &amp; Challenges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35D3278-9374-2A4C-A288-31CACE299335}"/>
              </a:ext>
            </a:extLst>
          </p:cNvPr>
          <p:cNvSpPr/>
          <p:nvPr/>
        </p:nvSpPr>
        <p:spPr>
          <a:xfrm>
            <a:off x="631877" y="3429000"/>
            <a:ext cx="2802411" cy="1443273"/>
          </a:xfrm>
          <a:prstGeom prst="roundRect">
            <a:avLst/>
          </a:prstGeom>
          <a:solidFill>
            <a:srgbClr val="529F9C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Family Tree:</a:t>
            </a:r>
          </a:p>
          <a:p>
            <a:pPr algn="ctr"/>
            <a:r>
              <a:rPr lang="en-US" dirty="0"/>
              <a:t>Inherit and continue legacy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31D7E43-4F99-654A-9A34-BEA32E44F53A}"/>
              </a:ext>
            </a:extLst>
          </p:cNvPr>
          <p:cNvSpPr/>
          <p:nvPr/>
        </p:nvSpPr>
        <p:spPr>
          <a:xfrm>
            <a:off x="2867452" y="1316838"/>
            <a:ext cx="2802411" cy="1443273"/>
          </a:xfrm>
          <a:prstGeom prst="roundRect">
            <a:avLst/>
          </a:prstGeom>
          <a:solidFill>
            <a:srgbClr val="BCC079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Posts: Milestones and pictures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6EA9E7B-3037-6641-9646-0F187C4A35C7}"/>
              </a:ext>
            </a:extLst>
          </p:cNvPr>
          <p:cNvSpPr/>
          <p:nvPr/>
        </p:nvSpPr>
        <p:spPr>
          <a:xfrm>
            <a:off x="6522138" y="1304895"/>
            <a:ext cx="2802411" cy="1443273"/>
          </a:xfrm>
          <a:prstGeom prst="roundRect">
            <a:avLst/>
          </a:prstGeom>
          <a:solidFill>
            <a:srgbClr val="608EAF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Keep track of special days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68FA9F1-A655-8A46-9FC9-614C92ABD434}"/>
              </a:ext>
            </a:extLst>
          </p:cNvPr>
          <p:cNvSpPr/>
          <p:nvPr/>
        </p:nvSpPr>
        <p:spPr>
          <a:xfrm>
            <a:off x="8757710" y="3428999"/>
            <a:ext cx="2802411" cy="1443273"/>
          </a:xfrm>
          <a:prstGeom prst="roundRect">
            <a:avLst/>
          </a:prstGeom>
          <a:solidFill>
            <a:srgbClr val="B8BB41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Geo-location</a:t>
            </a:r>
          </a:p>
        </p:txBody>
      </p:sp>
    </p:spTree>
    <p:extLst>
      <p:ext uri="{BB962C8B-B14F-4D97-AF65-F5344CB8AC3E}">
        <p14:creationId xmlns:p14="http://schemas.microsoft.com/office/powerpoint/2010/main" val="3341407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lant growing in the gaps of a path">
            <a:extLst>
              <a:ext uri="{FF2B5EF4-FFF2-40B4-BE49-F238E27FC236}">
                <a16:creationId xmlns:a16="http://schemas.microsoft.com/office/drawing/2014/main" id="{E0E543A2-9456-4836-A51A-2BAFA9CD5E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4000"/>
          </a:blip>
          <a:srcRect t="5137" b="931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92BEB7-A990-FF47-ADE0-852E4C426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40920"/>
            <a:ext cx="6561245" cy="1603041"/>
          </a:xfrm>
        </p:spPr>
        <p:txBody>
          <a:bodyPr>
            <a:normAutofit/>
          </a:bodyPr>
          <a:lstStyle/>
          <a:p>
            <a:r>
              <a:rPr lang="en-US" sz="7400" dirty="0"/>
              <a:t>Legacy Lion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2AF33-6551-134E-A802-7A22BA654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581" y="2616396"/>
            <a:ext cx="5410200" cy="4549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Connecting Family by Much More Than Just DNA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E675DDFE-BAFF-2F4E-BDF2-18BC495E0251}"/>
              </a:ext>
            </a:extLst>
          </p:cNvPr>
          <p:cNvSpPr txBox="1">
            <a:spLocks/>
          </p:cNvSpPr>
          <p:nvPr/>
        </p:nvSpPr>
        <p:spPr>
          <a:xfrm>
            <a:off x="729581" y="668485"/>
            <a:ext cx="2983158" cy="87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FFFFFF"/>
                </a:solidFill>
              </a:rPr>
              <a:t>Introducing…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53D4A498-9677-1345-8869-7EB045C8333C}"/>
              </a:ext>
            </a:extLst>
          </p:cNvPr>
          <p:cNvSpPr txBox="1">
            <a:spLocks/>
          </p:cNvSpPr>
          <p:nvPr/>
        </p:nvSpPr>
        <p:spPr>
          <a:xfrm>
            <a:off x="10579100" y="6484588"/>
            <a:ext cx="1625580" cy="37340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Laura Jimenez</a:t>
            </a:r>
          </a:p>
        </p:txBody>
      </p:sp>
    </p:spTree>
    <p:extLst>
      <p:ext uri="{BB962C8B-B14F-4D97-AF65-F5344CB8AC3E}">
        <p14:creationId xmlns:p14="http://schemas.microsoft.com/office/powerpoint/2010/main" val="263668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3" grpId="0" build="p"/>
      <p:bldP spid="45" grpId="0" build="p"/>
    </p:bldLst>
  </p:timing>
</p:sld>
</file>

<file path=ppt/theme/theme1.xml><?xml version="1.0" encoding="utf-8"?>
<a:theme xmlns:a="http://schemas.openxmlformats.org/drawingml/2006/main" name="StreetscapeVTI">
  <a:themeElements>
    <a:clrScheme name="Streetscape2">
      <a:dk1>
        <a:sysClr val="windowText" lastClr="000000"/>
      </a:dk1>
      <a:lt1>
        <a:srgbClr val="FFFFFF"/>
      </a:lt1>
      <a:dk2>
        <a:srgbClr val="191919"/>
      </a:dk2>
      <a:lt2>
        <a:srgbClr val="F3F2EE"/>
      </a:lt2>
      <a:accent1>
        <a:srgbClr val="448885"/>
      </a:accent1>
      <a:accent2>
        <a:srgbClr val="627C58"/>
      </a:accent2>
      <a:accent3>
        <a:srgbClr val="848358"/>
      </a:accent3>
      <a:accent4>
        <a:srgbClr val="547096"/>
      </a:accent4>
      <a:accent5>
        <a:srgbClr val="646464"/>
      </a:accent5>
      <a:accent6>
        <a:srgbClr val="A8A8A8"/>
      </a:accent6>
      <a:hlink>
        <a:srgbClr val="0563C1"/>
      </a:hlink>
      <a:folHlink>
        <a:srgbClr val="954F72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1709</TotalTime>
  <Words>195</Words>
  <Application>Microsoft Macintosh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Consolas</vt:lpstr>
      <vt:lpstr>Franklin Gothic Heavy</vt:lpstr>
      <vt:lpstr>Wingdings</vt:lpstr>
      <vt:lpstr>StreetscapeVTI</vt:lpstr>
      <vt:lpstr>Legacy Lion</vt:lpstr>
      <vt:lpstr>Agenda</vt:lpstr>
      <vt:lpstr>What better Story to tell than you OWN?</vt:lpstr>
      <vt:lpstr>The Process</vt:lpstr>
      <vt:lpstr>PowerPoint Presentation</vt:lpstr>
      <vt:lpstr>Legacy Lion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Legacy Lion</dc:title>
  <dc:creator>Laura Jimenez</dc:creator>
  <cp:lastModifiedBy>Laura Jimenez</cp:lastModifiedBy>
  <cp:revision>11</cp:revision>
  <dcterms:created xsi:type="dcterms:W3CDTF">2021-08-14T22:04:22Z</dcterms:created>
  <dcterms:modified xsi:type="dcterms:W3CDTF">2021-08-16T02:33:46Z</dcterms:modified>
</cp:coreProperties>
</file>