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bold.fntdata"/><Relationship Id="rId6" Type="http://schemas.openxmlformats.org/officeDocument/2006/relationships/slide" Target="slides/slide2.xml"/><Relationship Id="rId18"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34a3897df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4a3897df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346b0c70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46b0c70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3138cefe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138cefe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312ec50de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12ec50de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312ec50d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12ec50d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34a3897d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4a3897d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34a3897df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4a3897df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34a3897df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4a3897df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34a3897df5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4a3897df5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4a3897df5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4a3897df5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4a3897df5_0_1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4a3897df5_0_1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34a3897df5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4a3897df5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journals.plos.org/plosone/article?id=10.1371/journal.pone.0025566" TargetMode="External"/><Relationship Id="rId4" Type="http://schemas.openxmlformats.org/officeDocument/2006/relationships/hyperlink" Target="https://www.biocompare.com/PCR-Real-Time-PCR/7217-Real-Time-PCR/" TargetMode="External"/><Relationship Id="rId5" Type="http://schemas.openxmlformats.org/officeDocument/2006/relationships/hyperlink" Target="https://es.wikipedia.org/wiki/PCR_en_tiempo_real" TargetMode="External"/><Relationship Id="rId6" Type="http://schemas.openxmlformats.org/officeDocument/2006/relationships/hyperlink" Target="https://biologiamolecularinteractiva.wordpress.com/about/cuantificacion-de-acidos-nucleicos/" TargetMode="External"/><Relationship Id="rId7" Type="http://schemas.openxmlformats.org/officeDocument/2006/relationships/hyperlink" Target="http://www.eurodiagnostica.com/index.php?headId=3&amp;pageId=3&amp;catId=10" TargetMode="External"/><Relationship Id="rId8" Type="http://schemas.openxmlformats.org/officeDocument/2006/relationships/hyperlink" Target="http://www.ub.edu/stat/docencia/bioinformatica/microarrays/ADM/labs/estrogen/Ejemplo_Estrogen.pdf" TargetMode="External"/></Relationships>
</file>

<file path=ppt/slides/_rels/slide2.xml.rels><?xml version="1.0" encoding="UTF-8" standalone="yes"?><Relationships xmlns="http://schemas.openxmlformats.org/package/2006/relationships"><Relationship Id="rId11" Type="http://schemas.openxmlformats.org/officeDocument/2006/relationships/hyperlink" Target="https://docs.google.com/document/d/1Gmog3KEegrlrTe_hH3GwYGhm5bYmNm1ANngwKiKpLtA/edit#heading=h.pv0guw9s1co3" TargetMode="External"/><Relationship Id="rId10" Type="http://schemas.openxmlformats.org/officeDocument/2006/relationships/hyperlink" Target="https://docs.google.com/document/d/1Gmog3KEegrlrTe_hH3GwYGhm5bYmNm1ANngwKiKpLtA/edit#heading=h.fbxdu7lditbp" TargetMode="External"/><Relationship Id="rId13" Type="http://schemas.openxmlformats.org/officeDocument/2006/relationships/hyperlink" Target="https://docs.google.com/document/d/1Gmog3KEegrlrTe_hH3GwYGhm5bYmNm1ANngwKiKpLtA/edit#heading=h.sx1z794rh26r" TargetMode="External"/><Relationship Id="rId12" Type="http://schemas.openxmlformats.org/officeDocument/2006/relationships/hyperlink" Target="https://docs.google.com/document/d/1Gmog3KEegrlrTe_hH3GwYGhm5bYmNm1ANngwKiKpLtA/edit#heading=h.x0vzlal2cy51" TargetMode="External"/><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cs.google.com/document/d/1Gmog3KEegrlrTe_hH3GwYGhm5bYmNm1ANngwKiKpLtA/edit#heading=h.q6fokuk6z3zt" TargetMode="External"/><Relationship Id="rId4" Type="http://schemas.openxmlformats.org/officeDocument/2006/relationships/hyperlink" Target="https://docs.google.com/document/d/1Gmog3KEegrlrTe_hH3GwYGhm5bYmNm1ANngwKiKpLtA/edit#heading=h.mi2buyj1cgt6" TargetMode="External"/><Relationship Id="rId9" Type="http://schemas.openxmlformats.org/officeDocument/2006/relationships/hyperlink" Target="https://docs.google.com/document/d/1Gmog3KEegrlrTe_hH3GwYGhm5bYmNm1ANngwKiKpLtA/edit#heading=h.xoculsl0yc82" TargetMode="External"/><Relationship Id="rId14" Type="http://schemas.openxmlformats.org/officeDocument/2006/relationships/hyperlink" Target="https://docs.google.com/document/d/1Gmog3KEegrlrTe_hH3GwYGhm5bYmNm1ANngwKiKpLtA/edit#heading=h.ethk41k34pxb" TargetMode="External"/><Relationship Id="rId5" Type="http://schemas.openxmlformats.org/officeDocument/2006/relationships/hyperlink" Target="https://docs.google.com/document/d/1Gmog3KEegrlrTe_hH3GwYGhm5bYmNm1ANngwKiKpLtA/edit#heading=h.cfi7wc7qtr4x" TargetMode="External"/><Relationship Id="rId6" Type="http://schemas.openxmlformats.org/officeDocument/2006/relationships/hyperlink" Target="https://docs.google.com/document/d/1Gmog3KEegrlrTe_hH3GwYGhm5bYmNm1ANngwKiKpLtA/edit#heading=h.s040bcwlh8ts" TargetMode="External"/><Relationship Id="rId7" Type="http://schemas.openxmlformats.org/officeDocument/2006/relationships/hyperlink" Target="https://docs.google.com/document/d/1Gmog3KEegrlrTe_hH3GwYGhm5bYmNm1ANngwKiKpLtA/edit#heading=h.2vktb7xj153b" TargetMode="External"/><Relationship Id="rId8" Type="http://schemas.openxmlformats.org/officeDocument/2006/relationships/hyperlink" Target="https://docs.google.com/document/d/1Gmog3KEegrlrTe_hH3GwYGhm5bYmNm1ANngwKiKpLtA/edit#heading=h.l1hvpdozxrt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redpacientes.com/post/DB1/trasplante_celulas_islotes_pancreaticos" TargetMode="External"/><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ocs.google.com/document/d/1Gmog3KEegrlrTe_hH3GwYGhm5bYmNm1ANngwKiKpLtA/edit#heading=h.pv0guw9s1co3" TargetMode="Externa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Estadística per a les Biociències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s"/>
              <a:t>Expansión de células beta pancreáticas in vitro</a:t>
            </a:r>
            <a:endParaRPr/>
          </a:p>
        </p:txBody>
      </p:sp>
      <p:sp>
        <p:nvSpPr>
          <p:cNvPr id="56" name="Google Shape;56;p13"/>
          <p:cNvSpPr txBox="1"/>
          <p:nvPr/>
        </p:nvSpPr>
        <p:spPr>
          <a:xfrm>
            <a:off x="6981400" y="4022150"/>
            <a:ext cx="1575600" cy="6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sz="1100">
                <a:solidFill>
                  <a:srgbClr val="999999"/>
                </a:solidFill>
              </a:rPr>
              <a:t>        </a:t>
            </a:r>
            <a:r>
              <a:rPr i="1" lang="es" sz="1100">
                <a:solidFill>
                  <a:srgbClr val="999999"/>
                </a:solidFill>
              </a:rPr>
              <a:t>Laura Julià Melis</a:t>
            </a:r>
            <a:endParaRPr i="1" sz="1100">
              <a:solidFill>
                <a:srgbClr val="999999"/>
              </a:solidFill>
            </a:endParaRPr>
          </a:p>
          <a:p>
            <a:pPr indent="0" lvl="0" marL="0" rtl="0" algn="r">
              <a:spcBef>
                <a:spcPts val="0"/>
              </a:spcBef>
              <a:spcAft>
                <a:spcPts val="0"/>
              </a:spcAft>
              <a:buNone/>
            </a:pPr>
            <a:r>
              <a:rPr i="1" lang="es" sz="1100">
                <a:solidFill>
                  <a:srgbClr val="999999"/>
                </a:solidFill>
              </a:rPr>
              <a:t>Víctor Navarro Garcés</a:t>
            </a:r>
            <a:endParaRPr i="1" sz="1100">
              <a:solidFill>
                <a:srgbClr val="999999"/>
              </a:solidFill>
            </a:endParaRPr>
          </a:p>
          <a:p>
            <a:pPr indent="0" lvl="0" marL="0" rtl="0" algn="r">
              <a:spcBef>
                <a:spcPts val="0"/>
              </a:spcBef>
              <a:spcAft>
                <a:spcPts val="0"/>
              </a:spcAft>
              <a:buNone/>
            </a:pPr>
            <a:r>
              <a:rPr i="1" lang="es" sz="1100">
                <a:solidFill>
                  <a:srgbClr val="999999"/>
                </a:solidFill>
              </a:rPr>
              <a:t>Marta Piñol Palau</a:t>
            </a:r>
            <a:endParaRPr i="1" sz="1100">
              <a:solidFill>
                <a:srgbClr val="99999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4. Análisis de datos con R</a:t>
            </a:r>
            <a:endParaRPr/>
          </a:p>
        </p:txBody>
      </p:sp>
      <p:sp>
        <p:nvSpPr>
          <p:cNvPr id="173" name="Google Shape;17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s"/>
              <a:t>Directorios y opciones de trabajo.</a:t>
            </a:r>
            <a:endParaRPr/>
          </a:p>
          <a:p>
            <a:pPr indent="-342900" lvl="0" marL="457200" rtl="0" algn="l">
              <a:spcBef>
                <a:spcPts val="0"/>
              </a:spcBef>
              <a:spcAft>
                <a:spcPts val="0"/>
              </a:spcAft>
              <a:buSzPts val="1800"/>
              <a:buAutoNum type="arabicPeriod"/>
            </a:pPr>
            <a:r>
              <a:rPr lang="es"/>
              <a:t>Lectura de datos</a:t>
            </a:r>
            <a:endParaRPr/>
          </a:p>
          <a:p>
            <a:pPr indent="-342900" lvl="0" marL="457200" rtl="0" algn="l">
              <a:spcBef>
                <a:spcPts val="0"/>
              </a:spcBef>
              <a:spcAft>
                <a:spcPts val="0"/>
              </a:spcAft>
              <a:buSzPts val="1800"/>
              <a:buChar char="-"/>
            </a:pPr>
            <a:r>
              <a:rPr lang="es"/>
              <a:t>datos obtenidos en formato .CEL</a:t>
            </a:r>
            <a:endParaRPr/>
          </a:p>
          <a:p>
            <a:pPr indent="-342900" lvl="0" marL="457200" rtl="0" algn="l">
              <a:spcBef>
                <a:spcPts val="0"/>
              </a:spcBef>
              <a:spcAft>
                <a:spcPts val="0"/>
              </a:spcAft>
              <a:buSzPts val="1800"/>
              <a:buChar char="-"/>
            </a:pPr>
            <a:r>
              <a:rPr lang="es"/>
              <a:t>targets.txt</a:t>
            </a:r>
            <a:endParaRPr/>
          </a:p>
          <a:p>
            <a:pPr indent="0" lvl="0" marL="0" rtl="0" algn="l">
              <a:spcBef>
                <a:spcPts val="1600"/>
              </a:spcBef>
              <a:spcAft>
                <a:spcPts val="1600"/>
              </a:spcAft>
              <a:buNone/>
            </a:pPr>
            <a:r>
              <a:t/>
            </a:r>
            <a:endParaRPr>
              <a:solidFill>
                <a:srgbClr val="FF0000"/>
              </a:solidFill>
            </a:endParaRPr>
          </a:p>
        </p:txBody>
      </p:sp>
      <p:pic>
        <p:nvPicPr>
          <p:cNvPr id="174" name="Google Shape;174;p22"/>
          <p:cNvPicPr preferRelativeResize="0"/>
          <p:nvPr/>
        </p:nvPicPr>
        <p:blipFill rotWithShape="1">
          <a:blip r:embed="rId3">
            <a:alphaModFix/>
          </a:blip>
          <a:srcRect b="57112" l="4609" r="26496" t="13952"/>
          <a:stretch/>
        </p:blipFill>
        <p:spPr>
          <a:xfrm>
            <a:off x="472650" y="2622725"/>
            <a:ext cx="8241474" cy="1946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4. Análisis de datos con R</a:t>
            </a:r>
            <a:endParaRPr/>
          </a:p>
        </p:txBody>
      </p:sp>
      <p:sp>
        <p:nvSpPr>
          <p:cNvPr id="180" name="Google Shape;180;p23"/>
          <p:cNvSpPr txBox="1"/>
          <p:nvPr>
            <p:ph idx="1" type="body"/>
          </p:nvPr>
        </p:nvSpPr>
        <p:spPr>
          <a:xfrm>
            <a:off x="311700" y="11867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3.	</a:t>
            </a:r>
            <a:r>
              <a:rPr lang="es"/>
              <a:t>Exploración, Control de Calidad y Normalización</a:t>
            </a:r>
            <a:endParaRPr/>
          </a:p>
          <a:p>
            <a:pPr indent="0" lvl="0" marL="0" rtl="0" algn="l">
              <a:spcBef>
                <a:spcPts val="160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l">
              <a:spcBef>
                <a:spcPts val="0"/>
              </a:spcBef>
              <a:spcAft>
                <a:spcPts val="1600"/>
              </a:spcAft>
              <a:buNone/>
            </a:pPr>
            <a:r>
              <a:t/>
            </a:r>
            <a:endParaRPr/>
          </a:p>
        </p:txBody>
      </p:sp>
      <p:pic>
        <p:nvPicPr>
          <p:cNvPr id="181" name="Google Shape;181;p23"/>
          <p:cNvPicPr preferRelativeResize="0"/>
          <p:nvPr/>
        </p:nvPicPr>
        <p:blipFill rotWithShape="1">
          <a:blip r:embed="rId3">
            <a:alphaModFix/>
          </a:blip>
          <a:srcRect b="10484" l="23822" r="39779" t="26812"/>
          <a:stretch/>
        </p:blipFill>
        <p:spPr>
          <a:xfrm>
            <a:off x="3268750" y="1849600"/>
            <a:ext cx="2842947" cy="2753551"/>
          </a:xfrm>
          <a:prstGeom prst="rect">
            <a:avLst/>
          </a:prstGeom>
          <a:noFill/>
          <a:ln>
            <a:noFill/>
          </a:ln>
        </p:spPr>
      </p:pic>
      <p:pic>
        <p:nvPicPr>
          <p:cNvPr id="182" name="Google Shape;182;p23"/>
          <p:cNvPicPr preferRelativeResize="0"/>
          <p:nvPr/>
        </p:nvPicPr>
        <p:blipFill rotWithShape="1">
          <a:blip r:embed="rId4">
            <a:alphaModFix/>
          </a:blip>
          <a:srcRect b="7888" l="25201" r="42239" t="31848"/>
          <a:stretch/>
        </p:blipFill>
        <p:spPr>
          <a:xfrm>
            <a:off x="6111700" y="1944975"/>
            <a:ext cx="2462700" cy="2562801"/>
          </a:xfrm>
          <a:prstGeom prst="rect">
            <a:avLst/>
          </a:prstGeom>
          <a:noFill/>
          <a:ln>
            <a:noFill/>
          </a:ln>
        </p:spPr>
      </p:pic>
      <p:pic>
        <p:nvPicPr>
          <p:cNvPr id="183" name="Google Shape;183;p23"/>
          <p:cNvPicPr preferRelativeResize="0"/>
          <p:nvPr/>
        </p:nvPicPr>
        <p:blipFill rotWithShape="1">
          <a:blip r:embed="rId5">
            <a:alphaModFix/>
          </a:blip>
          <a:srcRect b="5907" l="24727" r="40464" t="30023"/>
          <a:stretch/>
        </p:blipFill>
        <p:spPr>
          <a:xfrm>
            <a:off x="169425" y="1798600"/>
            <a:ext cx="2759351" cy="28555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4. Análisis de datos con R</a:t>
            </a:r>
            <a:endParaRPr/>
          </a:p>
          <a:p>
            <a:pPr indent="0" lvl="0" marL="0" rtl="0" algn="l">
              <a:spcBef>
                <a:spcPts val="0"/>
              </a:spcBef>
              <a:spcAft>
                <a:spcPts val="0"/>
              </a:spcAft>
              <a:buNone/>
            </a:pPr>
            <a:r>
              <a:t/>
            </a:r>
            <a:endParaRPr/>
          </a:p>
        </p:txBody>
      </p:sp>
      <p:sp>
        <p:nvSpPr>
          <p:cNvPr id="189" name="Google Shape;189;p24"/>
          <p:cNvSpPr txBox="1"/>
          <p:nvPr>
            <p:ph idx="1" type="body"/>
          </p:nvPr>
        </p:nvSpPr>
        <p:spPr>
          <a:xfrm>
            <a:off x="414575"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4.	Selección de genes diferencialmente expresados.</a:t>
            </a:r>
            <a:endParaRPr/>
          </a:p>
          <a:p>
            <a:pPr indent="-342900" lvl="0" marL="457200" rtl="0" algn="l">
              <a:spcBef>
                <a:spcPts val="1600"/>
              </a:spcBef>
              <a:spcAft>
                <a:spcPts val="0"/>
              </a:spcAft>
              <a:buSzPts val="1800"/>
              <a:buChar char="-"/>
            </a:pPr>
            <a:r>
              <a:rPr lang="es"/>
              <a:t>Estimación del modelo, contrastes</a:t>
            </a:r>
            <a:endParaRPr/>
          </a:p>
          <a:p>
            <a:pPr indent="-342900" lvl="0" marL="457200" rtl="0" algn="l">
              <a:spcBef>
                <a:spcPts val="0"/>
              </a:spcBef>
              <a:spcAft>
                <a:spcPts val="0"/>
              </a:spcAft>
              <a:buSzPts val="1800"/>
              <a:buChar char="-"/>
            </a:pPr>
            <a:r>
              <a:rPr lang="es"/>
              <a:t>Comparaciones múltiples</a:t>
            </a:r>
            <a:endParaRPr/>
          </a:p>
          <a:p>
            <a:pPr indent="-342900" lvl="0" marL="457200" rtl="0" algn="l">
              <a:spcBef>
                <a:spcPts val="0"/>
              </a:spcBef>
              <a:spcAft>
                <a:spcPts val="0"/>
              </a:spcAft>
              <a:buSzPts val="1800"/>
              <a:buChar char="-"/>
            </a:pPr>
            <a:r>
              <a:rPr lang="es"/>
              <a:t>Identificación de genes seleccionados</a:t>
            </a:r>
            <a:endParaRPr/>
          </a:p>
          <a:p>
            <a:pPr indent="0" lvl="0" marL="0" rtl="0" algn="l">
              <a:lnSpc>
                <a:spcPct val="100000"/>
              </a:lnSpc>
              <a:spcBef>
                <a:spcPts val="1600"/>
              </a:spcBef>
              <a:spcAft>
                <a:spcPts val="0"/>
              </a:spcAft>
              <a:buClr>
                <a:schemeClr val="dk1"/>
              </a:buClr>
              <a:buSzPts val="1100"/>
              <a:buFont typeface="Arial"/>
              <a:buNone/>
            </a:pPr>
            <a:r>
              <a:t/>
            </a:r>
            <a:endParaRPr/>
          </a:p>
          <a:p>
            <a:pPr indent="0" lvl="0" marL="0" rtl="0" algn="l">
              <a:spcBef>
                <a:spcPts val="0"/>
              </a:spcBef>
              <a:spcAft>
                <a:spcPts val="1600"/>
              </a:spcAft>
              <a:buNone/>
            </a:pPr>
            <a:r>
              <a:t/>
            </a:r>
            <a:endParaRPr/>
          </a:p>
        </p:txBody>
      </p:sp>
      <p:pic>
        <p:nvPicPr>
          <p:cNvPr id="190" name="Google Shape;190;p24"/>
          <p:cNvPicPr preferRelativeResize="0"/>
          <p:nvPr/>
        </p:nvPicPr>
        <p:blipFill rotWithShape="1">
          <a:blip r:embed="rId3">
            <a:alphaModFix/>
          </a:blip>
          <a:srcRect b="13775" l="22101" r="41897" t="23752"/>
          <a:stretch/>
        </p:blipFill>
        <p:spPr>
          <a:xfrm>
            <a:off x="5540475" y="1633825"/>
            <a:ext cx="3291824" cy="3211774"/>
          </a:xfrm>
          <a:prstGeom prst="rect">
            <a:avLst/>
          </a:prstGeom>
          <a:noFill/>
          <a:ln>
            <a:noFill/>
          </a:ln>
        </p:spPr>
      </p:pic>
      <p:pic>
        <p:nvPicPr>
          <p:cNvPr id="191" name="Google Shape;191;p24"/>
          <p:cNvPicPr preferRelativeResize="0"/>
          <p:nvPr/>
        </p:nvPicPr>
        <p:blipFill rotWithShape="1">
          <a:blip r:embed="rId4">
            <a:alphaModFix/>
          </a:blip>
          <a:srcRect b="4021" l="22075" r="39010" t="31005"/>
          <a:stretch/>
        </p:blipFill>
        <p:spPr>
          <a:xfrm>
            <a:off x="1597500" y="2674625"/>
            <a:ext cx="2629898" cy="24688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 Bibliografía</a:t>
            </a:r>
            <a:endParaRPr/>
          </a:p>
        </p:txBody>
      </p:sp>
      <p:sp>
        <p:nvSpPr>
          <p:cNvPr id="197" name="Google Shape;197;p25"/>
          <p:cNvSpPr txBox="1"/>
          <p:nvPr>
            <p:ph idx="1" type="body"/>
          </p:nvPr>
        </p:nvSpPr>
        <p:spPr>
          <a:xfrm>
            <a:off x="241200" y="1087600"/>
            <a:ext cx="8591100" cy="3889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000" u="sng">
                <a:solidFill>
                  <a:schemeClr val="dk1"/>
                </a:solidFill>
              </a:rPr>
              <a:t>Artículo de la investigación:</a:t>
            </a:r>
            <a:endParaRPr sz="1000" u="sng">
              <a:solidFill>
                <a:schemeClr val="dk1"/>
              </a:solidFill>
            </a:endParaRPr>
          </a:p>
          <a:p>
            <a:pPr indent="0" lvl="0" marL="0" rtl="0" algn="just">
              <a:lnSpc>
                <a:spcPct val="100000"/>
              </a:lnSpc>
              <a:spcBef>
                <a:spcPts val="0"/>
              </a:spcBef>
              <a:spcAft>
                <a:spcPts val="0"/>
              </a:spcAft>
              <a:buNone/>
            </a:pPr>
            <a:r>
              <a:rPr lang="es" sz="1000">
                <a:solidFill>
                  <a:srgbClr val="666666"/>
                </a:solidFill>
              </a:rPr>
              <a:t>Russ, H., Sintov, E., Anker-Kitai, L., Friedman, O., Lenz, A., Toren, G., Farhy, C., Pasmanik-Chor, M., Oron-Karni, V., Ravassard, P. and Efrat, S. (2011). </a:t>
            </a:r>
            <a:r>
              <a:rPr i="1" lang="es" sz="1000">
                <a:solidFill>
                  <a:srgbClr val="666666"/>
                </a:solidFill>
              </a:rPr>
              <a:t>Insulin-Producing Cells Generated from Dedifferentiated Human Pancreatic Beta Cells Expanded In Vitro</a:t>
            </a:r>
            <a:r>
              <a:rPr lang="es" sz="1000">
                <a:solidFill>
                  <a:srgbClr val="666666"/>
                </a:solidFill>
              </a:rPr>
              <a:t>. Disponible en:</a:t>
            </a:r>
            <a:r>
              <a:rPr lang="es" sz="1000">
                <a:solidFill>
                  <a:schemeClr val="dk1"/>
                </a:solidFill>
              </a:rPr>
              <a:t> </a:t>
            </a:r>
            <a:r>
              <a:rPr lang="es" sz="1000" u="sng">
                <a:solidFill>
                  <a:srgbClr val="1155CC"/>
                </a:solidFill>
                <a:hlinkClick r:id="rId3"/>
              </a:rPr>
              <a:t>http://journals.plos.org/plosone/article?id=10.1371/journal.pone.0025566</a:t>
            </a:r>
            <a:endParaRPr sz="1000" u="sng">
              <a:solidFill>
                <a:srgbClr val="000000"/>
              </a:solidFill>
            </a:endParaRPr>
          </a:p>
          <a:p>
            <a:pPr indent="0" lvl="0" marL="0" rtl="0" algn="l">
              <a:lnSpc>
                <a:spcPct val="100000"/>
              </a:lnSpc>
              <a:spcBef>
                <a:spcPts val="0"/>
              </a:spcBef>
              <a:spcAft>
                <a:spcPts val="0"/>
              </a:spcAft>
              <a:buNone/>
            </a:pPr>
            <a:r>
              <a:t/>
            </a:r>
            <a:endParaRPr sz="1000" u="sng">
              <a:solidFill>
                <a:srgbClr val="000000"/>
              </a:solidFill>
            </a:endParaRPr>
          </a:p>
          <a:p>
            <a:pPr indent="0" lvl="0" marL="0" rtl="0" algn="l">
              <a:lnSpc>
                <a:spcPct val="100000"/>
              </a:lnSpc>
              <a:spcBef>
                <a:spcPts val="0"/>
              </a:spcBef>
              <a:spcAft>
                <a:spcPts val="0"/>
              </a:spcAft>
              <a:buNone/>
            </a:pPr>
            <a:r>
              <a:t/>
            </a:r>
            <a:endParaRPr sz="1000" u="sng">
              <a:solidFill>
                <a:srgbClr val="000000"/>
              </a:solidFill>
            </a:endParaRPr>
          </a:p>
          <a:p>
            <a:pPr indent="0" lvl="0" marL="0" rtl="0" algn="l">
              <a:lnSpc>
                <a:spcPct val="100000"/>
              </a:lnSpc>
              <a:spcBef>
                <a:spcPts val="0"/>
              </a:spcBef>
              <a:spcAft>
                <a:spcPts val="0"/>
              </a:spcAft>
              <a:buNone/>
            </a:pPr>
            <a:r>
              <a:rPr lang="es" sz="1000" u="sng">
                <a:solidFill>
                  <a:srgbClr val="000000"/>
                </a:solidFill>
              </a:rPr>
              <a:t>Análisis qPCR:</a:t>
            </a:r>
            <a:endParaRPr sz="1000" u="sng">
              <a:solidFill>
                <a:srgbClr val="000000"/>
              </a:solidFill>
            </a:endParaRPr>
          </a:p>
          <a:p>
            <a:pPr indent="0" lvl="0" marL="0" rtl="0" algn="l">
              <a:lnSpc>
                <a:spcPct val="100000"/>
              </a:lnSpc>
              <a:spcBef>
                <a:spcPts val="0"/>
              </a:spcBef>
              <a:spcAft>
                <a:spcPts val="0"/>
              </a:spcAft>
              <a:buNone/>
            </a:pPr>
            <a:r>
              <a:rPr lang="es" sz="1000">
                <a:solidFill>
                  <a:srgbClr val="666666"/>
                </a:solidFill>
              </a:rPr>
              <a:t>Biocompare.com. </a:t>
            </a:r>
            <a:r>
              <a:rPr i="1" lang="es" sz="1000">
                <a:solidFill>
                  <a:srgbClr val="666666"/>
                </a:solidFill>
              </a:rPr>
              <a:t>Quantitative PCR (qPCR) | Biocompare.com</a:t>
            </a:r>
            <a:r>
              <a:rPr lang="es" sz="1000">
                <a:solidFill>
                  <a:srgbClr val="666666"/>
                </a:solidFill>
              </a:rPr>
              <a:t>.  Disponible en: </a:t>
            </a:r>
            <a:r>
              <a:rPr lang="es" sz="1000" u="sng">
                <a:solidFill>
                  <a:srgbClr val="1155CC"/>
                </a:solidFill>
                <a:hlinkClick r:id="rId4"/>
              </a:rPr>
              <a:t>https://www.biocompare.com/PCR-Real-Time-PCR/7217-Real-Time-PCR/</a:t>
            </a:r>
            <a:r>
              <a:rPr lang="es" sz="1000">
                <a:solidFill>
                  <a:srgbClr val="666666"/>
                </a:solidFill>
              </a:rPr>
              <a:t>.</a:t>
            </a:r>
            <a:endParaRPr sz="1000">
              <a:solidFill>
                <a:srgbClr val="666666"/>
              </a:solidFill>
            </a:endParaRPr>
          </a:p>
          <a:p>
            <a:pPr indent="0" lvl="0" marL="0" rtl="0" algn="l">
              <a:lnSpc>
                <a:spcPct val="100000"/>
              </a:lnSpc>
              <a:spcBef>
                <a:spcPts val="1000"/>
              </a:spcBef>
              <a:spcAft>
                <a:spcPts val="0"/>
              </a:spcAft>
              <a:buNone/>
            </a:pPr>
            <a:r>
              <a:rPr lang="es" sz="1000">
                <a:solidFill>
                  <a:srgbClr val="666666"/>
                </a:solidFill>
              </a:rPr>
              <a:t>Es.wikipedia.org. (2017). </a:t>
            </a:r>
            <a:r>
              <a:rPr i="1" lang="es" sz="1000">
                <a:solidFill>
                  <a:srgbClr val="666666"/>
                </a:solidFill>
              </a:rPr>
              <a:t>PCR en tiempo real</a:t>
            </a:r>
            <a:r>
              <a:rPr lang="es" sz="1000">
                <a:solidFill>
                  <a:srgbClr val="666666"/>
                </a:solidFill>
              </a:rPr>
              <a:t>. Disponible en: </a:t>
            </a:r>
            <a:r>
              <a:rPr lang="es" sz="1000" u="sng">
                <a:solidFill>
                  <a:srgbClr val="1155CC"/>
                </a:solidFill>
                <a:hlinkClick r:id="rId5"/>
              </a:rPr>
              <a:t>https://es.wikipedia.org/wiki/PCR_en_tiempo_real</a:t>
            </a:r>
            <a:r>
              <a:rPr lang="es" sz="1000">
                <a:solidFill>
                  <a:srgbClr val="666666"/>
                </a:solidFill>
              </a:rPr>
              <a:t>.</a:t>
            </a:r>
            <a:endParaRPr sz="1000">
              <a:solidFill>
                <a:srgbClr val="666666"/>
              </a:solidFill>
            </a:endParaRPr>
          </a:p>
          <a:p>
            <a:pPr indent="0" lvl="0" marL="0" rtl="0" algn="l">
              <a:lnSpc>
                <a:spcPct val="100000"/>
              </a:lnSpc>
              <a:spcBef>
                <a:spcPts val="1000"/>
              </a:spcBef>
              <a:spcAft>
                <a:spcPts val="0"/>
              </a:spcAft>
              <a:buClr>
                <a:schemeClr val="dk1"/>
              </a:buClr>
              <a:buSzPts val="1100"/>
              <a:buFont typeface="Arial"/>
              <a:buNone/>
            </a:pPr>
            <a:r>
              <a:rPr lang="es" sz="1000">
                <a:solidFill>
                  <a:srgbClr val="666666"/>
                </a:solidFill>
              </a:rPr>
              <a:t>Biología Molecular. </a:t>
            </a:r>
            <a:r>
              <a:rPr i="1" lang="es" sz="1000">
                <a:solidFill>
                  <a:srgbClr val="666666"/>
                </a:solidFill>
              </a:rPr>
              <a:t>Cuantificación de Ácidos Nucleicos</a:t>
            </a:r>
            <a:r>
              <a:rPr lang="es" sz="1000">
                <a:solidFill>
                  <a:srgbClr val="666666"/>
                </a:solidFill>
              </a:rPr>
              <a:t>. Disponible en: </a:t>
            </a:r>
            <a:r>
              <a:rPr lang="es" sz="1000" u="sng">
                <a:solidFill>
                  <a:srgbClr val="1155CC"/>
                </a:solidFill>
                <a:hlinkClick r:id="rId6"/>
              </a:rPr>
              <a:t>https://biologiamolecularinteractiva.wordpress.com/about/cuantificacion-de-acidos-nucleicos/</a:t>
            </a:r>
            <a:r>
              <a:rPr lang="es" sz="1000">
                <a:solidFill>
                  <a:srgbClr val="666666"/>
                </a:solidFill>
              </a:rPr>
              <a:t>.</a:t>
            </a:r>
            <a:endParaRPr sz="1000">
              <a:solidFill>
                <a:srgbClr val="666666"/>
              </a:solidFill>
            </a:endParaRPr>
          </a:p>
          <a:p>
            <a:pPr indent="0" lvl="0" marL="0" rtl="0" algn="l">
              <a:lnSpc>
                <a:spcPct val="100000"/>
              </a:lnSpc>
              <a:spcBef>
                <a:spcPts val="1000"/>
              </a:spcBef>
              <a:spcAft>
                <a:spcPts val="0"/>
              </a:spcAft>
              <a:buNone/>
            </a:pPr>
            <a:r>
              <a:t/>
            </a:r>
            <a:endParaRPr sz="1000" u="sng">
              <a:solidFill>
                <a:schemeClr val="dk1"/>
              </a:solidFill>
            </a:endParaRPr>
          </a:p>
          <a:p>
            <a:pPr indent="0" lvl="0" marL="0" rtl="0" algn="l">
              <a:lnSpc>
                <a:spcPct val="100000"/>
              </a:lnSpc>
              <a:spcBef>
                <a:spcPts val="1000"/>
              </a:spcBef>
              <a:spcAft>
                <a:spcPts val="0"/>
              </a:spcAft>
              <a:buClr>
                <a:schemeClr val="dk1"/>
              </a:buClr>
              <a:buSzPts val="1100"/>
              <a:buFont typeface="Arial"/>
              <a:buNone/>
            </a:pPr>
            <a:r>
              <a:rPr lang="es" sz="1000" u="sng">
                <a:solidFill>
                  <a:schemeClr val="dk1"/>
                </a:solidFill>
              </a:rPr>
              <a:t>Análisis inmunofluorescencia:</a:t>
            </a:r>
            <a:endParaRPr sz="1000" u="sng">
              <a:solidFill>
                <a:schemeClr val="dk1"/>
              </a:solidFill>
            </a:endParaRPr>
          </a:p>
          <a:p>
            <a:pPr indent="0" lvl="0" marL="0" rtl="0" algn="l">
              <a:lnSpc>
                <a:spcPct val="100000"/>
              </a:lnSpc>
              <a:spcBef>
                <a:spcPts val="0"/>
              </a:spcBef>
              <a:spcAft>
                <a:spcPts val="0"/>
              </a:spcAft>
              <a:buNone/>
            </a:pPr>
            <a:r>
              <a:rPr lang="es" sz="1000">
                <a:solidFill>
                  <a:srgbClr val="666666"/>
                </a:solidFill>
              </a:rPr>
              <a:t>Eurodiagnostica.com. </a:t>
            </a:r>
            <a:r>
              <a:rPr i="1" lang="es" sz="1000">
                <a:solidFill>
                  <a:srgbClr val="666666"/>
                </a:solidFill>
              </a:rPr>
              <a:t>Immunofluorescence technique</a:t>
            </a:r>
            <a:r>
              <a:rPr lang="es" sz="1000">
                <a:solidFill>
                  <a:srgbClr val="666666"/>
                </a:solidFill>
              </a:rPr>
              <a:t>. Disponible en: </a:t>
            </a:r>
            <a:r>
              <a:rPr lang="es" sz="1000" u="sng">
                <a:solidFill>
                  <a:srgbClr val="1155CC"/>
                </a:solidFill>
                <a:hlinkClick r:id="rId7"/>
              </a:rPr>
              <a:t>http://www.eurodiagnostica.com/index.php?headId=3&amp;pageId=3&amp;catId=10</a:t>
            </a:r>
            <a:r>
              <a:rPr lang="es" sz="1000">
                <a:solidFill>
                  <a:srgbClr val="666666"/>
                </a:solidFill>
              </a:rPr>
              <a:t>.</a:t>
            </a:r>
            <a:endParaRPr sz="1000">
              <a:solidFill>
                <a:srgbClr val="666666"/>
              </a:solidFill>
            </a:endParaRPr>
          </a:p>
          <a:p>
            <a:pPr indent="0" lvl="0" marL="0" rtl="0" algn="l">
              <a:lnSpc>
                <a:spcPct val="100000"/>
              </a:lnSpc>
              <a:spcBef>
                <a:spcPts val="0"/>
              </a:spcBef>
              <a:spcAft>
                <a:spcPts val="0"/>
              </a:spcAft>
              <a:buClr>
                <a:schemeClr val="dk1"/>
              </a:buClr>
              <a:buSzPts val="1100"/>
              <a:buFont typeface="Arial"/>
              <a:buNone/>
            </a:pPr>
            <a:r>
              <a:t/>
            </a:r>
            <a:endParaRPr sz="1000">
              <a:solidFill>
                <a:srgbClr val="666666"/>
              </a:solidFill>
            </a:endParaRPr>
          </a:p>
          <a:p>
            <a:pPr indent="0" lvl="0" marL="0" rtl="0" algn="l">
              <a:lnSpc>
                <a:spcPct val="100000"/>
              </a:lnSpc>
              <a:spcBef>
                <a:spcPts val="0"/>
              </a:spcBef>
              <a:spcAft>
                <a:spcPts val="0"/>
              </a:spcAft>
              <a:buClr>
                <a:schemeClr val="dk1"/>
              </a:buClr>
              <a:buSzPts val="1100"/>
              <a:buFont typeface="Arial"/>
              <a:buNone/>
            </a:pPr>
            <a:r>
              <a:t/>
            </a:r>
            <a:endParaRPr sz="1000" u="sng">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000" u="sng">
                <a:solidFill>
                  <a:schemeClr val="dk1"/>
                </a:solidFill>
              </a:rPr>
              <a:t>Análisis de datos con R</a:t>
            </a:r>
            <a:endParaRPr sz="1000" u="sng">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000">
                <a:solidFill>
                  <a:srgbClr val="666666"/>
                </a:solidFill>
                <a:highlight>
                  <a:srgbClr val="FFFFFF"/>
                </a:highlight>
              </a:rPr>
              <a:t>Sánchez, A. (2009). </a:t>
            </a:r>
            <a:r>
              <a:rPr i="1" lang="es" sz="1000">
                <a:solidFill>
                  <a:srgbClr val="666666"/>
                </a:solidFill>
                <a:highlight>
                  <a:srgbClr val="FFFFFF"/>
                </a:highlight>
              </a:rPr>
              <a:t>Ejemplo de Análisis de Datos de Microarrays con R y Bioconductor</a:t>
            </a:r>
            <a:r>
              <a:rPr lang="es" sz="1000">
                <a:solidFill>
                  <a:srgbClr val="666666"/>
                </a:solidFill>
                <a:highlight>
                  <a:srgbClr val="FFFFFF"/>
                </a:highlight>
              </a:rPr>
              <a:t>. [online] Ub.edu. Disponible en:</a:t>
            </a:r>
            <a:r>
              <a:rPr lang="es" sz="1000">
                <a:solidFill>
                  <a:schemeClr val="dk1"/>
                </a:solidFill>
                <a:highlight>
                  <a:srgbClr val="FFFFFF"/>
                </a:highlight>
              </a:rPr>
              <a:t> </a:t>
            </a:r>
            <a:r>
              <a:rPr lang="es" sz="1000" u="sng">
                <a:solidFill>
                  <a:srgbClr val="1155CC"/>
                </a:solidFill>
                <a:highlight>
                  <a:srgbClr val="FFFFFF"/>
                </a:highlight>
                <a:hlinkClick r:id="rId8"/>
              </a:rPr>
              <a:t>http://www.ub.edu/stat/docencia/bioinformatica/microarrays/ADM/labs/estrogen/Ejemplo_Estrogen.pdf</a:t>
            </a:r>
            <a:r>
              <a:rPr lang="es" sz="1000">
                <a:solidFill>
                  <a:schemeClr val="dk1"/>
                </a:solidFill>
                <a:highlight>
                  <a:srgbClr val="FFFFFF"/>
                </a:highlight>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s"/>
              <a:t>Índice</a:t>
            </a:r>
            <a:endParaRPr/>
          </a:p>
        </p:txBody>
      </p:sp>
      <p:sp>
        <p:nvSpPr>
          <p:cNvPr id="62" name="Google Shape;62;p14"/>
          <p:cNvSpPr txBox="1"/>
          <p:nvPr>
            <p:ph idx="1" type="body"/>
          </p:nvPr>
        </p:nvSpPr>
        <p:spPr>
          <a:xfrm>
            <a:off x="713600" y="1017725"/>
            <a:ext cx="8072400" cy="34956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200"/>
              </a:spcBef>
              <a:spcAft>
                <a:spcPts val="0"/>
              </a:spcAft>
              <a:buSzPts val="1600"/>
              <a:buFont typeface="Calibri"/>
              <a:buAutoNum type="arabicPeriod"/>
            </a:pPr>
            <a:r>
              <a:rPr b="1" lang="es" sz="1600">
                <a:solidFill>
                  <a:schemeClr val="dk1"/>
                </a:solidFill>
                <a:uFill>
                  <a:noFill/>
                </a:uFill>
                <a:latin typeface="Calibri"/>
                <a:ea typeface="Calibri"/>
                <a:cs typeface="Calibri"/>
                <a:sym typeface="Calibri"/>
                <a:hlinkClick r:id="rId3"/>
              </a:rPr>
              <a:t>Introducción</a:t>
            </a:r>
            <a:endParaRPr sz="1600">
              <a:solidFill>
                <a:schemeClr val="dk1"/>
              </a:solidFill>
              <a:latin typeface="Calibri"/>
              <a:ea typeface="Calibri"/>
              <a:cs typeface="Calibri"/>
              <a:sym typeface="Calibri"/>
            </a:endParaRPr>
          </a:p>
          <a:p>
            <a:pPr indent="-330200" lvl="2" marL="1371600" rtl="0" algn="l">
              <a:lnSpc>
                <a:spcPct val="100000"/>
              </a:lnSpc>
              <a:spcBef>
                <a:spcPts val="0"/>
              </a:spcBef>
              <a:spcAft>
                <a:spcPts val="0"/>
              </a:spcAft>
              <a:buSzPts val="1600"/>
              <a:buFont typeface="Calibri"/>
              <a:buAutoNum type="romanLcPeriod"/>
            </a:pPr>
            <a:r>
              <a:rPr lang="es" sz="1600">
                <a:solidFill>
                  <a:schemeClr val="dk1"/>
                </a:solidFill>
                <a:uFill>
                  <a:noFill/>
                </a:uFill>
                <a:latin typeface="Calibri"/>
                <a:ea typeface="Calibri"/>
                <a:cs typeface="Calibri"/>
                <a:sym typeface="Calibri"/>
                <a:hlinkClick r:id="rId4"/>
              </a:rPr>
              <a:t>Información previa.</a:t>
            </a:r>
            <a:endParaRPr sz="1600">
              <a:solidFill>
                <a:schemeClr val="dk1"/>
              </a:solidFill>
              <a:latin typeface="Calibri"/>
              <a:ea typeface="Calibri"/>
              <a:cs typeface="Calibri"/>
              <a:sym typeface="Calibri"/>
            </a:endParaRPr>
          </a:p>
          <a:p>
            <a:pPr indent="-330200" lvl="0" marL="457200" rtl="0" algn="l">
              <a:lnSpc>
                <a:spcPct val="100000"/>
              </a:lnSpc>
              <a:spcBef>
                <a:spcPts val="0"/>
              </a:spcBef>
              <a:spcAft>
                <a:spcPts val="0"/>
              </a:spcAft>
              <a:buSzPts val="1600"/>
              <a:buFont typeface="Calibri"/>
              <a:buAutoNum type="arabicPeriod"/>
            </a:pPr>
            <a:r>
              <a:rPr b="1" lang="es" sz="1600">
                <a:solidFill>
                  <a:schemeClr val="dk1"/>
                </a:solidFill>
                <a:uFill>
                  <a:noFill/>
                </a:uFill>
                <a:latin typeface="Calibri"/>
                <a:ea typeface="Calibri"/>
                <a:cs typeface="Calibri"/>
                <a:sym typeface="Calibri"/>
                <a:hlinkClick r:id="rId5"/>
              </a:rPr>
              <a:t>Objetivos</a:t>
            </a:r>
            <a:endParaRPr sz="1600">
              <a:solidFill>
                <a:schemeClr val="dk1"/>
              </a:solidFill>
              <a:latin typeface="Calibri"/>
              <a:ea typeface="Calibri"/>
              <a:cs typeface="Calibri"/>
              <a:sym typeface="Calibri"/>
            </a:endParaRPr>
          </a:p>
          <a:p>
            <a:pPr indent="-330200" lvl="0" marL="457200" rtl="0" algn="l">
              <a:lnSpc>
                <a:spcPct val="100000"/>
              </a:lnSpc>
              <a:spcBef>
                <a:spcPts val="0"/>
              </a:spcBef>
              <a:spcAft>
                <a:spcPts val="0"/>
              </a:spcAft>
              <a:buSzPts val="1600"/>
              <a:buFont typeface="Calibri"/>
              <a:buAutoNum type="arabicPeriod"/>
            </a:pPr>
            <a:r>
              <a:rPr b="1" lang="es" sz="1600">
                <a:solidFill>
                  <a:schemeClr val="dk1"/>
                </a:solidFill>
                <a:uFill>
                  <a:noFill/>
                </a:uFill>
                <a:latin typeface="Calibri"/>
                <a:ea typeface="Calibri"/>
                <a:cs typeface="Calibri"/>
                <a:sym typeface="Calibri"/>
                <a:hlinkClick r:id="rId6"/>
              </a:rPr>
              <a:t>Materiales y métodos</a:t>
            </a:r>
            <a:endParaRPr sz="1600">
              <a:solidFill>
                <a:schemeClr val="dk1"/>
              </a:solidFill>
              <a:latin typeface="Calibri"/>
              <a:ea typeface="Calibri"/>
              <a:cs typeface="Calibri"/>
              <a:sym typeface="Calibri"/>
            </a:endParaRPr>
          </a:p>
          <a:p>
            <a:pPr indent="-330200" lvl="2" marL="1371600" rtl="0" algn="l">
              <a:lnSpc>
                <a:spcPct val="100000"/>
              </a:lnSpc>
              <a:spcBef>
                <a:spcPts val="0"/>
              </a:spcBef>
              <a:spcAft>
                <a:spcPts val="0"/>
              </a:spcAft>
              <a:buSzPts val="1600"/>
              <a:buFont typeface="Calibri"/>
              <a:buAutoNum type="romanLcPeriod"/>
            </a:pPr>
            <a:r>
              <a:rPr lang="es" sz="1600">
                <a:solidFill>
                  <a:schemeClr val="dk1"/>
                </a:solidFill>
                <a:uFill>
                  <a:noFill/>
                </a:uFill>
                <a:latin typeface="Calibri"/>
                <a:ea typeface="Calibri"/>
                <a:cs typeface="Calibri"/>
                <a:sym typeface="Calibri"/>
                <a:hlinkClick r:id="rId7"/>
              </a:rPr>
              <a:t>Naturaleza de los datos</a:t>
            </a:r>
            <a:endParaRPr sz="1600">
              <a:solidFill>
                <a:schemeClr val="dk1"/>
              </a:solidFill>
              <a:latin typeface="Calibri"/>
              <a:ea typeface="Calibri"/>
              <a:cs typeface="Calibri"/>
              <a:sym typeface="Calibri"/>
            </a:endParaRPr>
          </a:p>
          <a:p>
            <a:pPr indent="-330200" lvl="2" marL="1371600" rtl="0" algn="l">
              <a:lnSpc>
                <a:spcPct val="100000"/>
              </a:lnSpc>
              <a:spcBef>
                <a:spcPts val="0"/>
              </a:spcBef>
              <a:spcAft>
                <a:spcPts val="0"/>
              </a:spcAft>
              <a:buSzPts val="1600"/>
              <a:buFont typeface="Calibri"/>
              <a:buAutoNum type="romanLcPeriod"/>
            </a:pPr>
            <a:r>
              <a:rPr lang="es" sz="1600">
                <a:solidFill>
                  <a:schemeClr val="dk1"/>
                </a:solidFill>
                <a:uFill>
                  <a:noFill/>
                </a:uFill>
                <a:latin typeface="Calibri"/>
                <a:ea typeface="Calibri"/>
                <a:cs typeface="Calibri"/>
                <a:sym typeface="Calibri"/>
                <a:hlinkClick r:id="rId8"/>
              </a:rPr>
              <a:t>Diseño experimental</a:t>
            </a:r>
            <a:endParaRPr sz="1600">
              <a:solidFill>
                <a:schemeClr val="dk1"/>
              </a:solidFill>
              <a:latin typeface="Calibri"/>
              <a:ea typeface="Calibri"/>
              <a:cs typeface="Calibri"/>
              <a:sym typeface="Calibri"/>
            </a:endParaRPr>
          </a:p>
          <a:p>
            <a:pPr indent="-330200" lvl="2" marL="1371600" rtl="0" algn="l">
              <a:lnSpc>
                <a:spcPct val="100000"/>
              </a:lnSpc>
              <a:spcBef>
                <a:spcPts val="0"/>
              </a:spcBef>
              <a:spcAft>
                <a:spcPts val="0"/>
              </a:spcAft>
              <a:buSzPts val="1600"/>
              <a:buFont typeface="Calibri"/>
              <a:buAutoNum type="romanLcPeriod"/>
            </a:pPr>
            <a:r>
              <a:rPr lang="es" sz="1600">
                <a:solidFill>
                  <a:schemeClr val="dk1"/>
                </a:solidFill>
                <a:uFill>
                  <a:noFill/>
                </a:uFill>
                <a:latin typeface="Calibri"/>
                <a:ea typeface="Calibri"/>
                <a:cs typeface="Calibri"/>
                <a:sym typeface="Calibri"/>
                <a:hlinkClick r:id="rId9"/>
              </a:rPr>
              <a:t>Métodos utilizados en el análisis</a:t>
            </a:r>
            <a:endParaRPr sz="1600">
              <a:solidFill>
                <a:schemeClr val="dk1"/>
              </a:solidFill>
              <a:latin typeface="Calibri"/>
              <a:ea typeface="Calibri"/>
              <a:cs typeface="Calibri"/>
              <a:sym typeface="Calibri"/>
            </a:endParaRPr>
          </a:p>
          <a:p>
            <a:pPr indent="-330200" lvl="0" marL="1828800" rtl="0" algn="l">
              <a:lnSpc>
                <a:spcPct val="100000"/>
              </a:lnSpc>
              <a:spcBef>
                <a:spcPts val="0"/>
              </a:spcBef>
              <a:spcAft>
                <a:spcPts val="0"/>
              </a:spcAft>
              <a:buSzPts val="1600"/>
              <a:buFont typeface="Calibri"/>
              <a:buChar char="-"/>
            </a:pPr>
            <a:r>
              <a:rPr lang="es" sz="1600">
                <a:solidFill>
                  <a:schemeClr val="dk1"/>
                </a:solidFill>
                <a:uFill>
                  <a:noFill/>
                </a:uFill>
                <a:latin typeface="Calibri"/>
                <a:ea typeface="Calibri"/>
                <a:cs typeface="Calibri"/>
                <a:sym typeface="Calibri"/>
                <a:hlinkClick r:id="rId10"/>
              </a:rPr>
              <a:t>Análisis qPCR</a:t>
            </a:r>
            <a:endParaRPr/>
          </a:p>
          <a:p>
            <a:pPr indent="-330200" lvl="0" marL="1828800" rtl="0" algn="l">
              <a:lnSpc>
                <a:spcPct val="100000"/>
              </a:lnSpc>
              <a:spcBef>
                <a:spcPts val="0"/>
              </a:spcBef>
              <a:spcAft>
                <a:spcPts val="0"/>
              </a:spcAft>
              <a:buSzPts val="1600"/>
              <a:buFont typeface="Calibri"/>
              <a:buChar char="-"/>
            </a:pPr>
            <a:r>
              <a:rPr lang="es" sz="1600">
                <a:solidFill>
                  <a:schemeClr val="dk1"/>
                </a:solidFill>
                <a:uFill>
                  <a:noFill/>
                </a:uFill>
                <a:latin typeface="Calibri"/>
                <a:ea typeface="Calibri"/>
                <a:cs typeface="Calibri"/>
                <a:sym typeface="Calibri"/>
                <a:hlinkClick r:id="rId11"/>
              </a:rPr>
              <a:t>Análisis de inmunofluorescencia</a:t>
            </a:r>
            <a:r>
              <a:rPr lang="es"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330200" lvl="2" marL="1371600" rtl="0" algn="l">
              <a:lnSpc>
                <a:spcPct val="100000"/>
              </a:lnSpc>
              <a:spcBef>
                <a:spcPts val="0"/>
              </a:spcBef>
              <a:spcAft>
                <a:spcPts val="0"/>
              </a:spcAft>
              <a:buSzPts val="1600"/>
              <a:buFont typeface="Calibri"/>
              <a:buAutoNum type="romanLcPeriod"/>
            </a:pPr>
            <a:r>
              <a:rPr lang="es" sz="1600">
                <a:solidFill>
                  <a:schemeClr val="dk1"/>
                </a:solidFill>
                <a:uFill>
                  <a:noFill/>
                </a:uFill>
                <a:latin typeface="Calibri"/>
                <a:ea typeface="Calibri"/>
                <a:cs typeface="Calibri"/>
                <a:sym typeface="Calibri"/>
                <a:hlinkClick r:id="rId12"/>
              </a:rPr>
              <a:t>Tipos de microarrays utilizados</a:t>
            </a:r>
            <a:endParaRPr sz="1600">
              <a:solidFill>
                <a:schemeClr val="dk1"/>
              </a:solidFill>
              <a:latin typeface="Calibri"/>
              <a:ea typeface="Calibri"/>
              <a:cs typeface="Calibri"/>
              <a:sym typeface="Calibri"/>
            </a:endParaRPr>
          </a:p>
          <a:p>
            <a:pPr indent="-330200" lvl="0" marL="457200" rtl="0" algn="l">
              <a:lnSpc>
                <a:spcPct val="100000"/>
              </a:lnSpc>
              <a:spcBef>
                <a:spcPts val="0"/>
              </a:spcBef>
              <a:spcAft>
                <a:spcPts val="0"/>
              </a:spcAft>
              <a:buSzPts val="1600"/>
              <a:buFont typeface="Calibri"/>
              <a:buAutoNum type="arabicPeriod"/>
            </a:pPr>
            <a:r>
              <a:rPr b="1" lang="es" sz="1600">
                <a:solidFill>
                  <a:schemeClr val="dk1"/>
                </a:solidFill>
                <a:uFill>
                  <a:noFill/>
                </a:uFill>
                <a:latin typeface="Calibri"/>
                <a:ea typeface="Calibri"/>
                <a:cs typeface="Calibri"/>
                <a:sym typeface="Calibri"/>
                <a:hlinkClick r:id="rId13"/>
              </a:rPr>
              <a:t>Análisis de datos con R</a:t>
            </a:r>
            <a:r>
              <a:rPr b="1" lang="es"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330200" lvl="0" marL="457200" rtl="0" algn="l">
              <a:lnSpc>
                <a:spcPct val="100000"/>
              </a:lnSpc>
              <a:spcBef>
                <a:spcPts val="0"/>
              </a:spcBef>
              <a:spcAft>
                <a:spcPts val="0"/>
              </a:spcAft>
              <a:buSzPts val="1600"/>
              <a:buFont typeface="Calibri"/>
              <a:buAutoNum type="arabicPeriod"/>
            </a:pPr>
            <a:r>
              <a:rPr b="1" lang="es" sz="1600">
                <a:solidFill>
                  <a:schemeClr val="dk1"/>
                </a:solidFill>
                <a:uFill>
                  <a:noFill/>
                </a:uFill>
                <a:latin typeface="Calibri"/>
                <a:ea typeface="Calibri"/>
                <a:cs typeface="Calibri"/>
                <a:sym typeface="Calibri"/>
                <a:hlinkClick r:id="rId14"/>
              </a:rPr>
              <a:t>Bibliografía</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333650"/>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AutoNum type="arabicPeriod"/>
            </a:pPr>
            <a:r>
              <a:rPr lang="es"/>
              <a:t>Introducción</a:t>
            </a:r>
            <a:endParaRPr/>
          </a:p>
        </p:txBody>
      </p:sp>
      <p:pic>
        <p:nvPicPr>
          <p:cNvPr id="68" name="Google Shape;68;p15"/>
          <p:cNvPicPr preferRelativeResize="0"/>
          <p:nvPr/>
        </p:nvPicPr>
        <p:blipFill>
          <a:blip r:embed="rId3">
            <a:alphaModFix/>
          </a:blip>
          <a:stretch>
            <a:fillRect/>
          </a:stretch>
        </p:blipFill>
        <p:spPr>
          <a:xfrm>
            <a:off x="536026" y="893250"/>
            <a:ext cx="3740150" cy="3934850"/>
          </a:xfrm>
          <a:prstGeom prst="rect">
            <a:avLst/>
          </a:prstGeom>
          <a:noFill/>
          <a:ln cap="flat" cmpd="sng" w="9525">
            <a:solidFill>
              <a:schemeClr val="dk2"/>
            </a:solidFill>
            <a:prstDash val="solid"/>
            <a:round/>
            <a:headEnd len="sm" w="sm" type="none"/>
            <a:tailEnd len="sm" w="sm" type="none"/>
          </a:ln>
        </p:spPr>
      </p:pic>
      <p:sp>
        <p:nvSpPr>
          <p:cNvPr id="69" name="Google Shape;69;p15"/>
          <p:cNvSpPr txBox="1"/>
          <p:nvPr/>
        </p:nvSpPr>
        <p:spPr>
          <a:xfrm>
            <a:off x="2623050" y="4828100"/>
            <a:ext cx="3897900" cy="3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sz="800"/>
              <a:t>Fuente:</a:t>
            </a:r>
            <a:r>
              <a:rPr i="1" lang="es" sz="800" u="sng">
                <a:solidFill>
                  <a:schemeClr val="hlink"/>
                </a:solidFill>
                <a:hlinkClick r:id="rId4"/>
              </a:rPr>
              <a:t>http://redpacientes.com/post/DB1/trasplante_celulas_islotes_pancreaticos</a:t>
            </a:r>
            <a:endParaRPr i="1" sz="800">
              <a:solidFill>
                <a:schemeClr val="dk1"/>
              </a:solidFill>
            </a:endParaRPr>
          </a:p>
          <a:p>
            <a:pPr indent="0" lvl="0" marL="0" rtl="0" algn="l">
              <a:spcBef>
                <a:spcPts val="0"/>
              </a:spcBef>
              <a:spcAft>
                <a:spcPts val="0"/>
              </a:spcAft>
              <a:buNone/>
            </a:pPr>
            <a:r>
              <a:t/>
            </a:r>
            <a:endParaRPr sz="800">
              <a:solidFill>
                <a:schemeClr val="dk1"/>
              </a:solidFill>
            </a:endParaRPr>
          </a:p>
        </p:txBody>
      </p:sp>
      <p:pic>
        <p:nvPicPr>
          <p:cNvPr id="70" name="Google Shape;70;p15"/>
          <p:cNvPicPr preferRelativeResize="0"/>
          <p:nvPr/>
        </p:nvPicPr>
        <p:blipFill>
          <a:blip r:embed="rId5">
            <a:alphaModFix/>
          </a:blip>
          <a:stretch>
            <a:fillRect/>
          </a:stretch>
        </p:blipFill>
        <p:spPr>
          <a:xfrm>
            <a:off x="4440975" y="899726"/>
            <a:ext cx="4289907" cy="39219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2. </a:t>
            </a:r>
            <a:r>
              <a:rPr lang="es"/>
              <a:t>Objetivos</a:t>
            </a:r>
            <a:endParaRPr/>
          </a:p>
        </p:txBody>
      </p:sp>
      <p:grpSp>
        <p:nvGrpSpPr>
          <p:cNvPr id="76" name="Google Shape;76;p16"/>
          <p:cNvGrpSpPr/>
          <p:nvPr/>
        </p:nvGrpSpPr>
        <p:grpSpPr>
          <a:xfrm>
            <a:off x="2948287" y="1301895"/>
            <a:ext cx="2215483" cy="2281728"/>
            <a:chOff x="3071457" y="2013875"/>
            <a:chExt cx="1944600" cy="1569600"/>
          </a:xfrm>
        </p:grpSpPr>
        <p:sp>
          <p:nvSpPr>
            <p:cNvPr id="77" name="Google Shape;77;p16"/>
            <p:cNvSpPr/>
            <p:nvPr/>
          </p:nvSpPr>
          <p:spPr>
            <a:xfrm flipH="1" rot="10800000">
              <a:off x="3071457" y="2013875"/>
              <a:ext cx="1944600" cy="1569600"/>
            </a:xfrm>
            <a:prstGeom prst="round2DiagRect">
              <a:avLst>
                <a:gd fmla="val 0" name="adj1"/>
                <a:gd fmla="val 17764" name="adj2"/>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txBox="1"/>
            <p:nvPr/>
          </p:nvSpPr>
          <p:spPr>
            <a:xfrm>
              <a:off x="3316102" y="2256385"/>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200">
                  <a:solidFill>
                    <a:srgbClr val="FFFFFF"/>
                  </a:solidFill>
                  <a:latin typeface="Roboto"/>
                  <a:ea typeface="Roboto"/>
                  <a:cs typeface="Roboto"/>
                  <a:sym typeface="Roboto"/>
                </a:rPr>
                <a:t>Análisis epigenéticos</a:t>
              </a:r>
              <a:endParaRPr sz="1200">
                <a:solidFill>
                  <a:srgbClr val="FFFFFF"/>
                </a:solidFill>
                <a:latin typeface="Roboto"/>
                <a:ea typeface="Roboto"/>
                <a:cs typeface="Roboto"/>
                <a:sym typeface="Roboto"/>
              </a:endParaRPr>
            </a:p>
          </p:txBody>
        </p:sp>
        <p:sp>
          <p:nvSpPr>
            <p:cNvPr id="79" name="Google Shape;79;p16"/>
            <p:cNvSpPr txBox="1"/>
            <p:nvPr/>
          </p:nvSpPr>
          <p:spPr>
            <a:xfrm>
              <a:off x="3405061" y="2576013"/>
              <a:ext cx="1305000" cy="622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s" sz="1200">
                  <a:solidFill>
                    <a:srgbClr val="222222"/>
                  </a:solidFill>
                </a:rPr>
                <a:t>Los genes se han mantenido a pesar de no haberse transcrito</a:t>
              </a:r>
              <a:endParaRPr sz="1100">
                <a:solidFill>
                  <a:srgbClr val="FFFFFF"/>
                </a:solidFill>
                <a:latin typeface="Roboto"/>
                <a:ea typeface="Roboto"/>
                <a:cs typeface="Roboto"/>
                <a:sym typeface="Roboto"/>
              </a:endParaRPr>
            </a:p>
          </p:txBody>
        </p:sp>
      </p:grpSp>
      <p:grpSp>
        <p:nvGrpSpPr>
          <p:cNvPr id="80" name="Google Shape;80;p16"/>
          <p:cNvGrpSpPr/>
          <p:nvPr/>
        </p:nvGrpSpPr>
        <p:grpSpPr>
          <a:xfrm>
            <a:off x="105074" y="1358945"/>
            <a:ext cx="2843200" cy="2229774"/>
            <a:chOff x="1126863" y="2013875"/>
            <a:chExt cx="1944600" cy="1569600"/>
          </a:xfrm>
        </p:grpSpPr>
        <p:sp>
          <p:nvSpPr>
            <p:cNvPr id="81" name="Google Shape;81;p16"/>
            <p:cNvSpPr/>
            <p:nvPr/>
          </p:nvSpPr>
          <p:spPr>
            <a:xfrm>
              <a:off x="1126863" y="2013875"/>
              <a:ext cx="1944600" cy="1569600"/>
            </a:xfrm>
            <a:prstGeom prst="round2DiagRect">
              <a:avLst>
                <a:gd fmla="val 0" name="adj1"/>
                <a:gd fmla="val 17764" name="adj2"/>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txBox="1"/>
            <p:nvPr/>
          </p:nvSpPr>
          <p:spPr>
            <a:xfrm>
              <a:off x="1351634" y="2256383"/>
              <a:ext cx="14517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200">
                  <a:solidFill>
                    <a:srgbClr val="FFFFFF"/>
                  </a:solidFill>
                  <a:latin typeface="Roboto"/>
                  <a:ea typeface="Roboto"/>
                  <a:cs typeface="Roboto"/>
                  <a:sym typeface="Roboto"/>
                </a:rPr>
                <a:t>Rastreo de linaje celular</a:t>
              </a:r>
              <a:endParaRPr sz="1200">
                <a:solidFill>
                  <a:srgbClr val="FFFFFF"/>
                </a:solidFill>
                <a:latin typeface="Roboto"/>
                <a:ea typeface="Roboto"/>
                <a:cs typeface="Roboto"/>
                <a:sym typeface="Roboto"/>
              </a:endParaRPr>
            </a:p>
          </p:txBody>
        </p:sp>
        <p:sp>
          <p:nvSpPr>
            <p:cNvPr id="83" name="Google Shape;83;p16"/>
            <p:cNvSpPr txBox="1"/>
            <p:nvPr/>
          </p:nvSpPr>
          <p:spPr>
            <a:xfrm>
              <a:off x="1180562" y="2562027"/>
              <a:ext cx="1837200" cy="654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200">
                  <a:solidFill>
                    <a:srgbClr val="222222"/>
                  </a:solidFill>
                </a:rPr>
                <a:t>Existencia de células beta-derivadas (BDC) supervivientes de la desdiferenciación.</a:t>
              </a:r>
              <a:endParaRPr sz="1200">
                <a:solidFill>
                  <a:srgbClr val="222222"/>
                </a:solidFill>
              </a:endParaRPr>
            </a:p>
            <a:p>
              <a:pPr indent="0" lvl="0" marL="0" rtl="0" algn="just">
                <a:spcBef>
                  <a:spcPts val="800"/>
                </a:spcBef>
                <a:spcAft>
                  <a:spcPts val="800"/>
                </a:spcAft>
                <a:buNone/>
              </a:pPr>
              <a:r>
                <a:rPr lang="es" sz="1200">
                  <a:solidFill>
                    <a:srgbClr val="222222"/>
                  </a:solidFill>
                </a:rPr>
                <a:t>Replicación de las células BDC.</a:t>
              </a:r>
              <a:endParaRPr sz="1100">
                <a:solidFill>
                  <a:srgbClr val="FFFFFF"/>
                </a:solidFill>
                <a:latin typeface="Roboto"/>
                <a:ea typeface="Roboto"/>
                <a:cs typeface="Roboto"/>
                <a:sym typeface="Roboto"/>
              </a:endParaRPr>
            </a:p>
          </p:txBody>
        </p:sp>
      </p:grpSp>
      <p:grpSp>
        <p:nvGrpSpPr>
          <p:cNvPr id="84" name="Google Shape;84;p16"/>
          <p:cNvGrpSpPr/>
          <p:nvPr/>
        </p:nvGrpSpPr>
        <p:grpSpPr>
          <a:xfrm>
            <a:off x="5163767" y="1296801"/>
            <a:ext cx="3880251" cy="2291930"/>
            <a:chOff x="5227690" y="2013875"/>
            <a:chExt cx="3001200" cy="1569600"/>
          </a:xfrm>
        </p:grpSpPr>
        <p:sp>
          <p:nvSpPr>
            <p:cNvPr id="85" name="Google Shape;85;p16"/>
            <p:cNvSpPr/>
            <p:nvPr/>
          </p:nvSpPr>
          <p:spPr>
            <a:xfrm>
              <a:off x="5227690" y="2013875"/>
              <a:ext cx="3001200" cy="1569600"/>
            </a:xfrm>
            <a:prstGeom prst="round2DiagRect">
              <a:avLst>
                <a:gd fmla="val 0" name="adj1"/>
                <a:gd fmla="val 17764" name="adj2"/>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6" name="Google Shape;86;p16"/>
            <p:cNvSpPr txBox="1"/>
            <p:nvPr/>
          </p:nvSpPr>
          <p:spPr>
            <a:xfrm>
              <a:off x="5360226" y="2256387"/>
              <a:ext cx="24171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200">
                  <a:solidFill>
                    <a:srgbClr val="FFFFFF"/>
                  </a:solidFill>
                  <a:latin typeface="Roboto"/>
                  <a:ea typeface="Roboto"/>
                  <a:cs typeface="Roboto"/>
                  <a:sym typeface="Roboto"/>
                </a:rPr>
                <a:t>Hipótesis</a:t>
              </a:r>
              <a:endParaRPr sz="1200">
                <a:solidFill>
                  <a:srgbClr val="FFFFFF"/>
                </a:solidFill>
                <a:latin typeface="Roboto"/>
                <a:ea typeface="Roboto"/>
                <a:cs typeface="Roboto"/>
                <a:sym typeface="Roboto"/>
              </a:endParaRPr>
            </a:p>
          </p:txBody>
        </p:sp>
        <p:sp>
          <p:nvSpPr>
            <p:cNvPr id="87" name="Google Shape;87;p16"/>
            <p:cNvSpPr txBox="1"/>
            <p:nvPr/>
          </p:nvSpPr>
          <p:spPr>
            <a:xfrm>
              <a:off x="5370196" y="2568260"/>
              <a:ext cx="2716200" cy="637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800"/>
                </a:spcAft>
                <a:buClr>
                  <a:schemeClr val="dk1"/>
                </a:buClr>
                <a:buSzPts val="1100"/>
                <a:buFont typeface="Arial"/>
                <a:buNone/>
              </a:pPr>
              <a:r>
                <a:rPr lang="es" sz="1200">
                  <a:solidFill>
                    <a:srgbClr val="222222"/>
                  </a:solidFill>
                </a:rPr>
                <a:t>La célula desdiferenciada ha mantenido su epigenoma y por lo tanto, es el epigenoma el responsable de que la célula pueda seguir produciendo insulina.</a:t>
              </a:r>
              <a:endParaRPr sz="1100">
                <a:solidFill>
                  <a:srgbClr val="FFFFFF"/>
                </a:solidFill>
                <a:latin typeface="Roboto"/>
                <a:ea typeface="Roboto"/>
                <a:cs typeface="Roboto"/>
                <a:sym typeface="Roboto"/>
              </a:endParaRPr>
            </a:p>
          </p:txBody>
        </p:sp>
      </p:grpSp>
      <p:grpSp>
        <p:nvGrpSpPr>
          <p:cNvPr id="88" name="Google Shape;88;p16"/>
          <p:cNvGrpSpPr/>
          <p:nvPr/>
        </p:nvGrpSpPr>
        <p:grpSpPr>
          <a:xfrm>
            <a:off x="5058834" y="2441570"/>
            <a:ext cx="261571" cy="260379"/>
            <a:chOff x="4858109" y="2631368"/>
            <a:chExt cx="316442" cy="315000"/>
          </a:xfrm>
        </p:grpSpPr>
        <p:sp>
          <p:nvSpPr>
            <p:cNvPr id="89" name="Google Shape;89;p16"/>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p:nvPr/>
          </p:nvSpPr>
          <p:spPr>
            <a:xfrm>
              <a:off x="4858109" y="2739300"/>
              <a:ext cx="239100" cy="99000"/>
            </a:xfrm>
            <a:prstGeom prst="rightArrow">
              <a:avLst>
                <a:gd fmla="val 32020" name="adj1"/>
                <a:gd fmla="val 66970" name="adj2"/>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br>
                <a:rPr lang="es"/>
              </a:br>
              <a:endParaRPr/>
            </a:p>
          </p:txBody>
        </p:sp>
      </p:grpSp>
      <p:grpSp>
        <p:nvGrpSpPr>
          <p:cNvPr id="91" name="Google Shape;91;p16"/>
          <p:cNvGrpSpPr/>
          <p:nvPr/>
        </p:nvGrpSpPr>
        <p:grpSpPr>
          <a:xfrm>
            <a:off x="2824303" y="2441583"/>
            <a:ext cx="260366" cy="260366"/>
            <a:chOff x="3157188" y="909150"/>
            <a:chExt cx="470400" cy="470400"/>
          </a:xfrm>
        </p:grpSpPr>
        <p:sp>
          <p:nvSpPr>
            <p:cNvPr id="92" name="Google Shape;92;p16"/>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3243138" y="995100"/>
              <a:ext cx="298500" cy="298500"/>
            </a:xfrm>
            <a:prstGeom prst="mathPlus">
              <a:avLst>
                <a:gd fmla="val 9900" name="adj1"/>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7"/>
          <p:cNvSpPr txBox="1"/>
          <p:nvPr>
            <p:ph type="title"/>
          </p:nvPr>
        </p:nvSpPr>
        <p:spPr>
          <a:xfrm>
            <a:off x="311700" y="289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3. Materiales y métodos</a:t>
            </a:r>
            <a:endParaRPr/>
          </a:p>
        </p:txBody>
      </p:sp>
      <p:sp>
        <p:nvSpPr>
          <p:cNvPr id="99" name="Google Shape;99;p17"/>
          <p:cNvSpPr txBox="1"/>
          <p:nvPr/>
        </p:nvSpPr>
        <p:spPr>
          <a:xfrm>
            <a:off x="311700" y="724175"/>
            <a:ext cx="8400000" cy="4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a:t>Naturaleza de los datos</a:t>
            </a:r>
            <a:endParaRPr i="1"/>
          </a:p>
        </p:txBody>
      </p:sp>
      <p:grpSp>
        <p:nvGrpSpPr>
          <p:cNvPr id="100" name="Google Shape;100;p17"/>
          <p:cNvGrpSpPr/>
          <p:nvPr/>
        </p:nvGrpSpPr>
        <p:grpSpPr>
          <a:xfrm>
            <a:off x="4572000" y="1064350"/>
            <a:ext cx="2286000" cy="2847950"/>
            <a:chOff x="0" y="2295575"/>
            <a:chExt cx="2286000" cy="2847950"/>
          </a:xfrm>
        </p:grpSpPr>
        <p:grpSp>
          <p:nvGrpSpPr>
            <p:cNvPr id="101" name="Google Shape;101;p17"/>
            <p:cNvGrpSpPr/>
            <p:nvPr/>
          </p:nvGrpSpPr>
          <p:grpSpPr>
            <a:xfrm>
              <a:off x="0" y="2295575"/>
              <a:ext cx="2286000" cy="2847950"/>
              <a:chOff x="0" y="2295575"/>
              <a:chExt cx="2286000" cy="2847950"/>
            </a:xfrm>
          </p:grpSpPr>
          <p:sp>
            <p:nvSpPr>
              <p:cNvPr id="102" name="Google Shape;102;p17"/>
              <p:cNvSpPr/>
              <p:nvPr/>
            </p:nvSpPr>
            <p:spPr>
              <a:xfrm>
                <a:off x="0" y="2823925"/>
                <a:ext cx="2286000" cy="23196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0" y="2295575"/>
                <a:ext cx="2286000" cy="537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17"/>
            <p:cNvSpPr txBox="1"/>
            <p:nvPr/>
          </p:nvSpPr>
          <p:spPr>
            <a:xfrm>
              <a:off x="216300" y="3050025"/>
              <a:ext cx="18534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200">
                  <a:solidFill>
                    <a:srgbClr val="FFFFFF"/>
                  </a:solidFill>
                  <a:latin typeface="Roboto"/>
                  <a:ea typeface="Roboto"/>
                  <a:cs typeface="Roboto"/>
                  <a:sym typeface="Roboto"/>
                </a:rPr>
                <a:t>No diferenciación de las células no tratadas</a:t>
              </a:r>
              <a:endParaRPr b="1" sz="1200">
                <a:solidFill>
                  <a:srgbClr val="FFFFFF"/>
                </a:solidFill>
                <a:latin typeface="Roboto"/>
                <a:ea typeface="Roboto"/>
                <a:cs typeface="Roboto"/>
                <a:sym typeface="Roboto"/>
              </a:endParaRPr>
            </a:p>
          </p:txBody>
        </p:sp>
        <p:sp>
          <p:nvSpPr>
            <p:cNvPr id="105" name="Google Shape;105;p17"/>
            <p:cNvSpPr txBox="1"/>
            <p:nvPr/>
          </p:nvSpPr>
          <p:spPr>
            <a:xfrm>
              <a:off x="216300" y="3566325"/>
              <a:ext cx="1853400" cy="1444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800"/>
                </a:spcAft>
                <a:buClr>
                  <a:schemeClr val="dk1"/>
                </a:buClr>
                <a:buSzPts val="1100"/>
                <a:buFont typeface="Arial"/>
                <a:buNone/>
              </a:pPr>
              <a:r>
                <a:rPr lang="es" sz="900">
                  <a:solidFill>
                    <a:srgbClr val="FFFFFF"/>
                  </a:solidFill>
                </a:rPr>
                <a:t>Se utilizó un lentivirus (virus de infección lenta) al que se le introdujo un </a:t>
              </a:r>
              <a:r>
                <a:rPr b="1" lang="es" sz="900">
                  <a:solidFill>
                    <a:srgbClr val="FFFFFF"/>
                  </a:solidFill>
                </a:rPr>
                <a:t>plásmido</a:t>
              </a:r>
              <a:r>
                <a:rPr lang="es" sz="900">
                  <a:solidFill>
                    <a:srgbClr val="FFFFFF"/>
                  </a:solidFill>
                </a:rPr>
                <a:t> con un gen particular expresamente para inhibir el gen SLUG de las células beta. Este gen codifica una proteína que reprime la transcripción de ciertas secuencias que hacen que la célula se desdiferencie. </a:t>
              </a:r>
              <a:endParaRPr sz="900">
                <a:solidFill>
                  <a:srgbClr val="FFFFFF"/>
                </a:solidFill>
                <a:latin typeface="Roboto"/>
                <a:ea typeface="Roboto"/>
                <a:cs typeface="Roboto"/>
                <a:sym typeface="Roboto"/>
              </a:endParaRPr>
            </a:p>
          </p:txBody>
        </p:sp>
        <p:cxnSp>
          <p:nvCxnSpPr>
            <p:cNvPr id="106" name="Google Shape;106;p17"/>
            <p:cNvCxnSpPr/>
            <p:nvPr/>
          </p:nvCxnSpPr>
          <p:spPr>
            <a:xfrm>
              <a:off x="2286000" y="2295575"/>
              <a:ext cx="0" cy="2837400"/>
            </a:xfrm>
            <a:prstGeom prst="straightConnector1">
              <a:avLst/>
            </a:prstGeom>
            <a:noFill/>
            <a:ln cap="flat" cmpd="sng" w="9525">
              <a:solidFill>
                <a:srgbClr val="D9D9D9"/>
              </a:solidFill>
              <a:prstDash val="dot"/>
              <a:round/>
              <a:headEnd len="sm" w="sm" type="none"/>
              <a:tailEnd len="sm" w="sm" type="none"/>
            </a:ln>
          </p:spPr>
        </p:cxnSp>
      </p:grpSp>
      <p:grpSp>
        <p:nvGrpSpPr>
          <p:cNvPr id="107" name="Google Shape;107;p17"/>
          <p:cNvGrpSpPr/>
          <p:nvPr/>
        </p:nvGrpSpPr>
        <p:grpSpPr>
          <a:xfrm>
            <a:off x="2286000" y="1064350"/>
            <a:ext cx="2286000" cy="2847950"/>
            <a:chOff x="0" y="2295575"/>
            <a:chExt cx="2286000" cy="2847950"/>
          </a:xfrm>
        </p:grpSpPr>
        <p:grpSp>
          <p:nvGrpSpPr>
            <p:cNvPr id="108" name="Google Shape;108;p17"/>
            <p:cNvGrpSpPr/>
            <p:nvPr/>
          </p:nvGrpSpPr>
          <p:grpSpPr>
            <a:xfrm>
              <a:off x="0" y="2295575"/>
              <a:ext cx="2286000" cy="2847950"/>
              <a:chOff x="0" y="2295575"/>
              <a:chExt cx="2286000" cy="2847950"/>
            </a:xfrm>
          </p:grpSpPr>
          <p:sp>
            <p:nvSpPr>
              <p:cNvPr id="109" name="Google Shape;109;p17"/>
              <p:cNvSpPr/>
              <p:nvPr/>
            </p:nvSpPr>
            <p:spPr>
              <a:xfrm>
                <a:off x="0" y="2823925"/>
                <a:ext cx="2286000" cy="23196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p:nvPr/>
            </p:nvSpPr>
            <p:spPr>
              <a:xfrm>
                <a:off x="0" y="2295575"/>
                <a:ext cx="2286000" cy="537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7"/>
            <p:cNvSpPr txBox="1"/>
            <p:nvPr/>
          </p:nvSpPr>
          <p:spPr>
            <a:xfrm>
              <a:off x="216300" y="3050050"/>
              <a:ext cx="1853400" cy="7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200">
                  <a:solidFill>
                    <a:srgbClr val="FFFFFF"/>
                  </a:solidFill>
                  <a:latin typeface="Roboto"/>
                  <a:ea typeface="Roboto"/>
                  <a:cs typeface="Roboto"/>
                  <a:sym typeface="Roboto"/>
                </a:rPr>
                <a:t>Separación de condiciones</a:t>
              </a:r>
              <a:endParaRPr b="1" sz="1200">
                <a:solidFill>
                  <a:srgbClr val="FFFFFF"/>
                </a:solidFill>
                <a:latin typeface="Roboto"/>
                <a:ea typeface="Roboto"/>
                <a:cs typeface="Roboto"/>
                <a:sym typeface="Roboto"/>
              </a:endParaRPr>
            </a:p>
          </p:txBody>
        </p:sp>
        <p:sp>
          <p:nvSpPr>
            <p:cNvPr id="112" name="Google Shape;112;p17"/>
            <p:cNvSpPr txBox="1"/>
            <p:nvPr/>
          </p:nvSpPr>
          <p:spPr>
            <a:xfrm>
              <a:off x="216300" y="3689600"/>
              <a:ext cx="1853400" cy="996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800"/>
                </a:spcAft>
                <a:buClr>
                  <a:schemeClr val="dk1"/>
                </a:buClr>
                <a:buSzPts val="1100"/>
                <a:buFont typeface="Arial"/>
                <a:buNone/>
              </a:pPr>
              <a:r>
                <a:rPr lang="es" sz="900">
                  <a:solidFill>
                    <a:srgbClr val="FFFFFF"/>
                  </a:solidFill>
                  <a:latin typeface="Roboto"/>
                  <a:ea typeface="Roboto"/>
                  <a:cs typeface="Roboto"/>
                  <a:sym typeface="Roboto"/>
                </a:rPr>
                <a:t>Algunas células se mantuvieron en un medio sin sérum (</a:t>
              </a:r>
              <a:r>
                <a:rPr b="1" lang="es" sz="900">
                  <a:solidFill>
                    <a:srgbClr val="FFFFFF"/>
                  </a:solidFill>
                  <a:latin typeface="Roboto"/>
                  <a:ea typeface="Roboto"/>
                  <a:cs typeface="Roboto"/>
                  <a:sym typeface="Roboto"/>
                </a:rPr>
                <a:t>SFM</a:t>
              </a:r>
              <a:r>
                <a:rPr lang="es" sz="900">
                  <a:solidFill>
                    <a:srgbClr val="FFFFFF"/>
                  </a:solidFill>
                  <a:latin typeface="Roboto"/>
                  <a:ea typeface="Roboto"/>
                  <a:cs typeface="Roboto"/>
                  <a:sym typeface="Roboto"/>
                </a:rPr>
                <a:t>) mientras que otras fueron tratadas con un cóctel de rediferenciación (</a:t>
              </a:r>
              <a:r>
                <a:rPr b="1" lang="es" sz="900">
                  <a:solidFill>
                    <a:srgbClr val="FFFFFF"/>
                  </a:solidFill>
                  <a:latin typeface="Roboto"/>
                  <a:ea typeface="Roboto"/>
                  <a:cs typeface="Roboto"/>
                  <a:sym typeface="Roboto"/>
                </a:rPr>
                <a:t>RC</a:t>
              </a:r>
              <a:r>
                <a:rPr lang="es" sz="900">
                  <a:solidFill>
                    <a:srgbClr val="FFFFFF"/>
                  </a:solidFill>
                  <a:latin typeface="Roboto"/>
                  <a:ea typeface="Roboto"/>
                  <a:cs typeface="Roboto"/>
                  <a:sym typeface="Roboto"/>
                </a:rPr>
                <a:t>).</a:t>
              </a:r>
              <a:endParaRPr sz="900">
                <a:solidFill>
                  <a:srgbClr val="FFFFFF"/>
                </a:solidFill>
                <a:latin typeface="Roboto"/>
                <a:ea typeface="Roboto"/>
                <a:cs typeface="Roboto"/>
                <a:sym typeface="Roboto"/>
              </a:endParaRPr>
            </a:p>
          </p:txBody>
        </p:sp>
        <p:cxnSp>
          <p:nvCxnSpPr>
            <p:cNvPr id="113" name="Google Shape;113;p17"/>
            <p:cNvCxnSpPr/>
            <p:nvPr/>
          </p:nvCxnSpPr>
          <p:spPr>
            <a:xfrm>
              <a:off x="2286000" y="2295575"/>
              <a:ext cx="0" cy="2837400"/>
            </a:xfrm>
            <a:prstGeom prst="straightConnector1">
              <a:avLst/>
            </a:prstGeom>
            <a:noFill/>
            <a:ln cap="flat" cmpd="sng" w="9525">
              <a:solidFill>
                <a:srgbClr val="A1C3FA"/>
              </a:solidFill>
              <a:prstDash val="dot"/>
              <a:round/>
              <a:headEnd len="sm" w="sm" type="none"/>
              <a:tailEnd len="sm" w="sm" type="none"/>
            </a:ln>
          </p:spPr>
        </p:cxnSp>
      </p:grpSp>
      <p:grpSp>
        <p:nvGrpSpPr>
          <p:cNvPr id="114" name="Google Shape;114;p17"/>
          <p:cNvGrpSpPr/>
          <p:nvPr/>
        </p:nvGrpSpPr>
        <p:grpSpPr>
          <a:xfrm>
            <a:off x="0" y="1064350"/>
            <a:ext cx="2286000" cy="2847950"/>
            <a:chOff x="0" y="2295575"/>
            <a:chExt cx="2286000" cy="2847950"/>
          </a:xfrm>
        </p:grpSpPr>
        <p:grpSp>
          <p:nvGrpSpPr>
            <p:cNvPr id="115" name="Google Shape;115;p17"/>
            <p:cNvGrpSpPr/>
            <p:nvPr/>
          </p:nvGrpSpPr>
          <p:grpSpPr>
            <a:xfrm>
              <a:off x="0" y="2295575"/>
              <a:ext cx="2286000" cy="2847950"/>
              <a:chOff x="0" y="2295575"/>
              <a:chExt cx="2286000" cy="2847950"/>
            </a:xfrm>
          </p:grpSpPr>
          <p:sp>
            <p:nvSpPr>
              <p:cNvPr id="116" name="Google Shape;116;p17"/>
              <p:cNvSpPr/>
              <p:nvPr/>
            </p:nvSpPr>
            <p:spPr>
              <a:xfrm>
                <a:off x="0" y="2823925"/>
                <a:ext cx="2286000" cy="23196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a:off x="0" y="2295575"/>
                <a:ext cx="2286000" cy="537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 name="Google Shape;118;p17"/>
            <p:cNvSpPr txBox="1"/>
            <p:nvPr/>
          </p:nvSpPr>
          <p:spPr>
            <a:xfrm>
              <a:off x="216300" y="3050050"/>
              <a:ext cx="1853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200">
                  <a:solidFill>
                    <a:srgbClr val="FFFFFF"/>
                  </a:solidFill>
                  <a:latin typeface="Roboto"/>
                  <a:ea typeface="Roboto"/>
                  <a:cs typeface="Roboto"/>
                  <a:sym typeface="Roboto"/>
                </a:rPr>
                <a:t>Obtención de células beta</a:t>
              </a:r>
              <a:endParaRPr b="1" sz="1200">
                <a:solidFill>
                  <a:srgbClr val="FFFFFF"/>
                </a:solidFill>
                <a:latin typeface="Roboto"/>
                <a:ea typeface="Roboto"/>
                <a:cs typeface="Roboto"/>
                <a:sym typeface="Roboto"/>
              </a:endParaRPr>
            </a:p>
          </p:txBody>
        </p:sp>
        <p:sp>
          <p:nvSpPr>
            <p:cNvPr id="119" name="Google Shape;119;p17"/>
            <p:cNvSpPr txBox="1"/>
            <p:nvPr/>
          </p:nvSpPr>
          <p:spPr>
            <a:xfrm>
              <a:off x="216300" y="3679975"/>
              <a:ext cx="1853400" cy="996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800"/>
                </a:spcAft>
                <a:buClr>
                  <a:schemeClr val="dk1"/>
                </a:buClr>
                <a:buSzPts val="1100"/>
                <a:buFont typeface="Arial"/>
                <a:buNone/>
              </a:pPr>
              <a:r>
                <a:rPr lang="es" sz="900">
                  <a:solidFill>
                    <a:srgbClr val="FFFFFF"/>
                  </a:solidFill>
                  <a:latin typeface="Roboto"/>
                  <a:ea typeface="Roboto"/>
                  <a:cs typeface="Roboto"/>
                  <a:sym typeface="Roboto"/>
                </a:rPr>
                <a:t>Los islotes de los donantes se disociaron en células individuales, y las células beta se marcaron, se expandieron y cultivaron.</a:t>
              </a:r>
              <a:endParaRPr sz="900">
                <a:solidFill>
                  <a:srgbClr val="FFFFFF"/>
                </a:solidFill>
                <a:latin typeface="Roboto"/>
                <a:ea typeface="Roboto"/>
                <a:cs typeface="Roboto"/>
                <a:sym typeface="Roboto"/>
              </a:endParaRPr>
            </a:p>
          </p:txBody>
        </p:sp>
        <p:cxnSp>
          <p:nvCxnSpPr>
            <p:cNvPr id="120" name="Google Shape;120;p17"/>
            <p:cNvCxnSpPr/>
            <p:nvPr/>
          </p:nvCxnSpPr>
          <p:spPr>
            <a:xfrm>
              <a:off x="2286000" y="2295575"/>
              <a:ext cx="0" cy="2837400"/>
            </a:xfrm>
            <a:prstGeom prst="straightConnector1">
              <a:avLst/>
            </a:prstGeom>
            <a:noFill/>
            <a:ln cap="flat" cmpd="sng" w="9525">
              <a:solidFill>
                <a:srgbClr val="A1C3FA"/>
              </a:solidFill>
              <a:prstDash val="dot"/>
              <a:round/>
              <a:headEnd len="sm" w="sm" type="none"/>
              <a:tailEnd len="sm" w="sm" type="none"/>
            </a:ln>
          </p:spPr>
        </p:cxnSp>
      </p:grpSp>
      <p:pic>
        <p:nvPicPr>
          <p:cNvPr id="121" name="Google Shape;121;p17"/>
          <p:cNvPicPr preferRelativeResize="0"/>
          <p:nvPr/>
        </p:nvPicPr>
        <p:blipFill rotWithShape="1">
          <a:blip r:embed="rId3">
            <a:alphaModFix/>
          </a:blip>
          <a:srcRect b="0" l="10049" r="14558" t="16680"/>
          <a:stretch/>
        </p:blipFill>
        <p:spPr>
          <a:xfrm>
            <a:off x="117675" y="4225987"/>
            <a:ext cx="2050633" cy="838325"/>
          </a:xfrm>
          <a:prstGeom prst="rect">
            <a:avLst/>
          </a:prstGeom>
          <a:noFill/>
          <a:ln>
            <a:noFill/>
          </a:ln>
        </p:spPr>
      </p:pic>
      <p:pic>
        <p:nvPicPr>
          <p:cNvPr id="122" name="Google Shape;122;p17"/>
          <p:cNvPicPr preferRelativeResize="0"/>
          <p:nvPr/>
        </p:nvPicPr>
        <p:blipFill rotWithShape="1">
          <a:blip r:embed="rId4">
            <a:alphaModFix/>
          </a:blip>
          <a:srcRect b="0" l="8062" r="0" t="23371"/>
          <a:stretch/>
        </p:blipFill>
        <p:spPr>
          <a:xfrm>
            <a:off x="2641100" y="3949375"/>
            <a:ext cx="1575793" cy="1152000"/>
          </a:xfrm>
          <a:prstGeom prst="rect">
            <a:avLst/>
          </a:prstGeom>
          <a:noFill/>
          <a:ln>
            <a:noFill/>
          </a:ln>
        </p:spPr>
      </p:pic>
      <p:pic>
        <p:nvPicPr>
          <p:cNvPr id="123" name="Google Shape;123;p17"/>
          <p:cNvPicPr preferRelativeResize="0"/>
          <p:nvPr/>
        </p:nvPicPr>
        <p:blipFill>
          <a:blip r:embed="rId5">
            <a:alphaModFix/>
          </a:blip>
          <a:stretch>
            <a:fillRect/>
          </a:stretch>
        </p:blipFill>
        <p:spPr>
          <a:xfrm>
            <a:off x="4978475" y="3949375"/>
            <a:ext cx="1473040" cy="1152000"/>
          </a:xfrm>
          <a:prstGeom prst="rect">
            <a:avLst/>
          </a:prstGeom>
          <a:noFill/>
          <a:ln>
            <a:noFill/>
          </a:ln>
        </p:spPr>
      </p:pic>
      <p:grpSp>
        <p:nvGrpSpPr>
          <p:cNvPr id="124" name="Google Shape;124;p17"/>
          <p:cNvGrpSpPr/>
          <p:nvPr/>
        </p:nvGrpSpPr>
        <p:grpSpPr>
          <a:xfrm>
            <a:off x="6858000" y="1064350"/>
            <a:ext cx="2286000" cy="2847950"/>
            <a:chOff x="0" y="2295575"/>
            <a:chExt cx="2286000" cy="2847950"/>
          </a:xfrm>
        </p:grpSpPr>
        <p:grpSp>
          <p:nvGrpSpPr>
            <p:cNvPr id="125" name="Google Shape;125;p17"/>
            <p:cNvGrpSpPr/>
            <p:nvPr/>
          </p:nvGrpSpPr>
          <p:grpSpPr>
            <a:xfrm>
              <a:off x="0" y="2295575"/>
              <a:ext cx="2286000" cy="2847950"/>
              <a:chOff x="0" y="2295575"/>
              <a:chExt cx="2286000" cy="2847950"/>
            </a:xfrm>
          </p:grpSpPr>
          <p:sp>
            <p:nvSpPr>
              <p:cNvPr id="126" name="Google Shape;126;p17"/>
              <p:cNvSpPr/>
              <p:nvPr/>
            </p:nvSpPr>
            <p:spPr>
              <a:xfrm>
                <a:off x="0" y="2823925"/>
                <a:ext cx="2286000" cy="2319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7"/>
              <p:cNvSpPr/>
              <p:nvPr/>
            </p:nvSpPr>
            <p:spPr>
              <a:xfrm>
                <a:off x="0" y="2295575"/>
                <a:ext cx="2286000" cy="53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17"/>
            <p:cNvSpPr txBox="1"/>
            <p:nvPr/>
          </p:nvSpPr>
          <p:spPr>
            <a:xfrm>
              <a:off x="216300" y="3050050"/>
              <a:ext cx="1853400" cy="48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200">
                  <a:solidFill>
                    <a:srgbClr val="5E5E5E"/>
                  </a:solidFill>
                  <a:latin typeface="Roboto"/>
                  <a:ea typeface="Roboto"/>
                  <a:cs typeface="Roboto"/>
                  <a:sym typeface="Roboto"/>
                </a:rPr>
                <a:t>Dos tipos de células cultivadas:</a:t>
              </a:r>
              <a:endParaRPr b="1" sz="1200">
                <a:solidFill>
                  <a:srgbClr val="5E5E5E"/>
                </a:solidFill>
                <a:latin typeface="Roboto"/>
                <a:ea typeface="Roboto"/>
                <a:cs typeface="Roboto"/>
                <a:sym typeface="Roboto"/>
              </a:endParaRPr>
            </a:p>
          </p:txBody>
        </p:sp>
        <p:sp>
          <p:nvSpPr>
            <p:cNvPr id="129" name="Google Shape;129;p17"/>
            <p:cNvSpPr txBox="1"/>
            <p:nvPr/>
          </p:nvSpPr>
          <p:spPr>
            <a:xfrm>
              <a:off x="19150" y="3665275"/>
              <a:ext cx="1955100" cy="996000"/>
            </a:xfrm>
            <a:prstGeom prst="rect">
              <a:avLst/>
            </a:prstGeom>
            <a:noFill/>
            <a:ln>
              <a:noFill/>
            </a:ln>
          </p:spPr>
          <p:txBody>
            <a:bodyPr anchorCtr="0" anchor="t" bIns="91425" lIns="91425" spcFirstLastPara="1" rIns="91425" wrap="square" tIns="91425">
              <a:noAutofit/>
            </a:bodyPr>
            <a:lstStyle/>
            <a:p>
              <a:pPr indent="-285750" lvl="0" marL="457200" rtl="0" algn="just">
                <a:spcBef>
                  <a:spcPts val="0"/>
                </a:spcBef>
                <a:spcAft>
                  <a:spcPts val="0"/>
                </a:spcAft>
                <a:buClr>
                  <a:srgbClr val="5E5E5E"/>
                </a:buClr>
                <a:buSzPts val="900"/>
                <a:buChar char="❖"/>
              </a:pPr>
              <a:r>
                <a:rPr lang="es" sz="900">
                  <a:solidFill>
                    <a:srgbClr val="5E5E5E"/>
                  </a:solidFill>
                </a:rPr>
                <a:t>Células expandidas re-diferenciadas (RC). </a:t>
              </a:r>
              <a:endParaRPr sz="900">
                <a:solidFill>
                  <a:srgbClr val="5E5E5E"/>
                </a:solidFill>
              </a:endParaRPr>
            </a:p>
            <a:p>
              <a:pPr indent="0" lvl="0" marL="0" rtl="0" algn="just">
                <a:spcBef>
                  <a:spcPts val="0"/>
                </a:spcBef>
                <a:spcAft>
                  <a:spcPts val="0"/>
                </a:spcAft>
                <a:buNone/>
              </a:pPr>
              <a:r>
                <a:t/>
              </a:r>
              <a:endParaRPr sz="900">
                <a:solidFill>
                  <a:srgbClr val="5E5E5E"/>
                </a:solidFill>
              </a:endParaRPr>
            </a:p>
            <a:p>
              <a:pPr indent="-285750" lvl="0" marL="457200" rtl="0" algn="just">
                <a:spcBef>
                  <a:spcPts val="0"/>
                </a:spcBef>
                <a:spcAft>
                  <a:spcPts val="0"/>
                </a:spcAft>
                <a:buClr>
                  <a:srgbClr val="5E5E5E"/>
                </a:buClr>
                <a:buSzPts val="900"/>
                <a:buChar char="❖"/>
              </a:pPr>
              <a:r>
                <a:rPr lang="es" sz="900">
                  <a:solidFill>
                    <a:srgbClr val="5E5E5E"/>
                  </a:solidFill>
                </a:rPr>
                <a:t>Células expandidas no diferenciadas (medio SFM infectadas con el virus).</a:t>
              </a:r>
              <a:endParaRPr sz="900">
                <a:solidFill>
                  <a:srgbClr val="5E5E5E"/>
                </a:solidFill>
                <a:latin typeface="Roboto"/>
                <a:ea typeface="Roboto"/>
                <a:cs typeface="Roboto"/>
                <a:sym typeface="Roboto"/>
              </a:endParaRPr>
            </a:p>
          </p:txBody>
        </p:sp>
        <p:sp>
          <p:nvSpPr>
            <p:cNvPr id="130" name="Google Shape;130;p17"/>
            <p:cNvSpPr txBox="1"/>
            <p:nvPr/>
          </p:nvSpPr>
          <p:spPr>
            <a:xfrm>
              <a:off x="216304" y="2441100"/>
              <a:ext cx="13128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s" sz="1000">
                  <a:solidFill>
                    <a:srgbClr val="5E5E5E"/>
                  </a:solidFill>
                  <a:latin typeface="Roboto"/>
                  <a:ea typeface="Roboto"/>
                  <a:cs typeface="Roboto"/>
                  <a:sym typeface="Roboto"/>
                </a:rPr>
                <a:t>Resultado final</a:t>
              </a:r>
              <a:endParaRPr sz="1000">
                <a:solidFill>
                  <a:srgbClr val="5E5E5E"/>
                </a:solidFill>
                <a:latin typeface="Roboto"/>
                <a:ea typeface="Roboto"/>
                <a:cs typeface="Roboto"/>
                <a:sym typeface="Roboto"/>
              </a:endParaRPr>
            </a:p>
          </p:txBody>
        </p:sp>
      </p:grpSp>
      <p:sp>
        <p:nvSpPr>
          <p:cNvPr id="131" name="Google Shape;131;p17"/>
          <p:cNvSpPr txBox="1"/>
          <p:nvPr/>
        </p:nvSpPr>
        <p:spPr>
          <a:xfrm>
            <a:off x="311700" y="1221900"/>
            <a:ext cx="963600" cy="28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s" sz="1000">
                <a:solidFill>
                  <a:srgbClr val="5E5E5E"/>
                </a:solidFill>
                <a:latin typeface="Roboto"/>
                <a:ea typeface="Roboto"/>
                <a:cs typeface="Roboto"/>
                <a:sym typeface="Roboto"/>
              </a:rPr>
              <a:t>Paso 1</a:t>
            </a:r>
            <a:endParaRPr/>
          </a:p>
        </p:txBody>
      </p:sp>
      <p:sp>
        <p:nvSpPr>
          <p:cNvPr id="132" name="Google Shape;132;p17"/>
          <p:cNvSpPr txBox="1"/>
          <p:nvPr/>
        </p:nvSpPr>
        <p:spPr>
          <a:xfrm>
            <a:off x="2546250" y="1221900"/>
            <a:ext cx="754800" cy="28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s" sz="1000">
                <a:solidFill>
                  <a:srgbClr val="5E5E5E"/>
                </a:solidFill>
                <a:latin typeface="Roboto"/>
                <a:ea typeface="Roboto"/>
                <a:cs typeface="Roboto"/>
                <a:sym typeface="Roboto"/>
              </a:rPr>
              <a:t>Paso 2</a:t>
            </a:r>
            <a:endParaRPr/>
          </a:p>
        </p:txBody>
      </p:sp>
      <p:sp>
        <p:nvSpPr>
          <p:cNvPr id="133" name="Google Shape;133;p17"/>
          <p:cNvSpPr txBox="1"/>
          <p:nvPr/>
        </p:nvSpPr>
        <p:spPr>
          <a:xfrm>
            <a:off x="4755225" y="1227300"/>
            <a:ext cx="648600" cy="27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s" sz="1000">
                <a:solidFill>
                  <a:srgbClr val="5E5E5E"/>
                </a:solidFill>
                <a:latin typeface="Roboto"/>
                <a:ea typeface="Roboto"/>
                <a:cs typeface="Roboto"/>
                <a:sym typeface="Roboto"/>
              </a:rPr>
              <a:t>Paso 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8"/>
          <p:cNvSpPr txBox="1"/>
          <p:nvPr>
            <p:ph type="title"/>
          </p:nvPr>
        </p:nvSpPr>
        <p:spPr>
          <a:xfrm>
            <a:off x="311700" y="295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3. Materiales y métodos</a:t>
            </a:r>
            <a:endParaRPr/>
          </a:p>
          <a:p>
            <a:pPr indent="0" lvl="0" marL="0" rtl="0" algn="l">
              <a:spcBef>
                <a:spcPts val="0"/>
              </a:spcBef>
              <a:spcAft>
                <a:spcPts val="0"/>
              </a:spcAft>
              <a:buNone/>
            </a:pPr>
            <a:r>
              <a:t/>
            </a:r>
            <a:endParaRPr/>
          </a:p>
        </p:txBody>
      </p:sp>
      <p:sp>
        <p:nvSpPr>
          <p:cNvPr id="139" name="Google Shape;139;p18"/>
          <p:cNvSpPr txBox="1"/>
          <p:nvPr>
            <p:ph idx="1" type="body"/>
          </p:nvPr>
        </p:nvSpPr>
        <p:spPr>
          <a:xfrm>
            <a:off x="311700" y="1297125"/>
            <a:ext cx="8520600" cy="3416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s" sz="1200">
                <a:solidFill>
                  <a:schemeClr val="dk1"/>
                </a:solidFill>
              </a:rPr>
              <a:t>Objetivo: determinar si las células de islotes expandidas y re-diferenciadas consiguen más células beta que segreguen insulina.</a:t>
            </a:r>
            <a:endParaRPr sz="1200">
              <a:solidFill>
                <a:schemeClr val="dk1"/>
              </a:solidFill>
            </a:endParaRPr>
          </a:p>
          <a:p>
            <a:pPr indent="0" lvl="0" marL="0" rtl="0" algn="just">
              <a:lnSpc>
                <a:spcPct val="100000"/>
              </a:lnSpc>
              <a:spcBef>
                <a:spcPts val="800"/>
              </a:spcBef>
              <a:spcAft>
                <a:spcPts val="0"/>
              </a:spcAft>
              <a:buClr>
                <a:schemeClr val="dk1"/>
              </a:buClr>
              <a:buSzPts val="1100"/>
              <a:buFont typeface="Arial"/>
              <a:buNone/>
            </a:pPr>
            <a:r>
              <a:rPr lang="es" sz="1200">
                <a:solidFill>
                  <a:schemeClr val="dk1"/>
                </a:solidFill>
              </a:rPr>
              <a:t>Variable respuesta: intensidad del color para medir la expresión génica.</a:t>
            </a:r>
            <a:endParaRPr sz="1200">
              <a:solidFill>
                <a:schemeClr val="dk1"/>
              </a:solidFill>
            </a:endParaRPr>
          </a:p>
          <a:p>
            <a:pPr indent="0" lvl="0" marL="0" rtl="0" algn="just">
              <a:lnSpc>
                <a:spcPct val="100000"/>
              </a:lnSpc>
              <a:spcBef>
                <a:spcPts val="800"/>
              </a:spcBef>
              <a:spcAft>
                <a:spcPts val="0"/>
              </a:spcAft>
              <a:buNone/>
            </a:pPr>
            <a:r>
              <a:rPr lang="es" sz="1200">
                <a:solidFill>
                  <a:schemeClr val="dk1"/>
                </a:solidFill>
              </a:rPr>
              <a:t>Factor: medio en el que se encuentran las células. </a:t>
            </a:r>
            <a:endParaRPr sz="1200">
              <a:solidFill>
                <a:schemeClr val="dk1"/>
              </a:solidFill>
            </a:endParaRPr>
          </a:p>
          <a:p>
            <a:pPr indent="0" lvl="0" marL="0" rtl="0" algn="just">
              <a:lnSpc>
                <a:spcPct val="100000"/>
              </a:lnSpc>
              <a:spcBef>
                <a:spcPts val="800"/>
              </a:spcBef>
              <a:spcAft>
                <a:spcPts val="0"/>
              </a:spcAft>
              <a:buNone/>
            </a:pPr>
            <a:r>
              <a:t/>
            </a:r>
            <a:endParaRPr sz="1200">
              <a:solidFill>
                <a:schemeClr val="dk1"/>
              </a:solidFill>
            </a:endParaRPr>
          </a:p>
          <a:p>
            <a:pPr indent="0" lvl="0" marL="0" rtl="0" algn="just">
              <a:lnSpc>
                <a:spcPct val="100000"/>
              </a:lnSpc>
              <a:spcBef>
                <a:spcPts val="1000"/>
              </a:spcBef>
              <a:spcAft>
                <a:spcPts val="0"/>
              </a:spcAft>
              <a:buNone/>
            </a:pPr>
            <a:r>
              <a:rPr lang="es" sz="1200">
                <a:solidFill>
                  <a:schemeClr val="dk1"/>
                </a:solidFill>
              </a:rPr>
              <a:t>La expresión génica fue estudiada en:</a:t>
            </a:r>
            <a:endParaRPr sz="1200">
              <a:solidFill>
                <a:schemeClr val="dk1"/>
              </a:solidFill>
            </a:endParaRPr>
          </a:p>
          <a:p>
            <a:pPr indent="-285750" lvl="0" marL="457200" rtl="0" algn="just">
              <a:lnSpc>
                <a:spcPct val="100000"/>
              </a:lnSpc>
              <a:spcBef>
                <a:spcPts val="1000"/>
              </a:spcBef>
              <a:spcAft>
                <a:spcPts val="0"/>
              </a:spcAft>
              <a:buClr>
                <a:schemeClr val="dk1"/>
              </a:buClr>
              <a:buSzPts val="900"/>
              <a:buChar char="●"/>
            </a:pPr>
            <a:r>
              <a:rPr lang="es" sz="1200">
                <a:solidFill>
                  <a:schemeClr val="dk1"/>
                </a:solidFill>
              </a:rPr>
              <a:t>Células de islotes no expandidas (4 donantes).</a:t>
            </a:r>
            <a:endParaRPr sz="1200">
              <a:solidFill>
                <a:schemeClr val="dk1"/>
              </a:solidFill>
            </a:endParaRPr>
          </a:p>
          <a:p>
            <a:pPr indent="-285750" lvl="0" marL="457200" rtl="0" algn="just">
              <a:lnSpc>
                <a:spcPct val="100000"/>
              </a:lnSpc>
              <a:spcBef>
                <a:spcPts val="0"/>
              </a:spcBef>
              <a:spcAft>
                <a:spcPts val="0"/>
              </a:spcAft>
              <a:buClr>
                <a:schemeClr val="dk1"/>
              </a:buClr>
              <a:buSzPts val="900"/>
              <a:buChar char="●"/>
            </a:pPr>
            <a:r>
              <a:rPr lang="es" sz="1200">
                <a:solidFill>
                  <a:schemeClr val="dk1"/>
                </a:solidFill>
              </a:rPr>
              <a:t>Células de islotes expandidas y no diferenciadas (4 donantes).		</a:t>
            </a:r>
            <a:endParaRPr sz="1200">
              <a:solidFill>
                <a:schemeClr val="dk1"/>
              </a:solidFill>
            </a:endParaRPr>
          </a:p>
          <a:p>
            <a:pPr indent="-285750" lvl="0" marL="457200" rtl="0" algn="just">
              <a:lnSpc>
                <a:spcPct val="100000"/>
              </a:lnSpc>
              <a:spcBef>
                <a:spcPts val="0"/>
              </a:spcBef>
              <a:spcAft>
                <a:spcPts val="0"/>
              </a:spcAft>
              <a:buClr>
                <a:schemeClr val="dk1"/>
              </a:buClr>
              <a:buSzPts val="900"/>
              <a:buChar char="●"/>
            </a:pPr>
            <a:r>
              <a:rPr lang="es" sz="1200">
                <a:solidFill>
                  <a:schemeClr val="dk1"/>
                </a:solidFill>
              </a:rPr>
              <a:t>Células de islotes expandidas y re-diferenciadas (3 donantes).</a:t>
            </a:r>
            <a:endParaRPr sz="1200">
              <a:solidFill>
                <a:schemeClr val="dk1"/>
              </a:solidFill>
            </a:endParaRPr>
          </a:p>
          <a:p>
            <a:pPr indent="0" lvl="0" marL="0" rtl="0" algn="just">
              <a:lnSpc>
                <a:spcPct val="100000"/>
              </a:lnSpc>
              <a:spcBef>
                <a:spcPts val="1000"/>
              </a:spcBef>
              <a:spcAft>
                <a:spcPts val="1000"/>
              </a:spcAft>
              <a:buNone/>
            </a:pPr>
            <a:r>
              <a:t/>
            </a:r>
            <a:endParaRPr sz="1200">
              <a:solidFill>
                <a:schemeClr val="dk1"/>
              </a:solidFill>
            </a:endParaRPr>
          </a:p>
        </p:txBody>
      </p:sp>
      <p:sp>
        <p:nvSpPr>
          <p:cNvPr id="140" name="Google Shape;140;p18"/>
          <p:cNvSpPr txBox="1"/>
          <p:nvPr/>
        </p:nvSpPr>
        <p:spPr>
          <a:xfrm>
            <a:off x="351300" y="867900"/>
            <a:ext cx="8481000" cy="3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a:t>Diseño experimental</a:t>
            </a:r>
            <a:endParaRPr i="1"/>
          </a:p>
        </p:txBody>
      </p:sp>
      <p:sp>
        <p:nvSpPr>
          <p:cNvPr id="141" name="Google Shape;141;p18"/>
          <p:cNvSpPr/>
          <p:nvPr/>
        </p:nvSpPr>
        <p:spPr>
          <a:xfrm>
            <a:off x="5668200" y="1960675"/>
            <a:ext cx="2584800" cy="944700"/>
          </a:xfrm>
          <a:prstGeom prst="roundRect">
            <a:avLst>
              <a:gd fmla="val 16667" name="adj"/>
            </a:avLst>
          </a:prstGeom>
          <a:solidFill>
            <a:schemeClr val="lt2"/>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1155CC"/>
                </a:solidFill>
              </a:rPr>
              <a:t>ANOVA </a:t>
            </a:r>
            <a:endParaRPr>
              <a:solidFill>
                <a:srgbClr val="1155CC"/>
              </a:solidFill>
            </a:endParaRPr>
          </a:p>
          <a:p>
            <a:pPr indent="0" lvl="0" marL="0" rtl="0" algn="ctr">
              <a:spcBef>
                <a:spcPts val="0"/>
              </a:spcBef>
              <a:spcAft>
                <a:spcPts val="0"/>
              </a:spcAft>
              <a:buNone/>
            </a:pPr>
            <a:r>
              <a:rPr lang="es">
                <a:solidFill>
                  <a:srgbClr val="1155CC"/>
                </a:solidFill>
              </a:rPr>
              <a:t>1 factor a 3 niveles</a:t>
            </a:r>
            <a:endParaRPr>
              <a:solidFill>
                <a:srgbClr val="1155CC"/>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311700" y="289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3. Materiales y métodos</a:t>
            </a:r>
            <a:endParaRPr/>
          </a:p>
        </p:txBody>
      </p:sp>
      <p:sp>
        <p:nvSpPr>
          <p:cNvPr id="147" name="Google Shape;147;p19"/>
          <p:cNvSpPr txBox="1"/>
          <p:nvPr>
            <p:ph idx="1" type="body"/>
          </p:nvPr>
        </p:nvSpPr>
        <p:spPr>
          <a:xfrm>
            <a:off x="311700" y="1285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u="sng"/>
              <a:t>Análisis qPCR</a:t>
            </a:r>
            <a:endParaRPr u="sng"/>
          </a:p>
          <a:p>
            <a:pPr indent="0" lvl="0" marL="0" rtl="0" algn="l">
              <a:spcBef>
                <a:spcPts val="1600"/>
              </a:spcBef>
              <a:spcAft>
                <a:spcPts val="0"/>
              </a:spcAft>
              <a:buNone/>
            </a:pPr>
            <a:r>
              <a:rPr lang="es" sz="1200"/>
              <a:t>Detección de ácidos nucleicos y secuencias cortas de adn.</a:t>
            </a:r>
            <a:endParaRPr sz="1200"/>
          </a:p>
          <a:p>
            <a:pPr indent="0" lvl="0" marL="0" rtl="0" algn="just">
              <a:lnSpc>
                <a:spcPct val="100000"/>
              </a:lnSpc>
              <a:spcBef>
                <a:spcPts val="1600"/>
              </a:spcBef>
              <a:spcAft>
                <a:spcPts val="0"/>
              </a:spcAft>
              <a:buNone/>
            </a:pPr>
            <a:r>
              <a:rPr lang="es" sz="1200">
                <a:solidFill>
                  <a:srgbClr val="666666"/>
                </a:solidFill>
              </a:rPr>
              <a:t>Marcado con un fluoróforo.</a:t>
            </a:r>
            <a:endParaRPr sz="1200">
              <a:solidFill>
                <a:srgbClr val="666666"/>
              </a:solidFill>
            </a:endParaRPr>
          </a:p>
          <a:p>
            <a:pPr indent="0" lvl="0" marL="0" rtl="0" algn="just">
              <a:lnSpc>
                <a:spcPct val="100000"/>
              </a:lnSpc>
              <a:spcBef>
                <a:spcPts val="600"/>
              </a:spcBef>
              <a:spcAft>
                <a:spcPts val="0"/>
              </a:spcAft>
              <a:buNone/>
            </a:pPr>
            <a:r>
              <a:t/>
            </a:r>
            <a:endParaRPr sz="1200">
              <a:solidFill>
                <a:srgbClr val="666666"/>
              </a:solidFill>
            </a:endParaRPr>
          </a:p>
          <a:p>
            <a:pPr indent="0" lvl="0" marL="0" rtl="0" algn="just">
              <a:lnSpc>
                <a:spcPct val="100000"/>
              </a:lnSpc>
              <a:spcBef>
                <a:spcPts val="600"/>
              </a:spcBef>
              <a:spcAft>
                <a:spcPts val="0"/>
              </a:spcAft>
              <a:buNone/>
            </a:pPr>
            <a:r>
              <a:rPr lang="es" sz="1200">
                <a:solidFill>
                  <a:srgbClr val="666666"/>
                </a:solidFill>
              </a:rPr>
              <a:t>Termociclador con sensores para medir la fluorescencia.</a:t>
            </a:r>
            <a:endParaRPr sz="1200">
              <a:solidFill>
                <a:srgbClr val="666666"/>
              </a:solidFill>
            </a:endParaRPr>
          </a:p>
          <a:p>
            <a:pPr indent="0" lvl="0" marL="0" rtl="0" algn="just">
              <a:lnSpc>
                <a:spcPct val="100000"/>
              </a:lnSpc>
              <a:spcBef>
                <a:spcPts val="600"/>
              </a:spcBef>
              <a:spcAft>
                <a:spcPts val="0"/>
              </a:spcAft>
              <a:buNone/>
            </a:pPr>
            <a:r>
              <a:t/>
            </a:r>
            <a:endParaRPr sz="1200">
              <a:solidFill>
                <a:srgbClr val="666666"/>
              </a:solidFill>
            </a:endParaRPr>
          </a:p>
          <a:p>
            <a:pPr indent="0" lvl="0" marL="0" rtl="0" algn="just">
              <a:lnSpc>
                <a:spcPct val="100000"/>
              </a:lnSpc>
              <a:spcBef>
                <a:spcPts val="600"/>
              </a:spcBef>
              <a:spcAft>
                <a:spcPts val="0"/>
              </a:spcAft>
              <a:buNone/>
            </a:pPr>
            <a:r>
              <a:rPr lang="es" sz="1200">
                <a:solidFill>
                  <a:srgbClr val="666666"/>
                </a:solidFill>
              </a:rPr>
              <a:t>Temperatura de fusión.</a:t>
            </a:r>
            <a:endParaRPr sz="1200">
              <a:solidFill>
                <a:srgbClr val="666666"/>
              </a:solidFill>
            </a:endParaRPr>
          </a:p>
          <a:p>
            <a:pPr indent="0" lvl="0" marL="0" rtl="0" algn="just">
              <a:lnSpc>
                <a:spcPct val="100000"/>
              </a:lnSpc>
              <a:spcBef>
                <a:spcPts val="600"/>
              </a:spcBef>
              <a:spcAft>
                <a:spcPts val="0"/>
              </a:spcAft>
              <a:buNone/>
            </a:pPr>
            <a:r>
              <a:t/>
            </a:r>
            <a:endParaRPr sz="1200">
              <a:solidFill>
                <a:srgbClr val="666666"/>
              </a:solidFill>
            </a:endParaRPr>
          </a:p>
          <a:p>
            <a:pPr indent="0" lvl="0" marL="0" rtl="0" algn="just">
              <a:lnSpc>
                <a:spcPct val="100000"/>
              </a:lnSpc>
              <a:spcBef>
                <a:spcPts val="600"/>
              </a:spcBef>
              <a:spcAft>
                <a:spcPts val="600"/>
              </a:spcAft>
              <a:buClr>
                <a:schemeClr val="dk1"/>
              </a:buClr>
              <a:buSzPts val="1100"/>
              <a:buFont typeface="Arial"/>
              <a:buNone/>
            </a:pPr>
            <a:r>
              <a:rPr lang="es" sz="1200">
                <a:solidFill>
                  <a:srgbClr val="666666"/>
                </a:solidFill>
              </a:rPr>
              <a:t>Los valores de fluorescencia se expresan como logaritmos.</a:t>
            </a:r>
            <a:endParaRPr sz="1200">
              <a:solidFill>
                <a:srgbClr val="666666"/>
              </a:solidFill>
            </a:endParaRPr>
          </a:p>
        </p:txBody>
      </p:sp>
      <p:sp>
        <p:nvSpPr>
          <p:cNvPr id="148" name="Google Shape;148;p19"/>
          <p:cNvSpPr txBox="1"/>
          <p:nvPr/>
        </p:nvSpPr>
        <p:spPr>
          <a:xfrm>
            <a:off x="311700" y="862275"/>
            <a:ext cx="8400000" cy="4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a:t>Métodos utilizados en el análisis</a:t>
            </a:r>
            <a:endParaRPr i="1"/>
          </a:p>
        </p:txBody>
      </p:sp>
      <p:pic>
        <p:nvPicPr>
          <p:cNvPr id="149" name="Google Shape;149;p19"/>
          <p:cNvPicPr preferRelativeResize="0"/>
          <p:nvPr/>
        </p:nvPicPr>
        <p:blipFill rotWithShape="1">
          <a:blip r:embed="rId3">
            <a:alphaModFix/>
          </a:blip>
          <a:srcRect b="27289" l="9271" r="19574" t="16174"/>
          <a:stretch/>
        </p:blipFill>
        <p:spPr>
          <a:xfrm>
            <a:off x="4795875" y="2644713"/>
            <a:ext cx="3915824" cy="2057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311700" y="289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3. Materiales y métodos</a:t>
            </a:r>
            <a:endParaRPr/>
          </a:p>
        </p:txBody>
      </p:sp>
      <p:sp>
        <p:nvSpPr>
          <p:cNvPr id="155" name="Google Shape;155;p20"/>
          <p:cNvSpPr txBox="1"/>
          <p:nvPr>
            <p:ph idx="1" type="body"/>
          </p:nvPr>
        </p:nvSpPr>
        <p:spPr>
          <a:xfrm>
            <a:off x="414575" y="12858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300"/>
              </a:spcBef>
              <a:spcAft>
                <a:spcPts val="0"/>
              </a:spcAft>
              <a:buClr>
                <a:schemeClr val="dk1"/>
              </a:buClr>
              <a:buSzPts val="1100"/>
              <a:buFont typeface="Arial"/>
              <a:buNone/>
            </a:pPr>
            <a:r>
              <a:rPr lang="es" u="sng">
                <a:solidFill>
                  <a:srgbClr val="5E5E5E"/>
                </a:solidFill>
                <a:hlinkClick r:id="rId3"/>
              </a:rPr>
              <a:t>Análisis de inmunofluorescencia</a:t>
            </a:r>
            <a:endParaRPr u="sng">
              <a:solidFill>
                <a:srgbClr val="5E5E5E"/>
              </a:solidFill>
            </a:endParaRPr>
          </a:p>
          <a:p>
            <a:pPr indent="0" lvl="0" marL="0" rtl="0" algn="l">
              <a:lnSpc>
                <a:spcPct val="100000"/>
              </a:lnSpc>
              <a:spcBef>
                <a:spcPts val="800"/>
              </a:spcBef>
              <a:spcAft>
                <a:spcPts val="0"/>
              </a:spcAft>
              <a:buClr>
                <a:schemeClr val="dk1"/>
              </a:buClr>
              <a:buSzPts val="1100"/>
              <a:buFont typeface="Arial"/>
              <a:buNone/>
            </a:pPr>
            <a:r>
              <a:rPr lang="es" sz="1200">
                <a:solidFill>
                  <a:srgbClr val="5E5E5E"/>
                </a:solidFill>
              </a:rPr>
              <a:t>Anticuerpos combinados con componentes fluorescentes.</a:t>
            </a:r>
            <a:endParaRPr sz="1200">
              <a:solidFill>
                <a:srgbClr val="5E5E5E"/>
              </a:solidFill>
            </a:endParaRPr>
          </a:p>
          <a:p>
            <a:pPr indent="0" lvl="0" marL="0" rtl="0" algn="l">
              <a:lnSpc>
                <a:spcPct val="100000"/>
              </a:lnSpc>
              <a:spcBef>
                <a:spcPts val="800"/>
              </a:spcBef>
              <a:spcAft>
                <a:spcPts val="0"/>
              </a:spcAft>
              <a:buClr>
                <a:schemeClr val="dk1"/>
              </a:buClr>
              <a:buSzPts val="1100"/>
              <a:buFont typeface="Arial"/>
              <a:buNone/>
            </a:pPr>
            <a:r>
              <a:rPr lang="es" sz="1200">
                <a:solidFill>
                  <a:srgbClr val="5E5E5E"/>
                </a:solidFill>
              </a:rPr>
              <a:t>Usada para evaluar células en suspensión, células cultivadas, células en tejidos</a:t>
            </a:r>
            <a:endParaRPr sz="1200">
              <a:solidFill>
                <a:srgbClr val="5E5E5E"/>
              </a:solidFill>
            </a:endParaRPr>
          </a:p>
          <a:p>
            <a:pPr indent="0" lvl="0" marL="0" rtl="0" algn="l">
              <a:lnSpc>
                <a:spcPct val="100000"/>
              </a:lnSpc>
              <a:spcBef>
                <a:spcPts val="800"/>
              </a:spcBef>
              <a:spcAft>
                <a:spcPts val="0"/>
              </a:spcAft>
              <a:buClr>
                <a:schemeClr val="dk1"/>
              </a:buClr>
              <a:buSzPts val="1100"/>
              <a:buFont typeface="Arial"/>
              <a:buNone/>
            </a:pPr>
            <a:r>
              <a:rPr lang="es" sz="1200">
                <a:solidFill>
                  <a:srgbClr val="5E5E5E"/>
                </a:solidFill>
              </a:rPr>
              <a:t>y células en microarrays.</a:t>
            </a:r>
            <a:endParaRPr sz="1200">
              <a:solidFill>
                <a:srgbClr val="5E5E5E"/>
              </a:solidFill>
            </a:endParaRPr>
          </a:p>
          <a:p>
            <a:pPr indent="0" lvl="0" marL="0" rtl="0" algn="l">
              <a:lnSpc>
                <a:spcPct val="100000"/>
              </a:lnSpc>
              <a:spcBef>
                <a:spcPts val="800"/>
              </a:spcBef>
              <a:spcAft>
                <a:spcPts val="0"/>
              </a:spcAft>
              <a:buClr>
                <a:schemeClr val="dk1"/>
              </a:buClr>
              <a:buSzPts val="1100"/>
              <a:buFont typeface="Arial"/>
              <a:buNone/>
            </a:pPr>
            <a:r>
              <a:t/>
            </a:r>
            <a:endParaRPr sz="1200">
              <a:solidFill>
                <a:srgbClr val="5E5E5E"/>
              </a:solidFill>
            </a:endParaRPr>
          </a:p>
          <a:p>
            <a:pPr indent="0" lvl="0" marL="0" rtl="0" algn="l">
              <a:lnSpc>
                <a:spcPct val="100000"/>
              </a:lnSpc>
              <a:spcBef>
                <a:spcPts val="800"/>
              </a:spcBef>
              <a:spcAft>
                <a:spcPts val="0"/>
              </a:spcAft>
              <a:buClr>
                <a:schemeClr val="dk1"/>
              </a:buClr>
              <a:buSzPts val="1100"/>
              <a:buFont typeface="Arial"/>
              <a:buNone/>
            </a:pPr>
            <a:r>
              <a:rPr lang="es" sz="1200">
                <a:solidFill>
                  <a:srgbClr val="5E5E5E"/>
                </a:solidFill>
              </a:rPr>
              <a:t>Tipos de inmunofluorescencia:</a:t>
            </a:r>
            <a:endParaRPr sz="1200">
              <a:solidFill>
                <a:srgbClr val="5E5E5E"/>
              </a:solidFill>
            </a:endParaRPr>
          </a:p>
          <a:p>
            <a:pPr indent="0" lvl="0" marL="0" rtl="0" algn="l">
              <a:lnSpc>
                <a:spcPct val="100000"/>
              </a:lnSpc>
              <a:spcBef>
                <a:spcPts val="800"/>
              </a:spcBef>
              <a:spcAft>
                <a:spcPts val="0"/>
              </a:spcAft>
              <a:buClr>
                <a:schemeClr val="dk1"/>
              </a:buClr>
              <a:buSzPts val="1100"/>
              <a:buFont typeface="Arial"/>
              <a:buNone/>
            </a:pPr>
            <a:r>
              <a:rPr lang="es" sz="1200">
                <a:solidFill>
                  <a:srgbClr val="5E5E5E"/>
                </a:solidFill>
              </a:rPr>
              <a:t>· Primaria(directa): un solo anticuerpo</a:t>
            </a:r>
            <a:endParaRPr sz="1200">
              <a:solidFill>
                <a:srgbClr val="5E5E5E"/>
              </a:solidFill>
            </a:endParaRPr>
          </a:p>
          <a:p>
            <a:pPr indent="0" lvl="0" marL="0" rtl="0" algn="l">
              <a:lnSpc>
                <a:spcPct val="100000"/>
              </a:lnSpc>
              <a:spcBef>
                <a:spcPts val="800"/>
              </a:spcBef>
              <a:spcAft>
                <a:spcPts val="0"/>
              </a:spcAft>
              <a:buClr>
                <a:schemeClr val="dk1"/>
              </a:buClr>
              <a:buSzPts val="1100"/>
              <a:buFont typeface="Arial"/>
              <a:buNone/>
            </a:pPr>
            <a:r>
              <a:rPr lang="es" sz="1200">
                <a:solidFill>
                  <a:srgbClr val="5E5E5E"/>
                </a:solidFill>
              </a:rPr>
              <a:t>· Secundaria(indirecta): dos o más anticuerpos.</a:t>
            </a:r>
            <a:endParaRPr sz="1200">
              <a:solidFill>
                <a:srgbClr val="5E5E5E"/>
              </a:solidFill>
            </a:endParaRPr>
          </a:p>
          <a:p>
            <a:pPr indent="0" lvl="0" marL="0" rtl="0" algn="l">
              <a:lnSpc>
                <a:spcPct val="100000"/>
              </a:lnSpc>
              <a:spcBef>
                <a:spcPts val="800"/>
              </a:spcBef>
              <a:spcAft>
                <a:spcPts val="800"/>
              </a:spcAft>
              <a:buClr>
                <a:schemeClr val="dk1"/>
              </a:buClr>
              <a:buSzPts val="1100"/>
              <a:buFont typeface="Arial"/>
              <a:buNone/>
            </a:pPr>
            <a:r>
              <a:t/>
            </a:r>
            <a:endParaRPr u="sng">
              <a:solidFill>
                <a:srgbClr val="5E5E5E"/>
              </a:solidFill>
            </a:endParaRPr>
          </a:p>
        </p:txBody>
      </p:sp>
      <p:sp>
        <p:nvSpPr>
          <p:cNvPr id="156" name="Google Shape;156;p20"/>
          <p:cNvSpPr txBox="1"/>
          <p:nvPr/>
        </p:nvSpPr>
        <p:spPr>
          <a:xfrm>
            <a:off x="311700" y="862275"/>
            <a:ext cx="8400000" cy="4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a:t>Métodos utilizados en el análisis</a:t>
            </a:r>
            <a:endParaRPr i="1"/>
          </a:p>
        </p:txBody>
      </p:sp>
      <p:pic>
        <p:nvPicPr>
          <p:cNvPr id="157" name="Google Shape;157;p20"/>
          <p:cNvPicPr preferRelativeResize="0"/>
          <p:nvPr/>
        </p:nvPicPr>
        <p:blipFill>
          <a:blip r:embed="rId4">
            <a:alphaModFix/>
          </a:blip>
          <a:stretch>
            <a:fillRect/>
          </a:stretch>
        </p:blipFill>
        <p:spPr>
          <a:xfrm>
            <a:off x="4016125" y="2266975"/>
            <a:ext cx="4301825" cy="2716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1"/>
          <p:cNvSpPr txBox="1"/>
          <p:nvPr>
            <p:ph type="title"/>
          </p:nvPr>
        </p:nvSpPr>
        <p:spPr>
          <a:xfrm>
            <a:off x="311700" y="289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3. Materiales y métodos</a:t>
            </a:r>
            <a:endParaRPr/>
          </a:p>
        </p:txBody>
      </p:sp>
      <p:sp>
        <p:nvSpPr>
          <p:cNvPr id="163" name="Google Shape;163;p21"/>
          <p:cNvSpPr txBox="1"/>
          <p:nvPr>
            <p:ph idx="1" type="body"/>
          </p:nvPr>
        </p:nvSpPr>
        <p:spPr>
          <a:xfrm>
            <a:off x="2952300" y="1351400"/>
            <a:ext cx="4854900" cy="1399500"/>
          </a:xfrm>
          <a:prstGeom prst="rect">
            <a:avLst/>
          </a:prstGeom>
        </p:spPr>
        <p:txBody>
          <a:bodyPr anchorCtr="0" anchor="t" bIns="91425" lIns="91425" spcFirstLastPara="1" rIns="91425" wrap="square" tIns="91425">
            <a:noAutofit/>
          </a:bodyPr>
          <a:lstStyle/>
          <a:p>
            <a:pPr indent="457200" lvl="0" marL="0" rtl="0" algn="just">
              <a:lnSpc>
                <a:spcPct val="100000"/>
              </a:lnSpc>
              <a:spcBef>
                <a:spcPts val="0"/>
              </a:spcBef>
              <a:spcAft>
                <a:spcPts val="0"/>
              </a:spcAft>
              <a:buClr>
                <a:schemeClr val="dk1"/>
              </a:buClr>
              <a:buSzPts val="1100"/>
              <a:buFont typeface="Arial"/>
              <a:buNone/>
            </a:pPr>
            <a:r>
              <a:rPr lang="es" sz="1200">
                <a:solidFill>
                  <a:srgbClr val="1155CC"/>
                </a:solidFill>
              </a:rPr>
              <a:t>Affymetrix GeneChip Human Gene 1.0 STE Arrays.</a:t>
            </a:r>
            <a:endParaRPr sz="1200">
              <a:solidFill>
                <a:srgbClr val="1155CC"/>
              </a:solidFill>
            </a:endParaRPr>
          </a:p>
          <a:p>
            <a:pPr indent="-304800" lvl="0" marL="914400" rtl="0" algn="just">
              <a:lnSpc>
                <a:spcPct val="100000"/>
              </a:lnSpc>
              <a:spcBef>
                <a:spcPts val="800"/>
              </a:spcBef>
              <a:spcAft>
                <a:spcPts val="0"/>
              </a:spcAft>
              <a:buClr>
                <a:srgbClr val="222222"/>
              </a:buClr>
              <a:buSzPts val="1200"/>
              <a:buChar char="➔"/>
            </a:pPr>
            <a:r>
              <a:rPr lang="es" sz="1200">
                <a:solidFill>
                  <a:srgbClr val="222222"/>
                </a:solidFill>
              </a:rPr>
              <a:t>microarrays </a:t>
            </a:r>
            <a:r>
              <a:rPr b="1" lang="es" sz="1200">
                <a:solidFill>
                  <a:srgbClr val="222222"/>
                </a:solidFill>
              </a:rPr>
              <a:t>de expresión de oligonucleótidos</a:t>
            </a:r>
            <a:r>
              <a:rPr lang="es" sz="1200">
                <a:solidFill>
                  <a:srgbClr val="222222"/>
                </a:solidFill>
              </a:rPr>
              <a:t> sintetizados in situ (1 color)</a:t>
            </a:r>
            <a:endParaRPr sz="1200">
              <a:solidFill>
                <a:srgbClr val="222222"/>
              </a:solidFill>
            </a:endParaRPr>
          </a:p>
          <a:p>
            <a:pPr indent="0" lvl="0" marL="0" rtl="0" algn="just">
              <a:lnSpc>
                <a:spcPct val="100000"/>
              </a:lnSpc>
              <a:spcBef>
                <a:spcPts val="800"/>
              </a:spcBef>
              <a:spcAft>
                <a:spcPts val="0"/>
              </a:spcAft>
              <a:buNone/>
            </a:pPr>
            <a:r>
              <a:t/>
            </a:r>
            <a:endParaRPr sz="1200">
              <a:solidFill>
                <a:srgbClr val="222222"/>
              </a:solidFill>
            </a:endParaRPr>
          </a:p>
          <a:p>
            <a:pPr indent="457200" lvl="0" marL="0" rtl="0" algn="just">
              <a:lnSpc>
                <a:spcPct val="100000"/>
              </a:lnSpc>
              <a:spcBef>
                <a:spcPts val="800"/>
              </a:spcBef>
              <a:spcAft>
                <a:spcPts val="800"/>
              </a:spcAft>
              <a:buClr>
                <a:schemeClr val="dk1"/>
              </a:buClr>
              <a:buSzPts val="1100"/>
              <a:buFont typeface="Arial"/>
              <a:buNone/>
            </a:pPr>
            <a:r>
              <a:rPr lang="es" sz="1200">
                <a:solidFill>
                  <a:srgbClr val="222222"/>
                </a:solidFill>
              </a:rPr>
              <a:t>Archivos CEL utilizando PartekH Genomics Suite Tm</a:t>
            </a:r>
            <a:endParaRPr/>
          </a:p>
        </p:txBody>
      </p:sp>
      <p:sp>
        <p:nvSpPr>
          <p:cNvPr id="164" name="Google Shape;164;p21"/>
          <p:cNvSpPr txBox="1"/>
          <p:nvPr/>
        </p:nvSpPr>
        <p:spPr>
          <a:xfrm>
            <a:off x="311700" y="862275"/>
            <a:ext cx="8400000" cy="4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a:t>Microarrays utilizados</a:t>
            </a:r>
            <a:endParaRPr i="1"/>
          </a:p>
        </p:txBody>
      </p:sp>
      <p:pic>
        <p:nvPicPr>
          <p:cNvPr descr="GeneChip™ Human Gene 1.0 ST Array" id="165" name="Google Shape;165;p21"/>
          <p:cNvPicPr preferRelativeResize="0"/>
          <p:nvPr/>
        </p:nvPicPr>
        <p:blipFill rotWithShape="1">
          <a:blip r:embed="rId3">
            <a:alphaModFix/>
          </a:blip>
          <a:srcRect b="0" l="0" r="16029" t="0"/>
          <a:stretch/>
        </p:blipFill>
        <p:spPr>
          <a:xfrm>
            <a:off x="1177125" y="1285875"/>
            <a:ext cx="1775175" cy="2114025"/>
          </a:xfrm>
          <a:prstGeom prst="rect">
            <a:avLst/>
          </a:prstGeom>
          <a:noFill/>
          <a:ln>
            <a:noFill/>
          </a:ln>
        </p:spPr>
      </p:pic>
      <p:pic>
        <p:nvPicPr>
          <p:cNvPr descr="Image result for Partek Genomics Suite Tm" id="166" name="Google Shape;166;p21"/>
          <p:cNvPicPr preferRelativeResize="0"/>
          <p:nvPr/>
        </p:nvPicPr>
        <p:blipFill>
          <a:blip r:embed="rId4">
            <a:alphaModFix/>
          </a:blip>
          <a:stretch>
            <a:fillRect/>
          </a:stretch>
        </p:blipFill>
        <p:spPr>
          <a:xfrm>
            <a:off x="4144875" y="2881025"/>
            <a:ext cx="3429000" cy="685800"/>
          </a:xfrm>
          <a:prstGeom prst="rect">
            <a:avLst/>
          </a:prstGeom>
          <a:noFill/>
          <a:ln>
            <a:noFill/>
          </a:ln>
        </p:spPr>
      </p:pic>
      <p:sp>
        <p:nvSpPr>
          <p:cNvPr id="167" name="Google Shape;167;p21"/>
          <p:cNvSpPr txBox="1"/>
          <p:nvPr/>
        </p:nvSpPr>
        <p:spPr>
          <a:xfrm>
            <a:off x="1351500" y="3399900"/>
            <a:ext cx="6320400" cy="1399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