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57" r:id="rId3"/>
    <p:sldId id="260" r:id="rId4"/>
    <p:sldId id="261" r:id="rId5"/>
    <p:sldId id="262" r:id="rId6"/>
    <p:sldId id="264" r:id="rId7"/>
    <p:sldId id="263" r:id="rId8"/>
    <p:sldId id="265" r:id="rId9"/>
    <p:sldId id="266" r:id="rId10"/>
  </p:sldIdLst>
  <p:sldSz cx="9144000" cy="6858000" type="screen4x3"/>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500" autoAdjust="0"/>
    <p:restoredTop sz="94660"/>
  </p:normalViewPr>
  <p:slideViewPr>
    <p:cSldViewPr>
      <p:cViewPr varScale="1">
        <p:scale>
          <a:sx n="49" d="100"/>
          <a:sy n="49" d="100"/>
        </p:scale>
        <p:origin x="60" y="2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a-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DA23C-7DDB-4D8C-8EE6-C1187FD08D1D}" type="datetimeFigureOut">
              <a:rPr lang="ca-ES" smtClean="0"/>
              <a:pPr/>
              <a:t>27/02/2016</a:t>
            </a:fld>
            <a:endParaRPr lang="ca-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a-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a-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3A7ED8-A71A-4102-AF20-B84079829E6C}" type="slidenum">
              <a:rPr lang="ca-ES" smtClean="0"/>
              <a:pPr/>
              <a:t>‹Nº›</a:t>
            </a:fld>
            <a:endParaRPr lang="ca-ES"/>
          </a:p>
        </p:txBody>
      </p:sp>
    </p:spTree>
    <p:extLst>
      <p:ext uri="{BB962C8B-B14F-4D97-AF65-F5344CB8AC3E}">
        <p14:creationId xmlns:p14="http://schemas.microsoft.com/office/powerpoint/2010/main" val="1864896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a:p>
        </p:txBody>
      </p:sp>
      <p:sp>
        <p:nvSpPr>
          <p:cNvPr id="4" name="3 Marcador de número de diapositiva"/>
          <p:cNvSpPr>
            <a:spLocks noGrp="1"/>
          </p:cNvSpPr>
          <p:nvPr>
            <p:ph type="sldNum" sz="quarter" idx="10"/>
          </p:nvPr>
        </p:nvSpPr>
        <p:spPr/>
        <p:txBody>
          <a:bodyPr/>
          <a:lstStyle/>
          <a:p>
            <a:fld id="{053A7ED8-A71A-4102-AF20-B84079829E6C}" type="slidenum">
              <a:rPr lang="ca-ES" smtClean="0"/>
              <a:pPr/>
              <a:t>2</a:t>
            </a:fld>
            <a:endParaRPr lang="ca-ES"/>
          </a:p>
        </p:txBody>
      </p:sp>
    </p:spTree>
    <p:extLst>
      <p:ext uri="{BB962C8B-B14F-4D97-AF65-F5344CB8AC3E}">
        <p14:creationId xmlns:p14="http://schemas.microsoft.com/office/powerpoint/2010/main" val="325909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a:p>
        </p:txBody>
      </p:sp>
      <p:sp>
        <p:nvSpPr>
          <p:cNvPr id="4" name="3 Marcador de número de diapositiva"/>
          <p:cNvSpPr>
            <a:spLocks noGrp="1"/>
          </p:cNvSpPr>
          <p:nvPr>
            <p:ph type="sldNum" sz="quarter" idx="10"/>
          </p:nvPr>
        </p:nvSpPr>
        <p:spPr/>
        <p:txBody>
          <a:bodyPr/>
          <a:lstStyle/>
          <a:p>
            <a:fld id="{053A7ED8-A71A-4102-AF20-B84079829E6C}" type="slidenum">
              <a:rPr lang="ca-ES" smtClean="0"/>
              <a:pPr/>
              <a:t>3</a:t>
            </a:fld>
            <a:endParaRPr lang="ca-ES"/>
          </a:p>
        </p:txBody>
      </p:sp>
    </p:spTree>
    <p:extLst>
      <p:ext uri="{BB962C8B-B14F-4D97-AF65-F5344CB8AC3E}">
        <p14:creationId xmlns:p14="http://schemas.microsoft.com/office/powerpoint/2010/main" val="2734793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a:p>
        </p:txBody>
      </p:sp>
      <p:sp>
        <p:nvSpPr>
          <p:cNvPr id="4" name="3 Marcador de número de diapositiva"/>
          <p:cNvSpPr>
            <a:spLocks noGrp="1"/>
          </p:cNvSpPr>
          <p:nvPr>
            <p:ph type="sldNum" sz="quarter" idx="10"/>
          </p:nvPr>
        </p:nvSpPr>
        <p:spPr/>
        <p:txBody>
          <a:bodyPr/>
          <a:lstStyle/>
          <a:p>
            <a:fld id="{053A7ED8-A71A-4102-AF20-B84079829E6C}" type="slidenum">
              <a:rPr lang="ca-ES" smtClean="0"/>
              <a:pPr/>
              <a:t>4</a:t>
            </a:fld>
            <a:endParaRPr lang="ca-ES"/>
          </a:p>
        </p:txBody>
      </p:sp>
    </p:spTree>
    <p:extLst>
      <p:ext uri="{BB962C8B-B14F-4D97-AF65-F5344CB8AC3E}">
        <p14:creationId xmlns:p14="http://schemas.microsoft.com/office/powerpoint/2010/main" val="81073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a:p>
        </p:txBody>
      </p:sp>
      <p:sp>
        <p:nvSpPr>
          <p:cNvPr id="4" name="3 Marcador de número de diapositiva"/>
          <p:cNvSpPr>
            <a:spLocks noGrp="1"/>
          </p:cNvSpPr>
          <p:nvPr>
            <p:ph type="sldNum" sz="quarter" idx="10"/>
          </p:nvPr>
        </p:nvSpPr>
        <p:spPr/>
        <p:txBody>
          <a:bodyPr/>
          <a:lstStyle/>
          <a:p>
            <a:fld id="{053A7ED8-A71A-4102-AF20-B84079829E6C}" type="slidenum">
              <a:rPr lang="ca-ES" smtClean="0"/>
              <a:pPr/>
              <a:t>5</a:t>
            </a:fld>
            <a:endParaRPr lang="ca-ES"/>
          </a:p>
        </p:txBody>
      </p:sp>
    </p:spTree>
    <p:extLst>
      <p:ext uri="{BB962C8B-B14F-4D97-AF65-F5344CB8AC3E}">
        <p14:creationId xmlns:p14="http://schemas.microsoft.com/office/powerpoint/2010/main" val="4043192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a:p>
        </p:txBody>
      </p:sp>
      <p:sp>
        <p:nvSpPr>
          <p:cNvPr id="4" name="3 Marcador de número de diapositiva"/>
          <p:cNvSpPr>
            <a:spLocks noGrp="1"/>
          </p:cNvSpPr>
          <p:nvPr>
            <p:ph type="sldNum" sz="quarter" idx="10"/>
          </p:nvPr>
        </p:nvSpPr>
        <p:spPr/>
        <p:txBody>
          <a:bodyPr/>
          <a:lstStyle/>
          <a:p>
            <a:fld id="{053A7ED8-A71A-4102-AF20-B84079829E6C}" type="slidenum">
              <a:rPr lang="ca-ES" smtClean="0"/>
              <a:pPr/>
              <a:t>6</a:t>
            </a:fld>
            <a:endParaRPr lang="ca-ES"/>
          </a:p>
        </p:txBody>
      </p:sp>
    </p:spTree>
    <p:extLst>
      <p:ext uri="{BB962C8B-B14F-4D97-AF65-F5344CB8AC3E}">
        <p14:creationId xmlns:p14="http://schemas.microsoft.com/office/powerpoint/2010/main" val="2049082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a:p>
        </p:txBody>
      </p:sp>
      <p:sp>
        <p:nvSpPr>
          <p:cNvPr id="4" name="3 Marcador de número de diapositiva"/>
          <p:cNvSpPr>
            <a:spLocks noGrp="1"/>
          </p:cNvSpPr>
          <p:nvPr>
            <p:ph type="sldNum" sz="quarter" idx="10"/>
          </p:nvPr>
        </p:nvSpPr>
        <p:spPr/>
        <p:txBody>
          <a:bodyPr/>
          <a:lstStyle/>
          <a:p>
            <a:fld id="{053A7ED8-A71A-4102-AF20-B84079829E6C}" type="slidenum">
              <a:rPr lang="ca-ES" smtClean="0"/>
              <a:pPr/>
              <a:t>7</a:t>
            </a:fld>
            <a:endParaRPr lang="ca-ES"/>
          </a:p>
        </p:txBody>
      </p:sp>
    </p:spTree>
    <p:extLst>
      <p:ext uri="{BB962C8B-B14F-4D97-AF65-F5344CB8AC3E}">
        <p14:creationId xmlns:p14="http://schemas.microsoft.com/office/powerpoint/2010/main" val="101023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53250172-549E-403D-9D54-97A45E04CD36}" type="datetime1">
              <a:rPr lang="ca-ES" smtClean="0"/>
              <a:pPr/>
              <a:t>27/02/2016</a:t>
            </a:fld>
            <a:endParaRPr lang="ca-ES"/>
          </a:p>
        </p:txBody>
      </p:sp>
      <p:sp>
        <p:nvSpPr>
          <p:cNvPr id="17" name="16 Marcador de pie de página"/>
          <p:cNvSpPr>
            <a:spLocks noGrp="1"/>
          </p:cNvSpPr>
          <p:nvPr>
            <p:ph type="ftr" sz="quarter" idx="11"/>
          </p:nvPr>
        </p:nvSpPr>
        <p:spPr>
          <a:xfrm>
            <a:off x="5410200" y="4205288"/>
            <a:ext cx="1295400" cy="457200"/>
          </a:xfrm>
        </p:spPr>
        <p:txBody>
          <a:bodyPr/>
          <a:lstStyle/>
          <a:p>
            <a:endParaRPr lang="ca-ES"/>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3A02E08-3743-41AC-8D89-E8D485D91EAE}" type="slidenum">
              <a:rPr lang="ca-ES" smtClean="0"/>
              <a:pPr/>
              <a:t>‹Nº›</a:t>
            </a:fld>
            <a:endParaRPr lang="ca-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B34A838-C2F0-4796-94AF-661B330ACC62}" type="datetime1">
              <a:rPr lang="ca-ES" smtClean="0"/>
              <a:pPr/>
              <a:t>27/02/2016</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B3A02E08-3743-41AC-8D89-E8D485D91EAE}" type="slidenum">
              <a:rPr lang="ca-ES" smtClean="0"/>
              <a:pPr/>
              <a:t>‹Nº›</a:t>
            </a:fld>
            <a:endParaRPr lang="ca-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7D1407A-2716-4969-AB26-E8D323DB0C61}" type="datetime1">
              <a:rPr lang="ca-ES" smtClean="0"/>
              <a:pPr/>
              <a:t>27/02/2016</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B3A02E08-3743-41AC-8D89-E8D485D91EAE}" type="slidenum">
              <a:rPr lang="ca-ES" smtClean="0"/>
              <a:pPr/>
              <a:t>‹Nº›</a:t>
            </a:fld>
            <a:endParaRPr lang="ca-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0D1FA48-E4CC-4E50-B621-FEC66D48F55A}" type="datetime1">
              <a:rPr lang="ca-ES" smtClean="0"/>
              <a:pPr/>
              <a:t>27/02/2016</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B3A02E08-3743-41AC-8D89-E8D485D91EAE}" type="slidenum">
              <a:rPr lang="ca-ES" smtClean="0"/>
              <a:pPr/>
              <a:t>‹Nº›</a:t>
            </a:fld>
            <a:endParaRPr lang="ca-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C4DBA73-C992-48DE-8283-CA07F5BD421D}" type="datetime1">
              <a:rPr lang="ca-ES" smtClean="0"/>
              <a:pPr/>
              <a:t>27/02/2016</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B3A02E08-3743-41AC-8D89-E8D485D91EAE}" type="slidenum">
              <a:rPr lang="ca-ES" smtClean="0"/>
              <a:pPr/>
              <a:t>‹Nº›</a:t>
            </a:fld>
            <a:endParaRPr lang="ca-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071CC1B-2D64-416A-8472-4F5862D04A8F}" type="datetime1">
              <a:rPr lang="ca-ES" smtClean="0"/>
              <a:pPr/>
              <a:t>27/02/2016</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B3A02E08-3743-41AC-8D89-E8D485D91EAE}" type="slidenum">
              <a:rPr lang="ca-ES" smtClean="0"/>
              <a:pPr/>
              <a:t>‹Nº›</a:t>
            </a:fld>
            <a:endParaRPr lang="ca-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37A8BF19-F37D-4C96-948C-C047F00473AE}" type="datetime1">
              <a:rPr lang="ca-ES" smtClean="0"/>
              <a:pPr/>
              <a:t>27/02/2016</a:t>
            </a:fld>
            <a:endParaRPr lang="ca-ES"/>
          </a:p>
        </p:txBody>
      </p:sp>
      <p:sp>
        <p:nvSpPr>
          <p:cNvPr id="27" name="26 Marcador de número de diapositiva"/>
          <p:cNvSpPr>
            <a:spLocks noGrp="1"/>
          </p:cNvSpPr>
          <p:nvPr>
            <p:ph type="sldNum" sz="quarter" idx="11"/>
          </p:nvPr>
        </p:nvSpPr>
        <p:spPr/>
        <p:txBody>
          <a:bodyPr rtlCol="0"/>
          <a:lstStyle/>
          <a:p>
            <a:fld id="{B3A02E08-3743-41AC-8D89-E8D485D91EAE}" type="slidenum">
              <a:rPr lang="ca-ES" smtClean="0"/>
              <a:pPr/>
              <a:t>‹Nº›</a:t>
            </a:fld>
            <a:endParaRPr lang="ca-ES"/>
          </a:p>
        </p:txBody>
      </p:sp>
      <p:sp>
        <p:nvSpPr>
          <p:cNvPr id="28" name="27 Marcador de pie de página"/>
          <p:cNvSpPr>
            <a:spLocks noGrp="1"/>
          </p:cNvSpPr>
          <p:nvPr>
            <p:ph type="ftr" sz="quarter" idx="12"/>
          </p:nvPr>
        </p:nvSpPr>
        <p:spPr/>
        <p:txBody>
          <a:bodyPr rtlCol="0"/>
          <a:lstStyle/>
          <a:p>
            <a:endParaRPr lang="ca-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C8C987C9-280B-4453-A353-7F31C5A7FEC8}" type="datetime1">
              <a:rPr lang="ca-ES" smtClean="0"/>
              <a:pPr/>
              <a:t>27/02/2016</a:t>
            </a:fld>
            <a:endParaRPr lang="ca-ES"/>
          </a:p>
        </p:txBody>
      </p:sp>
      <p:sp>
        <p:nvSpPr>
          <p:cNvPr id="4" name="3 Marcador de pie de página"/>
          <p:cNvSpPr>
            <a:spLocks noGrp="1"/>
          </p:cNvSpPr>
          <p:nvPr>
            <p:ph type="ftr" sz="quarter" idx="11"/>
          </p:nvPr>
        </p:nvSpPr>
        <p:spPr>
          <a:xfrm>
            <a:off x="5257800" y="612648"/>
            <a:ext cx="1325880" cy="457200"/>
          </a:xfrm>
        </p:spPr>
        <p:txBody>
          <a:bodyPr/>
          <a:lstStyle/>
          <a:p>
            <a:endParaRPr lang="ca-ES"/>
          </a:p>
        </p:txBody>
      </p:sp>
      <p:sp>
        <p:nvSpPr>
          <p:cNvPr id="5" name="4 Marcador de número de diapositiva"/>
          <p:cNvSpPr>
            <a:spLocks noGrp="1"/>
          </p:cNvSpPr>
          <p:nvPr>
            <p:ph type="sldNum" sz="quarter" idx="12"/>
          </p:nvPr>
        </p:nvSpPr>
        <p:spPr>
          <a:xfrm>
            <a:off x="8174736" y="2272"/>
            <a:ext cx="762000" cy="365760"/>
          </a:xfrm>
        </p:spPr>
        <p:txBody>
          <a:bodyPr/>
          <a:lstStyle/>
          <a:p>
            <a:fld id="{B3A02E08-3743-41AC-8D89-E8D485D91EAE}" type="slidenum">
              <a:rPr lang="ca-ES" smtClean="0"/>
              <a:pPr/>
              <a:t>‹Nº›</a:t>
            </a:fld>
            <a:endParaRPr lang="ca-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FA6E9F8-BBB1-4AA1-AAAF-9CCA6F982A4D}" type="datetime1">
              <a:rPr lang="ca-ES" smtClean="0"/>
              <a:pPr/>
              <a:t>27/02/2016</a:t>
            </a:fld>
            <a:endParaRPr lang="ca-ES"/>
          </a:p>
        </p:txBody>
      </p:sp>
      <p:sp>
        <p:nvSpPr>
          <p:cNvPr id="3" name="2 Marcador de pie de página"/>
          <p:cNvSpPr>
            <a:spLocks noGrp="1"/>
          </p:cNvSpPr>
          <p:nvPr>
            <p:ph type="ftr" sz="quarter" idx="11"/>
          </p:nvPr>
        </p:nvSpPr>
        <p:spPr/>
        <p:txBody>
          <a:bodyPr/>
          <a:lstStyle/>
          <a:p>
            <a:endParaRPr lang="ca-ES"/>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‹Nº›</a:t>
            </a:fld>
            <a:endParaRPr lang="ca-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9E9F35FC-3805-442F-B777-8C503C67BE74}" type="datetime1">
              <a:rPr lang="ca-ES" smtClean="0"/>
              <a:pPr/>
              <a:t>27/02/2016</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B3A02E08-3743-41AC-8D89-E8D485D91EAE}" type="slidenum">
              <a:rPr lang="ca-ES" smtClean="0"/>
              <a:pPr/>
              <a:t>‹Nº›</a:t>
            </a:fld>
            <a:endParaRPr lang="ca-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4DF4884-7EF3-46D3-AFE7-79C49F178708}" type="datetime1">
              <a:rPr lang="ca-ES" smtClean="0"/>
              <a:pPr/>
              <a:t>27/02/2016</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B3A02E08-3743-41AC-8D89-E8D485D91EAE}" type="slidenum">
              <a:rPr lang="ca-ES" smtClean="0"/>
              <a:pPr/>
              <a:t>‹Nº›</a:t>
            </a:fld>
            <a:endParaRPr lang="ca-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61BA886-0175-4705-91EF-382373D06790}" type="datetime1">
              <a:rPr lang="ca-ES" smtClean="0"/>
              <a:pPr/>
              <a:t>27/02/2016</a:t>
            </a:fld>
            <a:endParaRPr lang="ca-ES"/>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ca-ES"/>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3A02E08-3743-41AC-8D89-E8D485D91EAE}" type="slidenum">
              <a:rPr lang="ca-ES" smtClean="0"/>
              <a:pPr/>
              <a:t>‹Nº›</a:t>
            </a:fld>
            <a:endParaRPr lang="ca-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laura.calvet@ub.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twitter.com/eu_eurostat" TargetMode="External"/><Relationship Id="rId5" Type="http://schemas.openxmlformats.org/officeDocument/2006/relationships/hyperlink" Target="https://twitter.com/idescat" TargetMode="External"/><Relationship Id="rId4" Type="http://schemas.openxmlformats.org/officeDocument/2006/relationships/hyperlink" Target="https://twitter.com/es_ine"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www.youtube.com/watch?v=L6lqbSoDmO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youtu.be/y9IA3zHDJx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28596" y="1357298"/>
            <a:ext cx="8458200" cy="1470025"/>
          </a:xfrm>
        </p:spPr>
        <p:txBody>
          <a:bodyPr>
            <a:normAutofit/>
          </a:bodyPr>
          <a:lstStyle/>
          <a:p>
            <a:pPr algn="ctr"/>
            <a:r>
              <a:rPr lang="ca-ES" dirty="0" smtClean="0"/>
              <a:t>Estadística Pública:          </a:t>
            </a:r>
            <a:br>
              <a:rPr lang="ca-ES" dirty="0" smtClean="0"/>
            </a:br>
            <a:r>
              <a:rPr lang="ca-ES" dirty="0" smtClean="0"/>
              <a:t>Presentació</a:t>
            </a:r>
            <a:endParaRPr lang="ca-ES" dirty="0"/>
          </a:p>
        </p:txBody>
      </p:sp>
      <p:sp>
        <p:nvSpPr>
          <p:cNvPr id="3" name="2 Subtítulo"/>
          <p:cNvSpPr>
            <a:spLocks noGrp="1"/>
          </p:cNvSpPr>
          <p:nvPr>
            <p:ph type="subTitle" idx="1"/>
          </p:nvPr>
        </p:nvSpPr>
        <p:spPr>
          <a:xfrm>
            <a:off x="5286380" y="4786322"/>
            <a:ext cx="3143272" cy="1571636"/>
          </a:xfrm>
        </p:spPr>
        <p:txBody>
          <a:bodyPr/>
          <a:lstStyle/>
          <a:p>
            <a:r>
              <a:rPr lang="ca-ES" dirty="0" smtClean="0"/>
              <a:t>Grau d’Estadística</a:t>
            </a:r>
          </a:p>
          <a:p>
            <a:r>
              <a:rPr lang="ca-ES" dirty="0" smtClean="0"/>
              <a:t>Estadística Pública</a:t>
            </a:r>
          </a:p>
          <a:p>
            <a:r>
              <a:rPr lang="ca-ES" dirty="0" smtClean="0"/>
              <a:t>Laura Calvet</a:t>
            </a:r>
            <a:endParaRPr lang="ca-ES" dirty="0"/>
          </a:p>
        </p:txBody>
      </p:sp>
      <p:pic>
        <p:nvPicPr>
          <p:cNvPr id="48130" name="Picture 2" descr="http://images.ara.cat/societat/nou-escut-UB_ARAIMA20150730_0130_5.jpg"/>
          <p:cNvPicPr>
            <a:picLocks noChangeAspect="1" noChangeArrowheads="1"/>
          </p:cNvPicPr>
          <p:nvPr/>
        </p:nvPicPr>
        <p:blipFill>
          <a:blip r:embed="rId2" cstate="print"/>
          <a:srcRect/>
          <a:stretch>
            <a:fillRect/>
          </a:stretch>
        </p:blipFill>
        <p:spPr bwMode="auto">
          <a:xfrm>
            <a:off x="500564" y="4786322"/>
            <a:ext cx="3999998" cy="1080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714356"/>
            <a:ext cx="8229600" cy="1066800"/>
          </a:xfrm>
        </p:spPr>
        <p:txBody>
          <a:bodyPr/>
          <a:lstStyle/>
          <a:p>
            <a:r>
              <a:rPr lang="ca-ES" dirty="0" smtClean="0"/>
              <a:t>Guia</a:t>
            </a:r>
            <a:endParaRPr lang="ca-ES" dirty="0"/>
          </a:p>
        </p:txBody>
      </p:sp>
      <p:sp>
        <p:nvSpPr>
          <p:cNvPr id="3" name="2 Marcador de contenido"/>
          <p:cNvSpPr>
            <a:spLocks noGrp="1"/>
          </p:cNvSpPr>
          <p:nvPr>
            <p:ph idx="1"/>
          </p:nvPr>
        </p:nvSpPr>
        <p:spPr>
          <a:xfrm>
            <a:off x="457200" y="1714488"/>
            <a:ext cx="8229600" cy="4860048"/>
          </a:xfrm>
        </p:spPr>
        <p:txBody>
          <a:bodyPr>
            <a:normAutofit/>
          </a:bodyPr>
          <a:lstStyle/>
          <a:p>
            <a:pPr lvl="2"/>
            <a:endParaRPr lang="ca-ES" sz="1400" dirty="0" smtClean="0"/>
          </a:p>
          <a:p>
            <a:pPr lvl="2"/>
            <a:endParaRPr lang="ca-ES" sz="1400" dirty="0" smtClean="0"/>
          </a:p>
          <a:p>
            <a:r>
              <a:rPr lang="ca-ES" sz="2000" dirty="0" smtClean="0"/>
              <a:t>Presentació professora</a:t>
            </a:r>
          </a:p>
          <a:p>
            <a:r>
              <a:rPr lang="ca-ES" sz="2000" dirty="0" smtClean="0"/>
              <a:t>Presentacions alumnes</a:t>
            </a:r>
          </a:p>
          <a:p>
            <a:r>
              <a:rPr lang="ca-ES" sz="2000" dirty="0" smtClean="0"/>
              <a:t>Pla docent de l’assignatura</a:t>
            </a:r>
          </a:p>
          <a:p>
            <a:r>
              <a:rPr lang="ca-ES" sz="2000" dirty="0" smtClean="0"/>
              <a:t>Introducció</a:t>
            </a:r>
          </a:p>
          <a:p>
            <a:r>
              <a:rPr lang="ca-ES" sz="2000" dirty="0" smtClean="0"/>
              <a:t>Recursos per seguir l’actualitat</a:t>
            </a:r>
          </a:p>
          <a:p>
            <a:endParaRPr lang="ca-ES" dirty="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2</a:t>
            </a:fld>
            <a:endParaRPr lang="ca-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714356"/>
            <a:ext cx="8229600" cy="1066800"/>
          </a:xfrm>
        </p:spPr>
        <p:txBody>
          <a:bodyPr/>
          <a:lstStyle/>
          <a:p>
            <a:r>
              <a:rPr lang="ca-ES" dirty="0" smtClean="0"/>
              <a:t>Presentacions</a:t>
            </a:r>
            <a:endParaRPr lang="ca-ES" dirty="0"/>
          </a:p>
        </p:txBody>
      </p:sp>
      <p:sp>
        <p:nvSpPr>
          <p:cNvPr id="3" name="2 Marcador de contenido"/>
          <p:cNvSpPr>
            <a:spLocks noGrp="1"/>
          </p:cNvSpPr>
          <p:nvPr>
            <p:ph idx="1"/>
          </p:nvPr>
        </p:nvSpPr>
        <p:spPr>
          <a:xfrm>
            <a:off x="457200" y="2143116"/>
            <a:ext cx="8229600" cy="4431420"/>
          </a:xfrm>
        </p:spPr>
        <p:txBody>
          <a:bodyPr>
            <a:normAutofit/>
          </a:bodyPr>
          <a:lstStyle/>
          <a:p>
            <a:r>
              <a:rPr lang="ca-ES" sz="1600" b="1" dirty="0" smtClean="0"/>
              <a:t>Nom:</a:t>
            </a:r>
            <a:r>
              <a:rPr lang="ca-ES" sz="1600" dirty="0" smtClean="0"/>
              <a:t> Laura Calvet </a:t>
            </a:r>
            <a:r>
              <a:rPr lang="ca-ES" sz="1600" dirty="0" err="1" smtClean="0"/>
              <a:t>Liñán</a:t>
            </a:r>
            <a:endParaRPr lang="ca-ES" sz="1600" dirty="0" smtClean="0"/>
          </a:p>
          <a:p>
            <a:r>
              <a:rPr lang="ca-ES" sz="1600" b="1" dirty="0" smtClean="0"/>
              <a:t>Filiació:</a:t>
            </a:r>
            <a:r>
              <a:rPr lang="ca-ES" sz="1600" dirty="0" smtClean="0"/>
              <a:t> Professora associada</a:t>
            </a:r>
          </a:p>
          <a:p>
            <a:r>
              <a:rPr lang="ca-ES" sz="1600" b="1" dirty="0" smtClean="0"/>
              <a:t>Departament:  </a:t>
            </a:r>
            <a:r>
              <a:rPr lang="ca-ES" sz="1600" dirty="0" smtClean="0"/>
              <a:t>Econometria, Estadística i Economia Aplicada</a:t>
            </a:r>
          </a:p>
          <a:p>
            <a:r>
              <a:rPr lang="ca-ES" sz="1600" b="1" dirty="0" smtClean="0"/>
              <a:t>Adreça de correu electrònic:</a:t>
            </a:r>
            <a:r>
              <a:rPr lang="ca-ES" sz="1600" dirty="0" smtClean="0"/>
              <a:t> </a:t>
            </a:r>
            <a:r>
              <a:rPr lang="ca-ES" sz="1600" dirty="0" err="1" smtClean="0">
                <a:hlinkClick r:id="rId3"/>
              </a:rPr>
              <a:t>laura.calvet</a:t>
            </a:r>
            <a:r>
              <a:rPr lang="ca-ES" sz="1600" dirty="0" smtClean="0">
                <a:hlinkClick r:id="rId3"/>
              </a:rPr>
              <a:t>@</a:t>
            </a:r>
            <a:r>
              <a:rPr lang="ca-ES" sz="1600" dirty="0" err="1" smtClean="0">
                <a:hlinkClick r:id="rId3"/>
              </a:rPr>
              <a:t>ub.edu</a:t>
            </a:r>
            <a:endParaRPr lang="ca-ES" sz="1600" dirty="0" smtClean="0"/>
          </a:p>
          <a:p>
            <a:r>
              <a:rPr lang="ca-ES" sz="1600" b="1" dirty="0" smtClean="0"/>
              <a:t>Horari d’atenció: </a:t>
            </a:r>
            <a:r>
              <a:rPr lang="ca-ES" sz="1600" dirty="0" smtClean="0"/>
              <a:t>abans i després de classe (demanar per mail)</a:t>
            </a:r>
          </a:p>
          <a:p>
            <a:r>
              <a:rPr lang="ca-ES" sz="1600" b="1" dirty="0" smtClean="0"/>
              <a:t>CV:</a:t>
            </a:r>
            <a:r>
              <a:rPr lang="ca-ES" sz="1600" dirty="0" smtClean="0"/>
              <a:t> Estadística i economista (UAB/</a:t>
            </a:r>
            <a:r>
              <a:rPr lang="ca-ES" sz="1600" dirty="0" err="1" smtClean="0"/>
              <a:t>UPC-UB</a:t>
            </a:r>
            <a:r>
              <a:rPr lang="ca-ES" sz="1600" dirty="0" smtClean="0"/>
              <a:t>), estudiant de doctorat a la UOC. </a:t>
            </a:r>
          </a:p>
          <a:p>
            <a:pPr>
              <a:buNone/>
            </a:pPr>
            <a:endParaRPr lang="ca-ES" sz="1600" dirty="0" smtClean="0"/>
          </a:p>
          <a:p>
            <a:pPr>
              <a:buNone/>
            </a:pPr>
            <a:r>
              <a:rPr lang="ca-ES" sz="1600" dirty="0" smtClean="0"/>
              <a:t>El vostre torn:</a:t>
            </a:r>
          </a:p>
          <a:p>
            <a:pPr>
              <a:buFont typeface="Wingdings" pitchFamily="2" charset="2"/>
              <a:buChar char="q"/>
            </a:pPr>
            <a:r>
              <a:rPr lang="ca-ES" sz="1600" dirty="0" smtClean="0"/>
              <a:t>Estudis previs (carrera/cicles formatius)?</a:t>
            </a:r>
          </a:p>
          <a:p>
            <a:pPr>
              <a:buFont typeface="Wingdings" pitchFamily="2" charset="2"/>
              <a:buChar char="q"/>
            </a:pPr>
            <a:r>
              <a:rPr lang="ca-ES" sz="1600" dirty="0" smtClean="0"/>
              <a:t>Compagineu estudis i feina?</a:t>
            </a:r>
          </a:p>
          <a:p>
            <a:pPr>
              <a:buFont typeface="Wingdings" pitchFamily="2" charset="2"/>
              <a:buChar char="q"/>
            </a:pPr>
            <a:r>
              <a:rPr lang="ca-ES" sz="1600" dirty="0" smtClean="0"/>
              <a:t>Experiència laboral com a estadístics? </a:t>
            </a:r>
          </a:p>
          <a:p>
            <a:pPr>
              <a:buFont typeface="Wingdings" pitchFamily="2" charset="2"/>
              <a:buChar char="q"/>
            </a:pPr>
            <a:r>
              <a:rPr lang="ca-ES" sz="1600" dirty="0" smtClean="0"/>
              <a:t>Quin itinerari us interessa més?</a:t>
            </a:r>
          </a:p>
          <a:p>
            <a:pPr>
              <a:buNone/>
            </a:pPr>
            <a:r>
              <a:rPr lang="ca-ES" sz="1600" dirty="0" smtClean="0"/>
              <a:t>		  </a:t>
            </a:r>
          </a:p>
          <a:p>
            <a:pPr>
              <a:buNone/>
            </a:pPr>
            <a:endParaRPr lang="ca-ES" sz="1600" dirty="0" smtClean="0"/>
          </a:p>
          <a:p>
            <a:endParaRPr lang="ca-ES" sz="1600" dirty="0" smtClean="0"/>
          </a:p>
          <a:p>
            <a:endParaRPr lang="ca-ES" sz="1600" dirty="0" smtClean="0"/>
          </a:p>
          <a:p>
            <a:endParaRPr lang="ca-ES" sz="1600" dirty="0" smtClean="0"/>
          </a:p>
          <a:p>
            <a:endParaRPr lang="ca-ES" sz="1600" dirty="0" smtClean="0"/>
          </a:p>
          <a:p>
            <a:pPr>
              <a:buNone/>
            </a:pPr>
            <a:endParaRPr lang="ca-ES" sz="1600" dirty="0" smtClean="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3</a:t>
            </a:fld>
            <a:endParaRPr lang="ca-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714356"/>
            <a:ext cx="8229600" cy="1066800"/>
          </a:xfrm>
        </p:spPr>
        <p:txBody>
          <a:bodyPr/>
          <a:lstStyle/>
          <a:p>
            <a:r>
              <a:rPr lang="ca-ES" dirty="0" smtClean="0"/>
              <a:t>Pla de l’assignatura</a:t>
            </a:r>
            <a:endParaRPr lang="ca-ES" dirty="0"/>
          </a:p>
        </p:txBody>
      </p:sp>
      <p:sp>
        <p:nvSpPr>
          <p:cNvPr id="3" name="2 Marcador de contenido"/>
          <p:cNvSpPr>
            <a:spLocks noGrp="1"/>
          </p:cNvSpPr>
          <p:nvPr>
            <p:ph idx="1"/>
          </p:nvPr>
        </p:nvSpPr>
        <p:spPr>
          <a:xfrm>
            <a:off x="457200" y="2143116"/>
            <a:ext cx="8229600" cy="4431420"/>
          </a:xfrm>
        </p:spPr>
        <p:txBody>
          <a:bodyPr>
            <a:normAutofit/>
          </a:bodyPr>
          <a:lstStyle/>
          <a:p>
            <a:r>
              <a:rPr lang="ca-ES" sz="1600" b="1" dirty="0" smtClean="0"/>
              <a:t>Pla </a:t>
            </a:r>
            <a:r>
              <a:rPr lang="ca-ES" sz="1600" dirty="0" smtClean="0"/>
              <a:t>(Campus Virtual)</a:t>
            </a:r>
          </a:p>
          <a:p>
            <a:r>
              <a:rPr lang="ca-ES" sz="1600" b="1" dirty="0" smtClean="0"/>
              <a:t>Exàmens:</a:t>
            </a:r>
          </a:p>
          <a:p>
            <a:pPr lvl="1"/>
            <a:r>
              <a:rPr lang="ca-ES" sz="1400" dirty="0" smtClean="0">
                <a:solidFill>
                  <a:schemeClr val="tx1"/>
                </a:solidFill>
              </a:rPr>
              <a:t>Convocatòria ordinària: 6 de juny</a:t>
            </a:r>
          </a:p>
          <a:p>
            <a:pPr lvl="1"/>
            <a:r>
              <a:rPr lang="ca-ES" sz="1400" dirty="0" smtClean="0">
                <a:solidFill>
                  <a:schemeClr val="tx1"/>
                </a:solidFill>
              </a:rPr>
              <a:t>Reavaluació: 14 de juliol</a:t>
            </a:r>
          </a:p>
          <a:p>
            <a:endParaRPr lang="ca-ES" sz="1600" dirty="0" smtClean="0"/>
          </a:p>
          <a:p>
            <a:pPr>
              <a:buNone/>
            </a:pPr>
            <a:endParaRPr lang="ca-ES" sz="1600" dirty="0" smtClean="0"/>
          </a:p>
          <a:p>
            <a:pPr>
              <a:buNone/>
            </a:pPr>
            <a:endParaRPr lang="ca-ES" sz="1600" dirty="0" smtClean="0"/>
          </a:p>
          <a:p>
            <a:pPr>
              <a:buNone/>
            </a:pPr>
            <a:endParaRPr lang="ca-ES" sz="1600" dirty="0" smtClean="0"/>
          </a:p>
          <a:p>
            <a:endParaRPr lang="ca-ES" sz="1600" dirty="0" smtClean="0"/>
          </a:p>
          <a:p>
            <a:endParaRPr lang="ca-ES" sz="1600" dirty="0" smtClean="0"/>
          </a:p>
          <a:p>
            <a:endParaRPr lang="ca-ES" sz="1600" dirty="0" smtClean="0"/>
          </a:p>
          <a:p>
            <a:endParaRPr lang="ca-ES" sz="1600" dirty="0" smtClean="0"/>
          </a:p>
          <a:p>
            <a:pPr>
              <a:buNone/>
            </a:pPr>
            <a:endParaRPr lang="ca-ES" sz="1600" dirty="0" smtClean="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4</a:t>
            </a:fld>
            <a:endParaRPr lang="ca-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714356"/>
            <a:ext cx="8229600" cy="1066800"/>
          </a:xfrm>
        </p:spPr>
        <p:txBody>
          <a:bodyPr/>
          <a:lstStyle/>
          <a:p>
            <a:r>
              <a:rPr lang="ca-ES" dirty="0" smtClean="0"/>
              <a:t>Introducció</a:t>
            </a:r>
            <a:endParaRPr lang="ca-ES" dirty="0"/>
          </a:p>
        </p:txBody>
      </p:sp>
      <p:sp>
        <p:nvSpPr>
          <p:cNvPr id="3" name="2 Marcador de contenido"/>
          <p:cNvSpPr>
            <a:spLocks noGrp="1"/>
          </p:cNvSpPr>
          <p:nvPr>
            <p:ph idx="1"/>
          </p:nvPr>
        </p:nvSpPr>
        <p:spPr>
          <a:xfrm>
            <a:off x="457200" y="2143116"/>
            <a:ext cx="8229600" cy="4431420"/>
          </a:xfrm>
        </p:spPr>
        <p:txBody>
          <a:bodyPr>
            <a:normAutofit/>
          </a:bodyPr>
          <a:lstStyle/>
          <a:p>
            <a:endParaRPr lang="ca-ES" sz="1600" dirty="0" smtClean="0"/>
          </a:p>
          <a:p>
            <a:pPr>
              <a:buNone/>
            </a:pPr>
            <a:r>
              <a:rPr lang="en-US" sz="1600" dirty="0" smtClean="0"/>
              <a:t>“Statistics is the study of the collection, analysis, interpretation, presentation, and organization of data.” </a:t>
            </a:r>
            <a:r>
              <a:rPr lang="en-US" sz="1600" i="1" dirty="0" smtClean="0"/>
              <a:t>		</a:t>
            </a:r>
          </a:p>
          <a:p>
            <a:pPr>
              <a:buNone/>
            </a:pPr>
            <a:r>
              <a:rPr lang="en-US" sz="1600" i="1" dirty="0" smtClean="0"/>
              <a:t>					The Oxford Dictionary of Statistical Terms. </a:t>
            </a:r>
            <a:endParaRPr lang="es-ES" sz="1600" dirty="0" smtClean="0"/>
          </a:p>
          <a:p>
            <a:pPr>
              <a:buNone/>
            </a:pPr>
            <a:endParaRPr lang="ca-ES" sz="1600" dirty="0" smtClean="0"/>
          </a:p>
          <a:p>
            <a:pPr>
              <a:buNone/>
            </a:pPr>
            <a:endParaRPr lang="ca-ES" sz="1600" dirty="0" smtClean="0"/>
          </a:p>
          <a:p>
            <a:pPr>
              <a:buNone/>
            </a:pPr>
            <a:r>
              <a:rPr lang="en-US" sz="1600" dirty="0" smtClean="0"/>
              <a:t>“Some scholars pinpoint the origin of statistics to 1663, with the publication of Natural and Political Observations upon the Bills of Mortality by John </a:t>
            </a:r>
            <a:r>
              <a:rPr lang="en-US" sz="1600" dirty="0" err="1" smtClean="0"/>
              <a:t>Graunt</a:t>
            </a:r>
            <a:r>
              <a:rPr lang="en-US" sz="1600" dirty="0" smtClean="0"/>
              <a:t>. Early applications of statistical thinking revolved around the needs of states to base policy on demographic and economic data, hence its stat- etymology. The scope of the discipline of statistics broadened in the early 19th century to include the collection and analysis of data in general. Today, statistics is widely employed in government, business, and natural and social sciences.” </a:t>
            </a:r>
          </a:p>
          <a:p>
            <a:pPr>
              <a:buNone/>
            </a:pPr>
            <a:r>
              <a:rPr lang="en-US" sz="1600" i="1" dirty="0" smtClean="0"/>
              <a:t>					</a:t>
            </a:r>
            <a:r>
              <a:rPr lang="es-ES" sz="1600" i="1" dirty="0" err="1" smtClean="0"/>
              <a:t>Wikipedia</a:t>
            </a:r>
            <a:endParaRPr lang="es-ES" sz="1600" i="1" dirty="0" smtClean="0"/>
          </a:p>
          <a:p>
            <a:pPr>
              <a:buNone/>
            </a:pPr>
            <a:endParaRPr lang="es-ES" sz="1600" dirty="0" smtClean="0"/>
          </a:p>
          <a:p>
            <a:pPr>
              <a:buNone/>
            </a:pPr>
            <a:endParaRPr lang="ca-ES" sz="1600" dirty="0" smtClean="0"/>
          </a:p>
          <a:p>
            <a:pPr>
              <a:buNone/>
            </a:pPr>
            <a:endParaRPr lang="ca-ES" sz="1600" dirty="0" smtClean="0"/>
          </a:p>
          <a:p>
            <a:endParaRPr lang="ca-ES" sz="1600" dirty="0" smtClean="0"/>
          </a:p>
          <a:p>
            <a:endParaRPr lang="ca-ES" sz="1600" dirty="0" smtClean="0"/>
          </a:p>
          <a:p>
            <a:endParaRPr lang="ca-ES" sz="1600" dirty="0" smtClean="0"/>
          </a:p>
          <a:p>
            <a:endParaRPr lang="ca-ES" sz="1600" dirty="0" smtClean="0"/>
          </a:p>
          <a:p>
            <a:pPr>
              <a:buNone/>
            </a:pPr>
            <a:endParaRPr lang="ca-ES" sz="1600" dirty="0" smtClean="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5</a:t>
            </a:fld>
            <a:endParaRPr lang="ca-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714356"/>
            <a:ext cx="8229600" cy="1066800"/>
          </a:xfrm>
        </p:spPr>
        <p:txBody>
          <a:bodyPr/>
          <a:lstStyle/>
          <a:p>
            <a:r>
              <a:rPr lang="ca-ES" dirty="0" smtClean="0"/>
              <a:t>Introducció</a:t>
            </a:r>
          </a:p>
        </p:txBody>
      </p:sp>
      <p:sp>
        <p:nvSpPr>
          <p:cNvPr id="3" name="2 Marcador de contenido"/>
          <p:cNvSpPr>
            <a:spLocks noGrp="1"/>
          </p:cNvSpPr>
          <p:nvPr>
            <p:ph idx="1"/>
          </p:nvPr>
        </p:nvSpPr>
        <p:spPr>
          <a:xfrm>
            <a:off x="457200" y="2143116"/>
            <a:ext cx="8229600" cy="4431420"/>
          </a:xfrm>
        </p:spPr>
        <p:txBody>
          <a:bodyPr>
            <a:normAutofit/>
          </a:bodyPr>
          <a:lstStyle/>
          <a:p>
            <a:endParaRPr lang="ca-ES" sz="1600" dirty="0" smtClean="0"/>
          </a:p>
          <a:p>
            <a:r>
              <a:rPr lang="ca-ES" sz="1600" dirty="0" smtClean="0"/>
              <a:t>Per a què serveixen les estadístiques oficials?</a:t>
            </a:r>
          </a:p>
          <a:p>
            <a:pPr marL="109728" indent="0">
              <a:buNone/>
            </a:pPr>
            <a:r>
              <a:rPr lang="ca-ES" sz="1600" dirty="0" smtClean="0"/>
              <a:t>	Tenir informació per dissenyar polítiques econòmiques (PIB), socials (atur, 	desigualtats econòmiques), mediambientals (nivells de contaminació), etc.</a:t>
            </a:r>
          </a:p>
          <a:p>
            <a:pPr marL="109728" indent="0">
              <a:buNone/>
            </a:pPr>
            <a:r>
              <a:rPr lang="ca-ES" sz="1600" dirty="0"/>
              <a:t>	</a:t>
            </a:r>
            <a:endParaRPr lang="ca-ES" sz="1600" dirty="0" smtClean="0"/>
          </a:p>
          <a:p>
            <a:r>
              <a:rPr lang="ca-ES" sz="1600" dirty="0" smtClean="0"/>
              <a:t>Quines característiques haurien de presentar?</a:t>
            </a:r>
          </a:p>
          <a:p>
            <a:pPr lvl="1"/>
            <a:r>
              <a:rPr lang="ca-ES" sz="1400" dirty="0" smtClean="0">
                <a:solidFill>
                  <a:schemeClr val="tx1"/>
                </a:solidFill>
              </a:rPr>
              <a:t>Fiables</a:t>
            </a:r>
          </a:p>
          <a:p>
            <a:pPr lvl="1"/>
            <a:r>
              <a:rPr lang="ca-ES" sz="1400" dirty="0" smtClean="0">
                <a:solidFill>
                  <a:schemeClr val="tx1"/>
                </a:solidFill>
              </a:rPr>
              <a:t>Continues en el temps</a:t>
            </a:r>
          </a:p>
          <a:p>
            <a:pPr lvl="1"/>
            <a:r>
              <a:rPr lang="ca-ES" sz="1400" dirty="0" smtClean="0">
                <a:solidFill>
                  <a:schemeClr val="tx1"/>
                </a:solidFill>
              </a:rPr>
              <a:t>Independents de tot tipus de pressions (polítiques, creences, </a:t>
            </a:r>
            <a:r>
              <a:rPr lang="ca-ES" sz="1400" dirty="0" err="1" smtClean="0">
                <a:solidFill>
                  <a:schemeClr val="tx1"/>
                </a:solidFill>
              </a:rPr>
              <a:t>etc</a:t>
            </a:r>
            <a:r>
              <a:rPr lang="ca-ES" sz="1400" dirty="0" smtClean="0">
                <a:solidFill>
                  <a:schemeClr val="tx1"/>
                </a:solidFill>
              </a:rPr>
              <a:t>)</a:t>
            </a:r>
          </a:p>
          <a:p>
            <a:pPr lvl="1"/>
            <a:r>
              <a:rPr lang="ca-ES" sz="1400" dirty="0" smtClean="0">
                <a:solidFill>
                  <a:schemeClr val="tx1"/>
                </a:solidFill>
              </a:rPr>
              <a:t>Econòmiques (cost i temps de les persones que han de proporcionar la informació)</a:t>
            </a:r>
          </a:p>
          <a:p>
            <a:pPr lvl="1"/>
            <a:r>
              <a:rPr lang="ca-ES" sz="1400" dirty="0" smtClean="0">
                <a:solidFill>
                  <a:schemeClr val="tx1"/>
                </a:solidFill>
              </a:rPr>
              <a:t>Comparables en termes de metodologia (nivells autonòmic, estatal, europeu i internacional)</a:t>
            </a:r>
          </a:p>
          <a:p>
            <a:pPr lvl="1"/>
            <a:endParaRPr lang="ca-ES" sz="1400" dirty="0" smtClean="0"/>
          </a:p>
          <a:p>
            <a:pPr>
              <a:buNone/>
            </a:pPr>
            <a:endParaRPr lang="ca-ES" sz="1600" dirty="0" smtClean="0"/>
          </a:p>
          <a:p>
            <a:pPr>
              <a:buNone/>
            </a:pPr>
            <a:endParaRPr lang="ca-ES" sz="1600" dirty="0" smtClean="0"/>
          </a:p>
          <a:p>
            <a:endParaRPr lang="ca-ES" sz="1600" dirty="0" smtClean="0"/>
          </a:p>
          <a:p>
            <a:endParaRPr lang="ca-ES" sz="1600" dirty="0" smtClean="0"/>
          </a:p>
          <a:p>
            <a:endParaRPr lang="ca-ES" sz="1600" dirty="0" smtClean="0"/>
          </a:p>
          <a:p>
            <a:endParaRPr lang="ca-ES" sz="1600" dirty="0" smtClean="0"/>
          </a:p>
          <a:p>
            <a:pPr>
              <a:buNone/>
            </a:pPr>
            <a:endParaRPr lang="ca-ES" sz="1600" dirty="0" smtClean="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6</a:t>
            </a:fld>
            <a:endParaRPr lang="ca-E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714356"/>
            <a:ext cx="8229600" cy="1066800"/>
          </a:xfrm>
        </p:spPr>
        <p:txBody>
          <a:bodyPr/>
          <a:lstStyle/>
          <a:p>
            <a:r>
              <a:rPr lang="ca-ES" dirty="0" smtClean="0"/>
              <a:t>Recursos per seguir l’actualitat</a:t>
            </a:r>
          </a:p>
        </p:txBody>
      </p:sp>
      <p:sp>
        <p:nvSpPr>
          <p:cNvPr id="3" name="2 Marcador de contenido"/>
          <p:cNvSpPr>
            <a:spLocks noGrp="1"/>
          </p:cNvSpPr>
          <p:nvPr>
            <p:ph idx="1"/>
          </p:nvPr>
        </p:nvSpPr>
        <p:spPr>
          <a:xfrm>
            <a:off x="457200" y="2143116"/>
            <a:ext cx="8229600" cy="4431420"/>
          </a:xfrm>
        </p:spPr>
        <p:txBody>
          <a:bodyPr>
            <a:normAutofit/>
          </a:bodyPr>
          <a:lstStyle/>
          <a:p>
            <a:endParaRPr lang="ca-ES" sz="1600" dirty="0" smtClean="0"/>
          </a:p>
          <a:p>
            <a:pPr>
              <a:buNone/>
            </a:pPr>
            <a:endParaRPr lang="ca-ES" sz="1600" dirty="0" smtClean="0"/>
          </a:p>
          <a:p>
            <a:pPr>
              <a:buNone/>
            </a:pPr>
            <a:endParaRPr lang="ca-ES" sz="1600" dirty="0" smtClean="0"/>
          </a:p>
          <a:p>
            <a:pPr>
              <a:buNone/>
            </a:pPr>
            <a:endParaRPr lang="ca-ES" sz="1600" dirty="0" smtClean="0"/>
          </a:p>
          <a:p>
            <a:endParaRPr lang="ca-ES" sz="1600" dirty="0" smtClean="0"/>
          </a:p>
          <a:p>
            <a:endParaRPr lang="ca-ES" sz="1600" dirty="0" smtClean="0"/>
          </a:p>
          <a:p>
            <a:endParaRPr lang="ca-ES" sz="1600" dirty="0" smtClean="0"/>
          </a:p>
          <a:p>
            <a:endParaRPr lang="ca-ES" sz="1600" dirty="0" smtClean="0"/>
          </a:p>
          <a:p>
            <a:pPr>
              <a:buNone/>
            </a:pPr>
            <a:endParaRPr lang="ca-ES" sz="1600" dirty="0" smtClean="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7</a:t>
            </a:fld>
            <a:endParaRPr lang="ca-ES"/>
          </a:p>
        </p:txBody>
      </p:sp>
      <p:pic>
        <p:nvPicPr>
          <p:cNvPr id="4104" name="Picture 8" descr="https://cdn.downdetector.com/static/uploads/c/300/5d4ec/twitter-logo_16.png"/>
          <p:cNvPicPr>
            <a:picLocks noChangeAspect="1" noChangeArrowheads="1"/>
          </p:cNvPicPr>
          <p:nvPr/>
        </p:nvPicPr>
        <p:blipFill>
          <a:blip r:embed="rId3" cstate="print"/>
          <a:srcRect/>
          <a:stretch>
            <a:fillRect/>
          </a:stretch>
        </p:blipFill>
        <p:spPr bwMode="auto">
          <a:xfrm>
            <a:off x="357158" y="2143116"/>
            <a:ext cx="2857500" cy="2457451"/>
          </a:xfrm>
          <a:prstGeom prst="rect">
            <a:avLst/>
          </a:prstGeom>
          <a:noFill/>
        </p:spPr>
      </p:pic>
      <p:sp>
        <p:nvSpPr>
          <p:cNvPr id="9" name="8 CuadroTexto"/>
          <p:cNvSpPr txBox="1"/>
          <p:nvPr/>
        </p:nvSpPr>
        <p:spPr>
          <a:xfrm>
            <a:off x="4071934" y="2285992"/>
            <a:ext cx="4643470" cy="2585323"/>
          </a:xfrm>
          <a:prstGeom prst="rect">
            <a:avLst/>
          </a:prstGeom>
          <a:noFill/>
        </p:spPr>
        <p:txBody>
          <a:bodyPr wrap="square" rtlCol="0">
            <a:spAutoFit/>
          </a:bodyPr>
          <a:lstStyle/>
          <a:p>
            <a:pPr>
              <a:buFont typeface="Arial" pitchFamily="34" charset="0"/>
              <a:buChar char="•"/>
            </a:pPr>
            <a:r>
              <a:rPr lang="ca-ES" dirty="0" smtClean="0"/>
              <a:t> INE</a:t>
            </a:r>
          </a:p>
          <a:p>
            <a:r>
              <a:rPr lang="ca-ES" dirty="0" smtClean="0"/>
              <a:t>	</a:t>
            </a:r>
            <a:r>
              <a:rPr lang="ca-ES" dirty="0" smtClean="0">
                <a:hlinkClick r:id="rId4"/>
              </a:rPr>
              <a:t>https://twitter.com/es_ine</a:t>
            </a:r>
            <a:endParaRPr lang="ca-ES" dirty="0" smtClean="0"/>
          </a:p>
          <a:p>
            <a:endParaRPr lang="ca-ES" dirty="0" smtClean="0"/>
          </a:p>
          <a:p>
            <a:pPr>
              <a:buFont typeface="Arial" pitchFamily="34" charset="0"/>
              <a:buChar char="•"/>
            </a:pPr>
            <a:r>
              <a:rPr lang="ca-ES" dirty="0" err="1" smtClean="0"/>
              <a:t>Idescat</a:t>
            </a:r>
            <a:endParaRPr lang="ca-ES" dirty="0" smtClean="0"/>
          </a:p>
          <a:p>
            <a:r>
              <a:rPr lang="ca-ES" dirty="0" smtClean="0"/>
              <a:t>	</a:t>
            </a:r>
            <a:r>
              <a:rPr lang="ca-ES" dirty="0" smtClean="0">
                <a:hlinkClick r:id="rId5"/>
              </a:rPr>
              <a:t>https://twitter.com/idescat</a:t>
            </a:r>
            <a:endParaRPr lang="ca-ES" dirty="0" smtClean="0"/>
          </a:p>
          <a:p>
            <a:pPr>
              <a:buFont typeface="Arial" pitchFamily="34" charset="0"/>
              <a:buChar char="•"/>
            </a:pPr>
            <a:endParaRPr lang="ca-ES" dirty="0" smtClean="0"/>
          </a:p>
          <a:p>
            <a:pPr>
              <a:buFont typeface="Arial" pitchFamily="34" charset="0"/>
              <a:buChar char="•"/>
            </a:pPr>
            <a:r>
              <a:rPr lang="ca-ES" dirty="0" err="1" smtClean="0"/>
              <a:t>Eurostat</a:t>
            </a:r>
            <a:endParaRPr lang="ca-ES" dirty="0" smtClean="0"/>
          </a:p>
          <a:p>
            <a:r>
              <a:rPr lang="ca-ES" dirty="0" smtClean="0"/>
              <a:t>	</a:t>
            </a:r>
            <a:r>
              <a:rPr lang="ca-ES" dirty="0" smtClean="0">
                <a:hlinkClick r:id="rId6"/>
              </a:rPr>
              <a:t>https://twitter.com/eu_eurostat</a:t>
            </a:r>
            <a:endParaRPr lang="ca-ES" dirty="0" smtClean="0"/>
          </a:p>
          <a:p>
            <a:endParaRPr lang="ca-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ca-ES" dirty="0" smtClean="0"/>
              <a:t>Vídeos de presentació</a:t>
            </a:r>
            <a:endParaRPr lang="ca-ES" dirty="0"/>
          </a:p>
        </p:txBody>
      </p:sp>
      <p:sp>
        <p:nvSpPr>
          <p:cNvPr id="3" name="Contenidor de contingut 2"/>
          <p:cNvSpPr>
            <a:spLocks noGrp="1"/>
          </p:cNvSpPr>
          <p:nvPr>
            <p:ph idx="1"/>
          </p:nvPr>
        </p:nvSpPr>
        <p:spPr/>
        <p:txBody>
          <a:bodyPr>
            <a:normAutofit lnSpcReduction="10000"/>
          </a:bodyPr>
          <a:lstStyle/>
          <a:p>
            <a:r>
              <a:rPr lang="ca-ES" sz="2000" dirty="0" smtClean="0"/>
              <a:t>INE:</a:t>
            </a:r>
          </a:p>
          <a:p>
            <a:pPr marL="109728" indent="0">
              <a:buNone/>
            </a:pPr>
            <a:r>
              <a:rPr lang="ca-ES" sz="2000" dirty="0">
                <a:hlinkClick r:id="rId2"/>
              </a:rPr>
              <a:t>http://</a:t>
            </a:r>
            <a:r>
              <a:rPr lang="ca-ES" sz="2000" dirty="0" smtClean="0">
                <a:hlinkClick r:id="rId2"/>
              </a:rPr>
              <a:t>www.youtube.com/watch?v=L6lqbSoDmOE</a:t>
            </a:r>
            <a:endParaRPr lang="ca-ES" sz="2000" dirty="0" smtClean="0"/>
          </a:p>
          <a:p>
            <a:pPr marL="109728" indent="0">
              <a:buNone/>
            </a:pPr>
            <a:endParaRPr lang="ca-ES" sz="2000" dirty="0" smtClean="0"/>
          </a:p>
          <a:p>
            <a:pPr marL="109728" indent="0">
              <a:buNone/>
            </a:pPr>
            <a:r>
              <a:rPr lang="ca-ES" sz="1400" dirty="0" smtClean="0"/>
              <a:t>Punts clau:</a:t>
            </a:r>
          </a:p>
          <a:p>
            <a:pPr marL="109728" indent="0">
              <a:buNone/>
            </a:pPr>
            <a:r>
              <a:rPr lang="ca-ES" sz="1400" dirty="0" smtClean="0"/>
              <a:t>	- Nombre elevat de noticies molt diverses relacionades amb estadístiques</a:t>
            </a:r>
          </a:p>
          <a:p>
            <a:pPr marL="109728" indent="0">
              <a:buNone/>
            </a:pPr>
            <a:r>
              <a:rPr lang="ca-ES" sz="1400" dirty="0" smtClean="0"/>
              <a:t>	- Activitat econòmica, estudi de la població present i futura, salut, educació, etc.</a:t>
            </a:r>
          </a:p>
          <a:p>
            <a:pPr marL="109728" indent="0">
              <a:buNone/>
            </a:pPr>
            <a:r>
              <a:rPr lang="ca-ES" sz="1400" dirty="0" smtClean="0"/>
              <a:t>	- Cooperació i col·laboració amb organismes internacionals</a:t>
            </a:r>
          </a:p>
          <a:p>
            <a:pPr marL="109728" indent="0">
              <a:buNone/>
            </a:pPr>
            <a:r>
              <a:rPr lang="ca-ES" sz="1400" dirty="0" smtClean="0"/>
              <a:t>	- Coordina serveis estadístics dels ministeris,  del Banc d’Espanya i de les oficines 	estadístiques de les comunitats autònomes</a:t>
            </a:r>
          </a:p>
          <a:p>
            <a:pPr marL="109728" indent="0">
              <a:buNone/>
            </a:pPr>
            <a:r>
              <a:rPr lang="ca-ES" sz="1400" dirty="0" smtClean="0"/>
              <a:t> 	- Món globalitzat, necessitem més informació</a:t>
            </a:r>
          </a:p>
          <a:p>
            <a:pPr marL="109728" indent="0">
              <a:buNone/>
            </a:pPr>
            <a:r>
              <a:rPr lang="ca-ES" sz="1400" dirty="0" smtClean="0"/>
              <a:t>	- Serveix per: disseny de polítiques i decisions individuals (empresaris i ciutadans)</a:t>
            </a:r>
          </a:p>
          <a:p>
            <a:pPr marL="109728" indent="0">
              <a:buNone/>
            </a:pPr>
            <a:r>
              <a:rPr lang="ca-ES" sz="1400" dirty="0" smtClean="0"/>
              <a:t>	- La majoria de dades es recullen amb enquestes (protecció de dades, evitar duplicitats, ...)</a:t>
            </a:r>
          </a:p>
          <a:p>
            <a:pPr marL="109728" indent="0">
              <a:buNone/>
            </a:pPr>
            <a:r>
              <a:rPr lang="ca-ES" sz="1400" dirty="0" smtClean="0"/>
              <a:t>	- Padrons municipals i cens electoral</a:t>
            </a:r>
          </a:p>
          <a:p>
            <a:pPr marL="109728" indent="0">
              <a:buNone/>
            </a:pPr>
            <a:r>
              <a:rPr lang="ca-ES" sz="1400" dirty="0" smtClean="0"/>
              <a:t>	- Codi de bones pràctiques de la Unió Europea</a:t>
            </a:r>
          </a:p>
          <a:p>
            <a:pPr marL="109728" indent="0">
              <a:buNone/>
            </a:pPr>
            <a:r>
              <a:rPr lang="ca-ES" sz="1400" dirty="0" smtClean="0"/>
              <a:t>	- Institució independent</a:t>
            </a:r>
          </a:p>
          <a:p>
            <a:pPr marL="109728" indent="0">
              <a:buNone/>
            </a:pPr>
            <a:r>
              <a:rPr lang="ca-ES" sz="1400" dirty="0" smtClean="0"/>
              <a:t>	- Mètodes estadístics i qüestionaris utilitzats accessibles a la pàgina web</a:t>
            </a:r>
            <a:r>
              <a:rPr lang="ca-ES" sz="2000" dirty="0" smtClean="0"/>
              <a:t>	</a:t>
            </a:r>
          </a:p>
          <a:p>
            <a:pPr marL="109728" indent="0">
              <a:buNone/>
            </a:pPr>
            <a:endParaRPr lang="ca-ES" dirty="0"/>
          </a:p>
        </p:txBody>
      </p:sp>
      <p:sp>
        <p:nvSpPr>
          <p:cNvPr id="4" name="Contenidor de número de diapositiva 3"/>
          <p:cNvSpPr>
            <a:spLocks noGrp="1"/>
          </p:cNvSpPr>
          <p:nvPr>
            <p:ph type="sldNum" sz="quarter" idx="12"/>
          </p:nvPr>
        </p:nvSpPr>
        <p:spPr/>
        <p:txBody>
          <a:bodyPr/>
          <a:lstStyle/>
          <a:p>
            <a:fld id="{B3A02E08-3743-41AC-8D89-E8D485D91EAE}" type="slidenum">
              <a:rPr lang="ca-ES" smtClean="0"/>
              <a:pPr/>
              <a:t>8</a:t>
            </a:fld>
            <a:endParaRPr lang="ca-ES"/>
          </a:p>
        </p:txBody>
      </p:sp>
    </p:spTree>
    <p:extLst>
      <p:ext uri="{BB962C8B-B14F-4D97-AF65-F5344CB8AC3E}">
        <p14:creationId xmlns:p14="http://schemas.microsoft.com/office/powerpoint/2010/main" val="2166535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ca-ES" dirty="0" smtClean="0"/>
              <a:t>Vídeos de presentació</a:t>
            </a:r>
            <a:endParaRPr lang="ca-ES" dirty="0"/>
          </a:p>
        </p:txBody>
      </p:sp>
      <p:sp>
        <p:nvSpPr>
          <p:cNvPr id="3" name="Contenidor de contingut 2"/>
          <p:cNvSpPr>
            <a:spLocks noGrp="1"/>
          </p:cNvSpPr>
          <p:nvPr>
            <p:ph idx="1"/>
          </p:nvPr>
        </p:nvSpPr>
        <p:spPr/>
        <p:txBody>
          <a:bodyPr/>
          <a:lstStyle/>
          <a:p>
            <a:r>
              <a:rPr lang="ca-ES" sz="2000" dirty="0" err="1" smtClean="0"/>
              <a:t>Idescat</a:t>
            </a:r>
            <a:r>
              <a:rPr lang="ca-ES" sz="2000" dirty="0" smtClean="0"/>
              <a:t>:</a:t>
            </a:r>
          </a:p>
          <a:p>
            <a:pPr marL="109728" indent="0">
              <a:buNone/>
            </a:pPr>
            <a:r>
              <a:rPr lang="ca-ES" sz="2000" dirty="0">
                <a:hlinkClick r:id="rId2"/>
              </a:rPr>
              <a:t>http://</a:t>
            </a:r>
            <a:r>
              <a:rPr lang="ca-ES" sz="2000" dirty="0" smtClean="0">
                <a:hlinkClick r:id="rId2"/>
              </a:rPr>
              <a:t>youtu.be/y9IA3zHDJxY</a:t>
            </a:r>
            <a:endParaRPr lang="ca-ES" sz="2000" dirty="0" smtClean="0"/>
          </a:p>
          <a:p>
            <a:pPr marL="109728" indent="0">
              <a:buNone/>
            </a:pPr>
            <a:endParaRPr lang="ca-ES" sz="2000" dirty="0"/>
          </a:p>
          <a:p>
            <a:pPr marL="109728" indent="0">
              <a:buNone/>
            </a:pPr>
            <a:r>
              <a:rPr lang="ca-ES" sz="1600" dirty="0" smtClean="0"/>
              <a:t>Punts clau:</a:t>
            </a:r>
          </a:p>
          <a:p>
            <a:pPr marL="109728" indent="0">
              <a:buNone/>
            </a:pPr>
            <a:r>
              <a:rPr lang="ca-ES" sz="1600" dirty="0" smtClean="0"/>
              <a:t>	- Dades per prendre decisions</a:t>
            </a:r>
          </a:p>
          <a:p>
            <a:pPr marL="109728" indent="0">
              <a:buNone/>
            </a:pPr>
            <a:r>
              <a:rPr lang="ca-ES" sz="1600" dirty="0" smtClean="0"/>
              <a:t>	- Produir estadística oficial de caràcter econòmic, demogràfic i social</a:t>
            </a:r>
          </a:p>
          <a:p>
            <a:pPr marL="109728" indent="0">
              <a:buNone/>
            </a:pPr>
            <a:r>
              <a:rPr lang="ca-ES" sz="1600" dirty="0" smtClean="0"/>
              <a:t>	- Secret estadístic</a:t>
            </a:r>
          </a:p>
          <a:p>
            <a:pPr marL="109728" indent="0">
              <a:buNone/>
            </a:pPr>
            <a:r>
              <a:rPr lang="ca-ES" sz="1600" dirty="0" smtClean="0"/>
              <a:t>	- Canvis intensos i ràpids</a:t>
            </a:r>
          </a:p>
          <a:p>
            <a:pPr marL="109728" indent="0">
              <a:buNone/>
            </a:pPr>
            <a:r>
              <a:rPr lang="ca-ES" sz="1600" dirty="0" smtClean="0"/>
              <a:t>	- Repte: integrar dades</a:t>
            </a:r>
          </a:p>
          <a:p>
            <a:pPr marL="109728" indent="0">
              <a:buNone/>
            </a:pPr>
            <a:endParaRPr lang="ca-ES" dirty="0"/>
          </a:p>
        </p:txBody>
      </p:sp>
      <p:sp>
        <p:nvSpPr>
          <p:cNvPr id="4" name="Contenidor de número de diapositiva 3"/>
          <p:cNvSpPr>
            <a:spLocks noGrp="1"/>
          </p:cNvSpPr>
          <p:nvPr>
            <p:ph type="sldNum" sz="quarter" idx="12"/>
          </p:nvPr>
        </p:nvSpPr>
        <p:spPr/>
        <p:txBody>
          <a:bodyPr/>
          <a:lstStyle/>
          <a:p>
            <a:fld id="{B3A02E08-3743-41AC-8D89-E8D485D91EAE}" type="slidenum">
              <a:rPr lang="ca-ES" smtClean="0"/>
              <a:pPr/>
              <a:t>9</a:t>
            </a:fld>
            <a:endParaRPr lang="ca-ES"/>
          </a:p>
        </p:txBody>
      </p:sp>
    </p:spTree>
    <p:extLst>
      <p:ext uri="{BB962C8B-B14F-4D97-AF65-F5344CB8AC3E}">
        <p14:creationId xmlns:p14="http://schemas.microsoft.com/office/powerpoint/2010/main" val="37144790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314</TotalTime>
  <Words>177</Words>
  <Application>Microsoft Office PowerPoint</Application>
  <PresentationFormat>Presentación en pantalla (4:3)</PresentationFormat>
  <Paragraphs>129</Paragraphs>
  <Slides>9</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Georgia</vt:lpstr>
      <vt:lpstr>Trebuchet MS</vt:lpstr>
      <vt:lpstr>Wingdings</vt:lpstr>
      <vt:lpstr>Wingdings 2</vt:lpstr>
      <vt:lpstr>Urbano</vt:lpstr>
      <vt:lpstr>Estadística Pública:           Presentació</vt:lpstr>
      <vt:lpstr>Guia</vt:lpstr>
      <vt:lpstr>Presentacions</vt:lpstr>
      <vt:lpstr>Pla de l’assignatura</vt:lpstr>
      <vt:lpstr>Introducció</vt:lpstr>
      <vt:lpstr>Introducció</vt:lpstr>
      <vt:lpstr>Recursos per seguir l’actualitat</vt:lpstr>
      <vt:lpstr>Vídeos de presentació</vt:lpstr>
      <vt:lpstr>Vídeos de presentació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Llei 23/1998, de 30 de desembre, d’estadística de Catalunya</dc:title>
  <dc:creator>usuario</dc:creator>
  <cp:lastModifiedBy>Marc Rusiñol de Rueda</cp:lastModifiedBy>
  <cp:revision>35</cp:revision>
  <dcterms:created xsi:type="dcterms:W3CDTF">2016-02-06T11:08:06Z</dcterms:created>
  <dcterms:modified xsi:type="dcterms:W3CDTF">2016-02-27T17:24:38Z</dcterms:modified>
</cp:coreProperties>
</file>