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6" r:id="rId2"/>
    <p:sldId id="260" r:id="rId3"/>
    <p:sldId id="261" r:id="rId4"/>
    <p:sldId id="262" r:id="rId5"/>
  </p:sldIdLst>
  <p:sldSz cx="9144000" cy="6858000" type="screen4x3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88" autoAdjust="0"/>
    <p:restoredTop sz="94660"/>
  </p:normalViewPr>
  <p:slideViewPr>
    <p:cSldViewPr>
      <p:cViewPr varScale="1">
        <p:scale>
          <a:sx n="74" d="100"/>
          <a:sy n="74" d="100"/>
        </p:scale>
        <p:origin x="157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DA23C-7DDB-4D8C-8EE6-C1187FD08D1D}" type="datetimeFigureOut">
              <a:rPr lang="ca-ES" smtClean="0"/>
              <a:pPr/>
              <a:t>27/02/2016</a:t>
            </a:fld>
            <a:endParaRPr lang="ca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A7ED8-A71A-4102-AF20-B84079829E6C}" type="slidenum">
              <a:rPr lang="ca-ES" smtClean="0"/>
              <a:pPr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143933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A7ED8-A71A-4102-AF20-B84079829E6C}" type="slidenum">
              <a:rPr lang="ca-ES" smtClean="0"/>
              <a:pPr/>
              <a:t>2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259090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A7ED8-A71A-4102-AF20-B84079829E6C}" type="slidenum">
              <a:rPr lang="ca-ES" smtClean="0"/>
              <a:pPr/>
              <a:t>3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259090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A7ED8-A71A-4102-AF20-B84079829E6C}" type="slidenum">
              <a:rPr lang="ca-ES" smtClean="0"/>
              <a:pPr/>
              <a:t>4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259090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Rectángulo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23 Rectángulo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24 Rectángulo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Rectángulo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Rectángulo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29 Rectángulo redondeado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30 Rectángulo redondeado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3250172-549E-403D-9D54-97A45E04CD36}" type="datetime1">
              <a:rPr lang="ca-ES" smtClean="0"/>
              <a:pPr/>
              <a:t>27/02/2016</a:t>
            </a:fld>
            <a:endParaRPr lang="ca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ca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3A02E08-3743-41AC-8D89-E8D485D91EAE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4A838-C2F0-4796-94AF-661B330ACC62}" type="datetime1">
              <a:rPr lang="ca-ES" smtClean="0"/>
              <a:pPr/>
              <a:t>27/02/2016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2E08-3743-41AC-8D89-E8D485D91EAE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407A-2716-4969-AB26-E8D323DB0C61}" type="datetime1">
              <a:rPr lang="ca-ES" smtClean="0"/>
              <a:pPr/>
              <a:t>27/02/2016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2E08-3743-41AC-8D89-E8D485D91EAE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FA48-E4CC-4E50-B621-FEC66D48F55A}" type="datetime1">
              <a:rPr lang="ca-ES" smtClean="0"/>
              <a:pPr/>
              <a:t>27/02/2016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2E08-3743-41AC-8D89-E8D485D91EAE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BA73-C992-48DE-8283-CA07F5BD421D}" type="datetime1">
              <a:rPr lang="ca-ES" smtClean="0"/>
              <a:pPr/>
              <a:t>27/02/2016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2E08-3743-41AC-8D89-E8D485D91EAE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CC1B-2D64-416A-8472-4F5862D04A8F}" type="datetime1">
              <a:rPr lang="ca-ES" smtClean="0"/>
              <a:pPr/>
              <a:t>27/02/2016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2E08-3743-41AC-8D89-E8D485D91EAE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7A8BF19-F37D-4C96-948C-C047F00473AE}" type="datetime1">
              <a:rPr lang="ca-ES" smtClean="0"/>
              <a:pPr/>
              <a:t>27/02/2016</a:t>
            </a:fld>
            <a:endParaRPr lang="ca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3A02E08-3743-41AC-8D89-E8D485D91EAE}" type="slidenum">
              <a:rPr lang="ca-ES" smtClean="0"/>
              <a:pPr/>
              <a:t>‹Nº›</a:t>
            </a:fld>
            <a:endParaRPr lang="ca-ES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ca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8C987C9-280B-4453-A353-7F31C5A7FEC8}" type="datetime1">
              <a:rPr lang="ca-ES" smtClean="0"/>
              <a:pPr/>
              <a:t>27/02/2016</a:t>
            </a:fld>
            <a:endParaRPr lang="ca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ca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3A02E08-3743-41AC-8D89-E8D485D91EAE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E9F8-BBB1-4AA1-AAAF-9CCA6F982A4D}" type="datetime1">
              <a:rPr lang="ca-ES" smtClean="0"/>
              <a:pPr/>
              <a:t>27/02/2016</a:t>
            </a:fld>
            <a:endParaRPr lang="ca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2E08-3743-41AC-8D89-E8D485D91EAE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35FC-3805-442F-B777-8C503C67BE74}" type="datetime1">
              <a:rPr lang="ca-ES" smtClean="0"/>
              <a:pPr/>
              <a:t>27/02/2016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2E08-3743-41AC-8D89-E8D485D91EAE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4884-7EF3-46D3-AFE7-79C49F178708}" type="datetime1">
              <a:rPr lang="ca-ES" smtClean="0"/>
              <a:pPr/>
              <a:t>27/02/2016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2E08-3743-41AC-8D89-E8D485D91EAE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29 Rectángulo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30 Rectángulo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32 Rectángulo redondeado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33 Rectángulo redondeado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34 Rectángulo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Rectángulo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Rectángulo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37 Rectángulo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39 Rectángulo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61BA886-0175-4705-91EF-382373D06790}" type="datetime1">
              <a:rPr lang="ca-ES" smtClean="0"/>
              <a:pPr/>
              <a:t>27/02/2016</a:t>
            </a:fld>
            <a:endParaRPr lang="ca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ca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3A02E08-3743-41AC-8D89-E8D485D91EAE}" type="slidenum">
              <a:rPr lang="ca-ES" smtClean="0"/>
              <a:pPr/>
              <a:t>‹Nº›</a:t>
            </a:fld>
            <a:endParaRPr lang="ca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c.europa.eu/eurostat/web/sdi/videos" TargetMode="External"/><Relationship Id="rId3" Type="http://schemas.openxmlformats.org/officeDocument/2006/relationships/hyperlink" Target="https://www.youtube.com/watch?v=XCgDUSnKA0I" TargetMode="External"/><Relationship Id="rId7" Type="http://schemas.openxmlformats.org/officeDocument/2006/relationships/hyperlink" Target="http://ec.europa.eu/eurostat/statistics-explained/index.php/Europe_in_figures_-_Eurostat_yearbook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c.europa.eu/eurostat/about/overview" TargetMode="External"/><Relationship Id="rId5" Type="http://schemas.openxmlformats.org/officeDocument/2006/relationships/hyperlink" Target="http://ec.europa.eu/eurostat/cache/ESTAT_Animation/2014/presentation.swf" TargetMode="External"/><Relationship Id="rId10" Type="http://schemas.openxmlformats.org/officeDocument/2006/relationships/hyperlink" Target="http://ec.europa.eu/eurostat/web/main/home" TargetMode="External"/><Relationship Id="rId4" Type="http://schemas.openxmlformats.org/officeDocument/2006/relationships/hyperlink" Target="http://ec.europa.eu/eurostat/web/european-statistical-system/overview" TargetMode="External"/><Relationship Id="rId9" Type="http://schemas.openxmlformats.org/officeDocument/2006/relationships/hyperlink" Target="http://ec.europa.eu/eurostat/statistics-explained/index.php/Main_Pag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28596" y="1357298"/>
            <a:ext cx="8458200" cy="1470025"/>
          </a:xfrm>
        </p:spPr>
        <p:txBody>
          <a:bodyPr>
            <a:normAutofit/>
          </a:bodyPr>
          <a:lstStyle/>
          <a:p>
            <a:pPr algn="ctr"/>
            <a:r>
              <a:rPr lang="ca-ES" dirty="0" err="1" smtClean="0"/>
              <a:t>Eurostat</a:t>
            </a:r>
            <a:endParaRPr lang="ca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643570" y="4572008"/>
            <a:ext cx="3143272" cy="1571636"/>
          </a:xfrm>
        </p:spPr>
        <p:txBody>
          <a:bodyPr>
            <a:normAutofit lnSpcReduction="10000"/>
          </a:bodyPr>
          <a:lstStyle/>
          <a:p>
            <a:r>
              <a:rPr lang="ca-ES" dirty="0" smtClean="0"/>
              <a:t>Grau d’Estadística</a:t>
            </a:r>
          </a:p>
          <a:p>
            <a:r>
              <a:rPr lang="ca-ES" dirty="0" smtClean="0"/>
              <a:t>Estadística Pública</a:t>
            </a:r>
          </a:p>
          <a:p>
            <a:r>
              <a:rPr lang="ca-ES" dirty="0" smtClean="0"/>
              <a:t>Laura Calvet</a:t>
            </a:r>
          </a:p>
          <a:p>
            <a:r>
              <a:rPr lang="ca-ES" dirty="0" err="1" smtClean="0"/>
              <a:t>laura.calvet</a:t>
            </a:r>
            <a:r>
              <a:rPr lang="ca-ES" dirty="0" smtClean="0"/>
              <a:t>@</a:t>
            </a:r>
            <a:r>
              <a:rPr lang="ca-ES" dirty="0" err="1" smtClean="0"/>
              <a:t>ub.edu</a:t>
            </a:r>
            <a:endParaRPr lang="ca-ES" dirty="0" smtClean="0"/>
          </a:p>
          <a:p>
            <a:endParaRPr lang="ca-ES" dirty="0"/>
          </a:p>
        </p:txBody>
      </p:sp>
      <p:pic>
        <p:nvPicPr>
          <p:cNvPr id="48130" name="Picture 2" descr="http://images.ara.cat/societat/nou-escut-UB_ARAIMA20150730_0130_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4929198"/>
            <a:ext cx="3999998" cy="108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1066800"/>
          </a:xfrm>
        </p:spPr>
        <p:txBody>
          <a:bodyPr/>
          <a:lstStyle/>
          <a:p>
            <a:r>
              <a:rPr lang="ca-ES" dirty="0" smtClean="0"/>
              <a:t>Guia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860048"/>
          </a:xfrm>
        </p:spPr>
        <p:txBody>
          <a:bodyPr>
            <a:normAutofit/>
          </a:bodyPr>
          <a:lstStyle/>
          <a:p>
            <a:pPr lvl="2"/>
            <a:endParaRPr lang="ca-ES" sz="1400" dirty="0" smtClean="0"/>
          </a:p>
          <a:p>
            <a:pPr lvl="2"/>
            <a:endParaRPr lang="ca-ES" sz="1400" dirty="0" smtClean="0"/>
          </a:p>
          <a:p>
            <a:r>
              <a:rPr lang="ca-ES" sz="2000" dirty="0" smtClean="0"/>
              <a:t>Reglament</a:t>
            </a:r>
          </a:p>
          <a:p>
            <a:r>
              <a:rPr lang="ca-ES" sz="2000" dirty="0" smtClean="0"/>
              <a:t>Sistema Estadístic Europeu / </a:t>
            </a:r>
            <a:r>
              <a:rPr lang="ca-ES" sz="2000" dirty="0" err="1" smtClean="0"/>
              <a:t>Eurostat</a:t>
            </a:r>
            <a:endParaRPr lang="ca-ES" sz="200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2E08-3743-41AC-8D89-E8D485D91EAE}" type="slidenum">
              <a:rPr lang="ca-ES" smtClean="0"/>
              <a:pPr/>
              <a:t>2</a:t>
            </a:fld>
            <a:endParaRPr lang="ca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1066800"/>
          </a:xfrm>
        </p:spPr>
        <p:txBody>
          <a:bodyPr/>
          <a:lstStyle/>
          <a:p>
            <a:r>
              <a:rPr lang="ca-ES" dirty="0" smtClean="0"/>
              <a:t>Reglament: Informació bàsica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860048"/>
          </a:xfrm>
        </p:spPr>
        <p:txBody>
          <a:bodyPr>
            <a:normAutofit/>
          </a:bodyPr>
          <a:lstStyle/>
          <a:p>
            <a:pPr lvl="2">
              <a:buNone/>
            </a:pPr>
            <a:r>
              <a:rPr lang="ca-ES" sz="1400" dirty="0" smtClean="0">
                <a:solidFill>
                  <a:schemeClr val="tx1"/>
                </a:solidFill>
              </a:rPr>
              <a:t>Reglamento (CE) Nº 223/2009 del Parlamento Europeo y del </a:t>
            </a:r>
            <a:r>
              <a:rPr lang="ca-ES" sz="1400" dirty="0" err="1" smtClean="0">
                <a:solidFill>
                  <a:schemeClr val="tx1"/>
                </a:solidFill>
              </a:rPr>
              <a:t>Consejo</a:t>
            </a:r>
            <a:r>
              <a:rPr lang="ca-ES" sz="1400" dirty="0" smtClean="0">
                <a:solidFill>
                  <a:schemeClr val="tx1"/>
                </a:solidFill>
              </a:rPr>
              <a:t> de 11 de </a:t>
            </a:r>
            <a:r>
              <a:rPr lang="ca-ES" sz="1400" dirty="0" err="1" smtClean="0">
                <a:solidFill>
                  <a:schemeClr val="tx1"/>
                </a:solidFill>
              </a:rPr>
              <a:t>marzo</a:t>
            </a:r>
            <a:r>
              <a:rPr lang="ca-ES" sz="1400" dirty="0" smtClean="0">
                <a:solidFill>
                  <a:schemeClr val="tx1"/>
                </a:solidFill>
              </a:rPr>
              <a:t> de 2009 </a:t>
            </a:r>
            <a:r>
              <a:rPr lang="ca-ES" sz="1400" dirty="0" err="1" smtClean="0">
                <a:solidFill>
                  <a:schemeClr val="tx1"/>
                </a:solidFill>
              </a:rPr>
              <a:t>relativo</a:t>
            </a:r>
            <a:r>
              <a:rPr lang="ca-ES" sz="1400" dirty="0" smtClean="0">
                <a:solidFill>
                  <a:schemeClr val="tx1"/>
                </a:solidFill>
              </a:rPr>
              <a:t> a la estadística europea</a:t>
            </a:r>
          </a:p>
          <a:p>
            <a:pPr lvl="2">
              <a:buNone/>
            </a:pPr>
            <a:r>
              <a:rPr lang="ca-ES" sz="1400" dirty="0" smtClean="0">
                <a:solidFill>
                  <a:schemeClr val="tx1"/>
                </a:solidFill>
              </a:rPr>
              <a:t>Publicació: </a:t>
            </a:r>
            <a:r>
              <a:rPr lang="ca-ES" sz="1400" dirty="0" err="1" smtClean="0">
                <a:solidFill>
                  <a:schemeClr val="tx1"/>
                </a:solidFill>
              </a:rPr>
              <a:t>Diario</a:t>
            </a:r>
            <a:r>
              <a:rPr lang="ca-ES" sz="1400" dirty="0" smtClean="0">
                <a:solidFill>
                  <a:schemeClr val="tx1"/>
                </a:solidFill>
              </a:rPr>
              <a:t> Oficial de la Unión Europea</a:t>
            </a:r>
          </a:p>
          <a:p>
            <a:pPr lvl="2">
              <a:buNone/>
            </a:pPr>
            <a:endParaRPr lang="ca-ES" sz="1400" dirty="0" smtClean="0">
              <a:solidFill>
                <a:schemeClr val="tx1"/>
              </a:solidFill>
            </a:endParaRPr>
          </a:p>
          <a:p>
            <a:pPr lvl="2">
              <a:buNone/>
            </a:pPr>
            <a:r>
              <a:rPr lang="ca-ES" sz="1400" dirty="0" smtClean="0">
                <a:solidFill>
                  <a:schemeClr val="tx1"/>
                </a:solidFill>
              </a:rPr>
              <a:t>CV</a:t>
            </a:r>
          </a:p>
          <a:p>
            <a:pPr lvl="2">
              <a:buNone/>
            </a:pPr>
            <a:endParaRPr lang="ca-ES" sz="1400" dirty="0" smtClean="0">
              <a:solidFill>
                <a:schemeClr val="tx1"/>
              </a:solidFill>
            </a:endParaRPr>
          </a:p>
          <a:p>
            <a:pPr lvl="2">
              <a:buNone/>
            </a:pPr>
            <a:r>
              <a:rPr lang="ca-ES" sz="1400" dirty="0" err="1" smtClean="0">
                <a:solidFill>
                  <a:schemeClr val="tx1"/>
                </a:solidFill>
              </a:rPr>
              <a:t>Capítulo</a:t>
            </a:r>
            <a:r>
              <a:rPr lang="ca-ES" sz="1400" dirty="0" smtClean="0">
                <a:solidFill>
                  <a:schemeClr val="tx1"/>
                </a:solidFill>
              </a:rPr>
              <a:t> I (Art. 1-3): </a:t>
            </a:r>
            <a:r>
              <a:rPr lang="ca-ES" sz="1400" dirty="0" err="1" smtClean="0">
                <a:solidFill>
                  <a:schemeClr val="tx1"/>
                </a:solidFill>
              </a:rPr>
              <a:t>Disposiciones</a:t>
            </a:r>
            <a:r>
              <a:rPr lang="ca-ES" sz="1400" dirty="0" smtClean="0">
                <a:solidFill>
                  <a:schemeClr val="tx1"/>
                </a:solidFill>
              </a:rPr>
              <a:t> Generales</a:t>
            </a:r>
          </a:p>
          <a:p>
            <a:pPr lvl="2">
              <a:buNone/>
            </a:pPr>
            <a:r>
              <a:rPr lang="ca-ES" sz="1400" dirty="0" err="1" smtClean="0">
                <a:solidFill>
                  <a:schemeClr val="tx1"/>
                </a:solidFill>
              </a:rPr>
              <a:t>Capítulo</a:t>
            </a:r>
            <a:r>
              <a:rPr lang="ca-ES" sz="1400" dirty="0" smtClean="0">
                <a:solidFill>
                  <a:schemeClr val="tx1"/>
                </a:solidFill>
              </a:rPr>
              <a:t> II (4-12): </a:t>
            </a:r>
            <a:r>
              <a:rPr lang="ca-ES" sz="1400" dirty="0" err="1" smtClean="0">
                <a:solidFill>
                  <a:schemeClr val="tx1"/>
                </a:solidFill>
              </a:rPr>
              <a:t>Gobernanza</a:t>
            </a:r>
            <a:r>
              <a:rPr lang="ca-ES" sz="1400" dirty="0" smtClean="0">
                <a:solidFill>
                  <a:schemeClr val="tx1"/>
                </a:solidFill>
              </a:rPr>
              <a:t> Estadística</a:t>
            </a:r>
          </a:p>
          <a:p>
            <a:pPr lvl="2">
              <a:buNone/>
            </a:pPr>
            <a:r>
              <a:rPr lang="ca-ES" sz="1400" dirty="0" err="1" smtClean="0">
                <a:solidFill>
                  <a:schemeClr val="tx1"/>
                </a:solidFill>
              </a:rPr>
              <a:t>Capítulo</a:t>
            </a:r>
            <a:r>
              <a:rPr lang="ca-ES" sz="1400" dirty="0" smtClean="0">
                <a:solidFill>
                  <a:schemeClr val="tx1"/>
                </a:solidFill>
              </a:rPr>
              <a:t> III (13-17): </a:t>
            </a:r>
            <a:r>
              <a:rPr lang="ca-ES" sz="1400" dirty="0" err="1" smtClean="0">
                <a:solidFill>
                  <a:schemeClr val="tx1"/>
                </a:solidFill>
              </a:rPr>
              <a:t>Elaboración</a:t>
            </a:r>
            <a:r>
              <a:rPr lang="ca-ES" sz="1400" dirty="0" smtClean="0">
                <a:solidFill>
                  <a:schemeClr val="tx1"/>
                </a:solidFill>
              </a:rPr>
              <a:t> de </a:t>
            </a:r>
            <a:r>
              <a:rPr lang="ca-ES" sz="1400" dirty="0" err="1" smtClean="0">
                <a:solidFill>
                  <a:schemeClr val="tx1"/>
                </a:solidFill>
              </a:rPr>
              <a:t>Estadísticas</a:t>
            </a:r>
            <a:r>
              <a:rPr lang="ca-ES" sz="1400" dirty="0" smtClean="0">
                <a:solidFill>
                  <a:schemeClr val="tx1"/>
                </a:solidFill>
              </a:rPr>
              <a:t> </a:t>
            </a:r>
            <a:r>
              <a:rPr lang="ca-ES" sz="1400" dirty="0" err="1" smtClean="0">
                <a:solidFill>
                  <a:schemeClr val="tx1"/>
                </a:solidFill>
              </a:rPr>
              <a:t>Europeas</a:t>
            </a:r>
            <a:endParaRPr lang="ca-ES" sz="1400" dirty="0" smtClean="0">
              <a:solidFill>
                <a:schemeClr val="tx1"/>
              </a:solidFill>
            </a:endParaRPr>
          </a:p>
          <a:p>
            <a:pPr lvl="2">
              <a:buNone/>
            </a:pPr>
            <a:r>
              <a:rPr lang="ca-ES" sz="1400" dirty="0" err="1" smtClean="0">
                <a:solidFill>
                  <a:schemeClr val="tx1"/>
                </a:solidFill>
              </a:rPr>
              <a:t>Capítulo</a:t>
            </a:r>
            <a:r>
              <a:rPr lang="ca-ES" sz="1400" dirty="0" smtClean="0">
                <a:solidFill>
                  <a:schemeClr val="tx1"/>
                </a:solidFill>
              </a:rPr>
              <a:t> IV (18-19): </a:t>
            </a:r>
            <a:r>
              <a:rPr lang="ca-ES" sz="1400" dirty="0" err="1" smtClean="0">
                <a:solidFill>
                  <a:schemeClr val="tx1"/>
                </a:solidFill>
              </a:rPr>
              <a:t>Difusión</a:t>
            </a:r>
            <a:r>
              <a:rPr lang="ca-ES" sz="1400" dirty="0" smtClean="0">
                <a:solidFill>
                  <a:schemeClr val="tx1"/>
                </a:solidFill>
              </a:rPr>
              <a:t> de </a:t>
            </a:r>
            <a:r>
              <a:rPr lang="ca-ES" sz="1400" dirty="0" err="1" smtClean="0">
                <a:solidFill>
                  <a:schemeClr val="tx1"/>
                </a:solidFill>
              </a:rPr>
              <a:t>Estadísticas</a:t>
            </a:r>
            <a:r>
              <a:rPr lang="ca-ES" sz="1400" dirty="0" smtClean="0">
                <a:solidFill>
                  <a:schemeClr val="tx1"/>
                </a:solidFill>
              </a:rPr>
              <a:t> </a:t>
            </a:r>
            <a:r>
              <a:rPr lang="ca-ES" sz="1400" dirty="0" err="1" smtClean="0">
                <a:solidFill>
                  <a:schemeClr val="tx1"/>
                </a:solidFill>
              </a:rPr>
              <a:t>Europeas</a:t>
            </a:r>
            <a:endParaRPr lang="ca-ES" sz="1400" dirty="0" smtClean="0">
              <a:solidFill>
                <a:schemeClr val="tx1"/>
              </a:solidFill>
            </a:endParaRPr>
          </a:p>
          <a:p>
            <a:pPr lvl="2">
              <a:buNone/>
            </a:pPr>
            <a:r>
              <a:rPr lang="ca-ES" sz="1400" dirty="0" err="1" smtClean="0">
                <a:solidFill>
                  <a:schemeClr val="tx1"/>
                </a:solidFill>
              </a:rPr>
              <a:t>Capítulo</a:t>
            </a:r>
            <a:r>
              <a:rPr lang="ca-ES" sz="1400" dirty="0" smtClean="0">
                <a:solidFill>
                  <a:schemeClr val="tx1"/>
                </a:solidFill>
              </a:rPr>
              <a:t> V (20-26): Secreto </a:t>
            </a:r>
            <a:r>
              <a:rPr lang="ca-ES" sz="1400" dirty="0" err="1" smtClean="0">
                <a:solidFill>
                  <a:schemeClr val="tx1"/>
                </a:solidFill>
              </a:rPr>
              <a:t>Estadístico</a:t>
            </a:r>
            <a:endParaRPr lang="ca-ES" sz="1400" dirty="0" smtClean="0">
              <a:solidFill>
                <a:schemeClr val="tx1"/>
              </a:solidFill>
            </a:endParaRPr>
          </a:p>
          <a:p>
            <a:pPr lvl="2">
              <a:buNone/>
            </a:pPr>
            <a:r>
              <a:rPr lang="ca-ES" sz="1400" dirty="0" err="1" smtClean="0">
                <a:solidFill>
                  <a:schemeClr val="tx1"/>
                </a:solidFill>
              </a:rPr>
              <a:t>Capítulo</a:t>
            </a:r>
            <a:r>
              <a:rPr lang="ca-ES" sz="1400" dirty="0" smtClean="0">
                <a:solidFill>
                  <a:schemeClr val="tx1"/>
                </a:solidFill>
              </a:rPr>
              <a:t> VI (27-29): Disposicions </a:t>
            </a:r>
            <a:r>
              <a:rPr lang="ca-ES" sz="1400" dirty="0" err="1" smtClean="0">
                <a:solidFill>
                  <a:schemeClr val="tx1"/>
                </a:solidFill>
              </a:rPr>
              <a:t>Finales</a:t>
            </a:r>
            <a:endParaRPr lang="ca-ES" sz="1400" dirty="0" smtClean="0">
              <a:solidFill>
                <a:schemeClr val="tx1"/>
              </a:solidFill>
            </a:endParaRPr>
          </a:p>
          <a:p>
            <a:pPr lvl="2">
              <a:buNone/>
            </a:pPr>
            <a:endParaRPr lang="ca-ES" sz="1400" dirty="0" smtClean="0"/>
          </a:p>
          <a:p>
            <a:pPr lvl="2">
              <a:buNone/>
            </a:pPr>
            <a:endParaRPr lang="ca-ES" sz="1400" dirty="0" smtClean="0"/>
          </a:p>
          <a:p>
            <a:pPr lvl="2">
              <a:buNone/>
            </a:pPr>
            <a:endParaRPr lang="ca-ES" sz="1400" dirty="0" smtClean="0"/>
          </a:p>
          <a:p>
            <a:pPr lvl="2">
              <a:buNone/>
            </a:pPr>
            <a:endParaRPr lang="ca-ES" sz="1400" dirty="0" smtClean="0"/>
          </a:p>
          <a:p>
            <a:pPr lvl="2">
              <a:buNone/>
            </a:pPr>
            <a:endParaRPr lang="ca-ES" sz="140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2E08-3743-41AC-8D89-E8D485D91EAE}" type="slidenum">
              <a:rPr lang="ca-ES" smtClean="0"/>
              <a:pPr/>
              <a:t>3</a:t>
            </a:fld>
            <a:endParaRPr lang="ca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ca-ES" dirty="0" smtClean="0"/>
              <a:t>Sistema Estadístic Europeu / </a:t>
            </a:r>
            <a:r>
              <a:rPr lang="ca-ES" dirty="0" err="1" smtClean="0"/>
              <a:t>Eurostat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860048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ca-ES" sz="1400" dirty="0" err="1" smtClean="0"/>
              <a:t>SEE</a:t>
            </a:r>
            <a:r>
              <a:rPr lang="ca-ES" sz="1400" dirty="0" smtClean="0"/>
              <a:t>:</a:t>
            </a:r>
          </a:p>
          <a:p>
            <a:pPr>
              <a:buNone/>
            </a:pPr>
            <a:r>
              <a:rPr lang="ca-ES" sz="1400" dirty="0" smtClean="0"/>
              <a:t>	</a:t>
            </a:r>
            <a:r>
              <a:rPr lang="ca-ES" sz="1400" dirty="0" smtClean="0">
                <a:hlinkClick r:id="rId3"/>
              </a:rPr>
              <a:t>https://www.youtube.com/watch?v=XCgDUSnKA0I</a:t>
            </a:r>
            <a:endParaRPr lang="ca-ES" sz="1400" dirty="0" smtClean="0"/>
          </a:p>
          <a:p>
            <a:pPr>
              <a:buNone/>
            </a:pPr>
            <a:r>
              <a:rPr lang="ca-ES" sz="1400" dirty="0" smtClean="0"/>
              <a:t>	</a:t>
            </a:r>
            <a:r>
              <a:rPr lang="ca-ES" sz="1400" u="sng" dirty="0" smtClean="0">
                <a:hlinkClick r:id="rId4"/>
              </a:rPr>
              <a:t>http://ec.europa.eu/eurostat/web/european-statistical-system/overview</a:t>
            </a:r>
            <a:endParaRPr lang="ca-ES" sz="1400" u="sng" dirty="0" smtClean="0"/>
          </a:p>
          <a:p>
            <a:r>
              <a:rPr lang="ca-ES" sz="1400" dirty="0" err="1" smtClean="0"/>
              <a:t>Overview</a:t>
            </a:r>
            <a:r>
              <a:rPr lang="ca-ES" sz="1400" dirty="0" smtClean="0"/>
              <a:t>:</a:t>
            </a:r>
          </a:p>
          <a:p>
            <a:pPr>
              <a:buNone/>
            </a:pPr>
            <a:r>
              <a:rPr lang="ca-ES" sz="1400" dirty="0" smtClean="0"/>
              <a:t>	</a:t>
            </a:r>
            <a:r>
              <a:rPr lang="ca-ES" sz="1400" dirty="0" smtClean="0">
                <a:hlinkClick r:id="rId5"/>
              </a:rPr>
              <a:t>http://ec.europa.eu/eurostat/cache/ESTAT_Animation/2014/presentation.swf</a:t>
            </a:r>
            <a:endParaRPr lang="ca-ES" sz="1400" dirty="0" smtClean="0"/>
          </a:p>
          <a:p>
            <a:pPr>
              <a:buNone/>
            </a:pPr>
            <a:r>
              <a:rPr lang="ca-ES" sz="1400" dirty="0" smtClean="0"/>
              <a:t>	</a:t>
            </a:r>
            <a:r>
              <a:rPr lang="ca-ES" sz="1400" dirty="0" smtClean="0">
                <a:hlinkClick r:id="rId6"/>
              </a:rPr>
              <a:t>http://ec.europa.eu/eurostat/about/overview</a:t>
            </a:r>
            <a:endParaRPr lang="ca-ES" sz="1400" dirty="0" smtClean="0"/>
          </a:p>
          <a:p>
            <a:r>
              <a:rPr lang="ca-ES" sz="1400" dirty="0" err="1" smtClean="0"/>
              <a:t>Eurostat</a:t>
            </a:r>
            <a:r>
              <a:rPr lang="ca-ES" sz="1400" dirty="0" smtClean="0"/>
              <a:t> </a:t>
            </a:r>
            <a:r>
              <a:rPr lang="ca-ES" sz="1400" dirty="0" err="1" smtClean="0"/>
              <a:t>yearbook</a:t>
            </a:r>
            <a:r>
              <a:rPr lang="ca-ES" sz="1400" dirty="0" smtClean="0"/>
              <a:t>:</a:t>
            </a:r>
          </a:p>
          <a:p>
            <a:pPr>
              <a:buNone/>
            </a:pPr>
            <a:r>
              <a:rPr lang="ca-ES" sz="1400" dirty="0" smtClean="0"/>
              <a:t>	</a:t>
            </a:r>
            <a:r>
              <a:rPr lang="ca-ES" sz="1400" dirty="0" smtClean="0">
                <a:hlinkClick r:id="rId7"/>
              </a:rPr>
              <a:t>http://ec.europa.eu/eurostat/statistics-explained/index.php/Europe_in_figures_-_Eurostat_yearbook</a:t>
            </a:r>
            <a:endParaRPr lang="ca-ES" sz="1400" dirty="0" smtClean="0"/>
          </a:p>
          <a:p>
            <a:r>
              <a:rPr lang="ca-ES" sz="1400" dirty="0" err="1" smtClean="0"/>
              <a:t>Eurostat</a:t>
            </a:r>
            <a:r>
              <a:rPr lang="ca-ES" sz="1400" dirty="0" smtClean="0"/>
              <a:t> </a:t>
            </a:r>
            <a:r>
              <a:rPr lang="ca-ES" sz="1400" dirty="0" err="1" smtClean="0"/>
              <a:t>indicators</a:t>
            </a:r>
            <a:r>
              <a:rPr lang="ca-ES" sz="1400" dirty="0" smtClean="0"/>
              <a:t> and </a:t>
            </a:r>
            <a:r>
              <a:rPr lang="ca-ES" sz="1400" dirty="0" err="1" smtClean="0"/>
              <a:t>Sustainable</a:t>
            </a:r>
            <a:r>
              <a:rPr lang="ca-ES" sz="1400" dirty="0" smtClean="0"/>
              <a:t> </a:t>
            </a:r>
            <a:r>
              <a:rPr lang="ca-ES" sz="1400" dirty="0" err="1" smtClean="0"/>
              <a:t>development</a:t>
            </a:r>
            <a:r>
              <a:rPr lang="ca-ES" sz="1400" dirty="0" smtClean="0"/>
              <a:t>:</a:t>
            </a:r>
          </a:p>
          <a:p>
            <a:pPr>
              <a:buNone/>
            </a:pPr>
            <a:r>
              <a:rPr lang="ca-ES" sz="1400" dirty="0" smtClean="0"/>
              <a:t>	</a:t>
            </a:r>
            <a:r>
              <a:rPr lang="ca-ES" sz="1400" dirty="0" smtClean="0">
                <a:hlinkClick r:id="rId8"/>
              </a:rPr>
              <a:t>http://ec.europa.eu/eurostat/web/sdi/videos</a:t>
            </a:r>
            <a:endParaRPr lang="ca-ES" sz="1400" dirty="0" smtClean="0"/>
          </a:p>
          <a:p>
            <a:r>
              <a:rPr lang="ca-ES" sz="1400" dirty="0" err="1" smtClean="0"/>
              <a:t>Statistics</a:t>
            </a:r>
            <a:r>
              <a:rPr lang="ca-ES" sz="1400" dirty="0" smtClean="0"/>
              <a:t> </a:t>
            </a:r>
            <a:r>
              <a:rPr lang="ca-ES" sz="1400" dirty="0" err="1" smtClean="0"/>
              <a:t>explained</a:t>
            </a:r>
            <a:r>
              <a:rPr lang="ca-ES" sz="1400" dirty="0" smtClean="0"/>
              <a:t>:</a:t>
            </a:r>
          </a:p>
          <a:p>
            <a:pPr>
              <a:buNone/>
            </a:pPr>
            <a:r>
              <a:rPr lang="ca-ES" sz="1400" dirty="0" smtClean="0"/>
              <a:t>	</a:t>
            </a:r>
            <a:r>
              <a:rPr lang="ca-ES" sz="1400" dirty="0" smtClean="0">
                <a:hlinkClick r:id="rId9"/>
              </a:rPr>
              <a:t>http://ec.europa.eu/eurostat/statistics-explained/index.php/Main_Page</a:t>
            </a:r>
            <a:endParaRPr lang="ca-ES" sz="1400" dirty="0" smtClean="0"/>
          </a:p>
          <a:p>
            <a:r>
              <a:rPr lang="ca-ES" sz="1400" dirty="0" smtClean="0"/>
              <a:t>Home:</a:t>
            </a:r>
          </a:p>
          <a:p>
            <a:pPr>
              <a:buNone/>
            </a:pPr>
            <a:r>
              <a:rPr lang="ca-ES" sz="1400" dirty="0" smtClean="0"/>
              <a:t>	</a:t>
            </a:r>
            <a:r>
              <a:rPr lang="ca-ES" sz="1400" dirty="0" smtClean="0">
                <a:hlinkClick r:id="rId10"/>
              </a:rPr>
              <a:t>http://ec.europa.eu/eurostat/web/main/home</a:t>
            </a:r>
            <a:endParaRPr lang="ca-ES" sz="1400" dirty="0" smtClean="0"/>
          </a:p>
          <a:p>
            <a:r>
              <a:rPr lang="ca-ES" sz="1400" dirty="0" smtClean="0"/>
              <a:t>Data:</a:t>
            </a:r>
          </a:p>
          <a:p>
            <a:pPr lvl="1">
              <a:buNone/>
            </a:pPr>
            <a:r>
              <a:rPr lang="ca-ES" sz="1400" dirty="0" smtClean="0">
                <a:solidFill>
                  <a:schemeClr val="tx1"/>
                </a:solidFill>
              </a:rPr>
              <a:t>CV</a:t>
            </a:r>
            <a:endParaRPr lang="ca-ES" sz="1400" dirty="0">
              <a:solidFill>
                <a:schemeClr val="tx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2E08-3743-41AC-8D89-E8D485D91EAE}" type="slidenum">
              <a:rPr lang="ca-ES" smtClean="0"/>
              <a:pPr/>
              <a:t>4</a:t>
            </a:fld>
            <a:endParaRPr lang="ca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306</TotalTime>
  <Words>112</Words>
  <Application>Microsoft Office PowerPoint</Application>
  <PresentationFormat>Presentación en pantalla (4:3)</PresentationFormat>
  <Paragraphs>48</Paragraphs>
  <Slides>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Calibri</vt:lpstr>
      <vt:lpstr>Georgia</vt:lpstr>
      <vt:lpstr>Trebuchet MS</vt:lpstr>
      <vt:lpstr>Wingdings 2</vt:lpstr>
      <vt:lpstr>Urbano</vt:lpstr>
      <vt:lpstr>Eurostat</vt:lpstr>
      <vt:lpstr>Guia</vt:lpstr>
      <vt:lpstr>Reglament: Informació bàsica</vt:lpstr>
      <vt:lpstr>Sistema Estadístic Europeu / Eurostat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Llei 23/1998, de 30 de desembre, d’estadística de Catalunya</dc:title>
  <dc:creator>usuario</dc:creator>
  <cp:lastModifiedBy>Marc Rusiñol de Rueda</cp:lastModifiedBy>
  <cp:revision>35</cp:revision>
  <dcterms:created xsi:type="dcterms:W3CDTF">2016-02-06T11:08:06Z</dcterms:created>
  <dcterms:modified xsi:type="dcterms:W3CDTF">2016-02-27T17:25:56Z</dcterms:modified>
</cp:coreProperties>
</file>