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60" r:id="rId3"/>
    <p:sldId id="257"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660"/>
  </p:normalViewPr>
  <p:slideViewPr>
    <p:cSldViewPr>
      <p:cViewPr varScale="1">
        <p:scale>
          <a:sx n="48" d="100"/>
          <a:sy n="48" d="100"/>
        </p:scale>
        <p:origin x="42" y="3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a-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DA23C-7DDB-4D8C-8EE6-C1187FD08D1D}" type="datetimeFigureOut">
              <a:rPr lang="ca-ES" smtClean="0"/>
              <a:pPr/>
              <a:t>27/02/2016</a:t>
            </a:fld>
            <a:endParaRPr lang="ca-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a-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a-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3A7ED8-A71A-4102-AF20-B84079829E6C}" type="slidenum">
              <a:rPr lang="ca-ES" smtClean="0"/>
              <a:pPr/>
              <a:t>‹Nº›</a:t>
            </a:fld>
            <a:endParaRPr lang="ca-ES"/>
          </a:p>
        </p:txBody>
      </p:sp>
    </p:spTree>
    <p:extLst>
      <p:ext uri="{BB962C8B-B14F-4D97-AF65-F5344CB8AC3E}">
        <p14:creationId xmlns:p14="http://schemas.microsoft.com/office/powerpoint/2010/main" val="438032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a:p>
        </p:txBody>
      </p:sp>
      <p:sp>
        <p:nvSpPr>
          <p:cNvPr id="4" name="3 Marcador de número de diapositiva"/>
          <p:cNvSpPr>
            <a:spLocks noGrp="1"/>
          </p:cNvSpPr>
          <p:nvPr>
            <p:ph type="sldNum" sz="quarter" idx="10"/>
          </p:nvPr>
        </p:nvSpPr>
        <p:spPr/>
        <p:txBody>
          <a:bodyPr/>
          <a:lstStyle/>
          <a:p>
            <a:fld id="{053A7ED8-A71A-4102-AF20-B84079829E6C}" type="slidenum">
              <a:rPr lang="ca-ES" smtClean="0"/>
              <a:pPr/>
              <a:t>2</a:t>
            </a:fld>
            <a:endParaRPr lang="ca-ES"/>
          </a:p>
        </p:txBody>
      </p:sp>
    </p:spTree>
    <p:extLst>
      <p:ext uri="{BB962C8B-B14F-4D97-AF65-F5344CB8AC3E}">
        <p14:creationId xmlns:p14="http://schemas.microsoft.com/office/powerpoint/2010/main" val="325909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a:p>
        </p:txBody>
      </p:sp>
      <p:sp>
        <p:nvSpPr>
          <p:cNvPr id="4" name="3 Marcador de número de diapositiva"/>
          <p:cNvSpPr>
            <a:spLocks noGrp="1"/>
          </p:cNvSpPr>
          <p:nvPr>
            <p:ph type="sldNum" sz="quarter" idx="10"/>
          </p:nvPr>
        </p:nvSpPr>
        <p:spPr/>
        <p:txBody>
          <a:bodyPr/>
          <a:lstStyle/>
          <a:p>
            <a:fld id="{053A7ED8-A71A-4102-AF20-B84079829E6C}" type="slidenum">
              <a:rPr lang="ca-ES" smtClean="0"/>
              <a:pPr/>
              <a:t>3</a:t>
            </a:fld>
            <a:endParaRPr lang="ca-ES"/>
          </a:p>
        </p:txBody>
      </p:sp>
    </p:spTree>
    <p:extLst>
      <p:ext uri="{BB962C8B-B14F-4D97-AF65-F5344CB8AC3E}">
        <p14:creationId xmlns:p14="http://schemas.microsoft.com/office/powerpoint/2010/main" val="131320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a:p>
        </p:txBody>
      </p:sp>
      <p:sp>
        <p:nvSpPr>
          <p:cNvPr id="4" name="3 Marcador de número de diapositiva"/>
          <p:cNvSpPr>
            <a:spLocks noGrp="1"/>
          </p:cNvSpPr>
          <p:nvPr>
            <p:ph type="sldNum" sz="quarter" idx="10"/>
          </p:nvPr>
        </p:nvSpPr>
        <p:spPr/>
        <p:txBody>
          <a:bodyPr/>
          <a:lstStyle/>
          <a:p>
            <a:fld id="{053A7ED8-A71A-4102-AF20-B84079829E6C}" type="slidenum">
              <a:rPr lang="ca-ES" smtClean="0"/>
              <a:pPr/>
              <a:t>4</a:t>
            </a:fld>
            <a:endParaRPr lang="ca-ES"/>
          </a:p>
        </p:txBody>
      </p:sp>
    </p:spTree>
    <p:extLst>
      <p:ext uri="{BB962C8B-B14F-4D97-AF65-F5344CB8AC3E}">
        <p14:creationId xmlns:p14="http://schemas.microsoft.com/office/powerpoint/2010/main" val="4079283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a:p>
        </p:txBody>
      </p:sp>
      <p:sp>
        <p:nvSpPr>
          <p:cNvPr id="4" name="3 Marcador de número de diapositiva"/>
          <p:cNvSpPr>
            <a:spLocks noGrp="1"/>
          </p:cNvSpPr>
          <p:nvPr>
            <p:ph type="sldNum" sz="quarter" idx="10"/>
          </p:nvPr>
        </p:nvSpPr>
        <p:spPr/>
        <p:txBody>
          <a:bodyPr/>
          <a:lstStyle/>
          <a:p>
            <a:fld id="{053A7ED8-A71A-4102-AF20-B84079829E6C}" type="slidenum">
              <a:rPr lang="ca-ES" smtClean="0"/>
              <a:pPr/>
              <a:t>5</a:t>
            </a:fld>
            <a:endParaRPr lang="ca-ES"/>
          </a:p>
        </p:txBody>
      </p:sp>
    </p:spTree>
    <p:extLst>
      <p:ext uri="{BB962C8B-B14F-4D97-AF65-F5344CB8AC3E}">
        <p14:creationId xmlns:p14="http://schemas.microsoft.com/office/powerpoint/2010/main" val="2460605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53250172-549E-403D-9D54-97A45E04CD36}" type="datetime1">
              <a:rPr lang="ca-ES" smtClean="0"/>
              <a:pPr/>
              <a:t>27/02/2016</a:t>
            </a:fld>
            <a:endParaRPr lang="ca-ES"/>
          </a:p>
        </p:txBody>
      </p:sp>
      <p:sp>
        <p:nvSpPr>
          <p:cNvPr id="17" name="16 Marcador de pie de página"/>
          <p:cNvSpPr>
            <a:spLocks noGrp="1"/>
          </p:cNvSpPr>
          <p:nvPr>
            <p:ph type="ftr" sz="quarter" idx="11"/>
          </p:nvPr>
        </p:nvSpPr>
        <p:spPr>
          <a:xfrm>
            <a:off x="5410200" y="4205288"/>
            <a:ext cx="1295400" cy="457200"/>
          </a:xfrm>
        </p:spPr>
        <p:txBody>
          <a:bodyPr/>
          <a:lstStyle/>
          <a:p>
            <a:endParaRPr lang="ca-ES"/>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3A02E08-3743-41AC-8D89-E8D485D91EAE}" type="slidenum">
              <a:rPr lang="ca-ES" smtClean="0"/>
              <a:pPr/>
              <a:t>‹Nº›</a:t>
            </a:fld>
            <a:endParaRPr lang="ca-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B34A838-C2F0-4796-94AF-661B330ACC62}" type="datetime1">
              <a:rPr lang="ca-ES" smtClean="0"/>
              <a:pPr/>
              <a:t>27/02/2016</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7D1407A-2716-4969-AB26-E8D323DB0C61}" type="datetime1">
              <a:rPr lang="ca-ES" smtClean="0"/>
              <a:pPr/>
              <a:t>27/02/2016</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0D1FA48-E4CC-4E50-B621-FEC66D48F55A}" type="datetime1">
              <a:rPr lang="ca-ES" smtClean="0"/>
              <a:pPr/>
              <a:t>27/02/2016</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C4DBA73-C992-48DE-8283-CA07F5BD421D}" type="datetime1">
              <a:rPr lang="ca-ES" smtClean="0"/>
              <a:pPr/>
              <a:t>27/02/2016</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071CC1B-2D64-416A-8472-4F5862D04A8F}" type="datetime1">
              <a:rPr lang="ca-ES" smtClean="0"/>
              <a:pPr/>
              <a:t>27/02/2016</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37A8BF19-F37D-4C96-948C-C047F00473AE}" type="datetime1">
              <a:rPr lang="ca-ES" smtClean="0"/>
              <a:pPr/>
              <a:t>27/02/2016</a:t>
            </a:fld>
            <a:endParaRPr lang="ca-ES"/>
          </a:p>
        </p:txBody>
      </p:sp>
      <p:sp>
        <p:nvSpPr>
          <p:cNvPr id="27" name="26 Marcador de número de diapositiva"/>
          <p:cNvSpPr>
            <a:spLocks noGrp="1"/>
          </p:cNvSpPr>
          <p:nvPr>
            <p:ph type="sldNum" sz="quarter" idx="11"/>
          </p:nvPr>
        </p:nvSpPr>
        <p:spPr/>
        <p:txBody>
          <a:bodyPr rtlCol="0"/>
          <a:lstStyle/>
          <a:p>
            <a:fld id="{B3A02E08-3743-41AC-8D89-E8D485D91EAE}" type="slidenum">
              <a:rPr lang="ca-ES" smtClean="0"/>
              <a:pPr/>
              <a:t>‹Nº›</a:t>
            </a:fld>
            <a:endParaRPr lang="ca-ES"/>
          </a:p>
        </p:txBody>
      </p:sp>
      <p:sp>
        <p:nvSpPr>
          <p:cNvPr id="28" name="27 Marcador de pie de página"/>
          <p:cNvSpPr>
            <a:spLocks noGrp="1"/>
          </p:cNvSpPr>
          <p:nvPr>
            <p:ph type="ftr" sz="quarter" idx="12"/>
          </p:nvPr>
        </p:nvSpPr>
        <p:spPr/>
        <p:txBody>
          <a:bodyPr rtlCol="0"/>
          <a:lstStyle/>
          <a:p>
            <a:endParaRPr lang="ca-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C8C987C9-280B-4453-A353-7F31C5A7FEC8}" type="datetime1">
              <a:rPr lang="ca-ES" smtClean="0"/>
              <a:pPr/>
              <a:t>27/02/2016</a:t>
            </a:fld>
            <a:endParaRPr lang="ca-ES"/>
          </a:p>
        </p:txBody>
      </p:sp>
      <p:sp>
        <p:nvSpPr>
          <p:cNvPr id="4" name="3 Marcador de pie de página"/>
          <p:cNvSpPr>
            <a:spLocks noGrp="1"/>
          </p:cNvSpPr>
          <p:nvPr>
            <p:ph type="ftr" sz="quarter" idx="11"/>
          </p:nvPr>
        </p:nvSpPr>
        <p:spPr>
          <a:xfrm>
            <a:off x="5257800" y="612648"/>
            <a:ext cx="1325880" cy="457200"/>
          </a:xfrm>
        </p:spPr>
        <p:txBody>
          <a:bodyPr/>
          <a:lstStyle/>
          <a:p>
            <a:endParaRPr lang="ca-ES"/>
          </a:p>
        </p:txBody>
      </p:sp>
      <p:sp>
        <p:nvSpPr>
          <p:cNvPr id="5" name="4 Marcador de número de diapositiva"/>
          <p:cNvSpPr>
            <a:spLocks noGrp="1"/>
          </p:cNvSpPr>
          <p:nvPr>
            <p:ph type="sldNum" sz="quarter" idx="12"/>
          </p:nvPr>
        </p:nvSpPr>
        <p:spPr>
          <a:xfrm>
            <a:off x="8174736" y="2272"/>
            <a:ext cx="762000" cy="365760"/>
          </a:xfrm>
        </p:spPr>
        <p:txBody>
          <a:bodyPr/>
          <a:lstStyle/>
          <a:p>
            <a:fld id="{B3A02E08-3743-41AC-8D89-E8D485D91EAE}" type="slidenum">
              <a:rPr lang="ca-ES" smtClean="0"/>
              <a:pPr/>
              <a:t>‹Nº›</a:t>
            </a:fld>
            <a:endParaRPr lang="ca-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FA6E9F8-BBB1-4AA1-AAAF-9CCA6F982A4D}" type="datetime1">
              <a:rPr lang="ca-ES" smtClean="0"/>
              <a:pPr/>
              <a:t>27/02/2016</a:t>
            </a:fld>
            <a:endParaRPr lang="ca-ES"/>
          </a:p>
        </p:txBody>
      </p:sp>
      <p:sp>
        <p:nvSpPr>
          <p:cNvPr id="3" name="2 Marcador de pie de página"/>
          <p:cNvSpPr>
            <a:spLocks noGrp="1"/>
          </p:cNvSpPr>
          <p:nvPr>
            <p:ph type="ftr" sz="quarter" idx="11"/>
          </p:nvPr>
        </p:nvSpPr>
        <p:spPr/>
        <p:txBody>
          <a:bodyPr/>
          <a:lstStyle/>
          <a:p>
            <a:endParaRPr lang="ca-ES"/>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9E9F35FC-3805-442F-B777-8C503C67BE74}" type="datetime1">
              <a:rPr lang="ca-ES" smtClean="0"/>
              <a:pPr/>
              <a:t>27/02/2016</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4DF4884-7EF3-46D3-AFE7-79C49F178708}" type="datetime1">
              <a:rPr lang="ca-ES" smtClean="0"/>
              <a:pPr/>
              <a:t>27/02/2016</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B3A02E08-3743-41AC-8D89-E8D485D91EAE}" type="slidenum">
              <a:rPr lang="ca-ES" smtClean="0"/>
              <a:pPr/>
              <a:t>‹Nº›</a:t>
            </a:fld>
            <a:endParaRPr lang="ca-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61BA886-0175-4705-91EF-382373D06790}" type="datetime1">
              <a:rPr lang="ca-ES" smtClean="0"/>
              <a:pPr/>
              <a:t>27/02/2016</a:t>
            </a:fld>
            <a:endParaRPr lang="ca-ES"/>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ca-ES"/>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3A02E08-3743-41AC-8D89-E8D485D91EAE}" type="slidenum">
              <a:rPr lang="ca-ES" smtClean="0"/>
              <a:pPr/>
              <a:t>‹Nº›</a:t>
            </a:fld>
            <a:endParaRPr lang="ca-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idescat.cat/pec/" TargetMode="External"/><Relationship Id="rId2" Type="http://schemas.openxmlformats.org/officeDocument/2006/relationships/hyperlink" Target="http://www.idescat.cat/institut/sec/" TargetMode="External"/><Relationship Id="rId1" Type="http://schemas.openxmlformats.org/officeDocument/2006/relationships/slideLayout" Target="../slideLayouts/slideLayout2.xml"/><Relationship Id="rId4" Type="http://schemas.openxmlformats.org/officeDocument/2006/relationships/hyperlink" Target="http://www.idescat.cat/pub/?id=ae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ortaljuridic.gencat.cat/ca/pjur_ocults/pjur_resultats_fitxa/?action=fitxa&amp;versionId=1243192&amp;versionState=02&amp;language=ca_ES&amp;documentId=182512&amp;mode=sing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28596" y="1357298"/>
            <a:ext cx="8458200" cy="1470025"/>
          </a:xfrm>
        </p:spPr>
        <p:txBody>
          <a:bodyPr>
            <a:normAutofit/>
          </a:bodyPr>
          <a:lstStyle/>
          <a:p>
            <a:pPr algn="ctr"/>
            <a:r>
              <a:rPr lang="ca-ES" dirty="0" smtClean="0"/>
              <a:t>Institut d’Estadística de Catalunya (</a:t>
            </a:r>
            <a:r>
              <a:rPr lang="ca-ES" dirty="0" err="1" smtClean="0"/>
              <a:t>Idescat</a:t>
            </a:r>
            <a:r>
              <a:rPr lang="ca-ES" dirty="0" smtClean="0"/>
              <a:t>)</a:t>
            </a:r>
            <a:endParaRPr lang="ca-ES" dirty="0"/>
          </a:p>
        </p:txBody>
      </p:sp>
      <p:sp>
        <p:nvSpPr>
          <p:cNvPr id="3" name="2 Subtítulo"/>
          <p:cNvSpPr>
            <a:spLocks noGrp="1"/>
          </p:cNvSpPr>
          <p:nvPr>
            <p:ph type="subTitle" idx="1"/>
          </p:nvPr>
        </p:nvSpPr>
        <p:spPr>
          <a:xfrm>
            <a:off x="5643570" y="4572008"/>
            <a:ext cx="3143272" cy="1571636"/>
          </a:xfrm>
        </p:spPr>
        <p:txBody>
          <a:bodyPr>
            <a:normAutofit lnSpcReduction="10000"/>
          </a:bodyPr>
          <a:lstStyle/>
          <a:p>
            <a:r>
              <a:rPr lang="ca-ES" dirty="0" smtClean="0"/>
              <a:t>Grau d’Estadística</a:t>
            </a:r>
          </a:p>
          <a:p>
            <a:r>
              <a:rPr lang="ca-ES" dirty="0" smtClean="0"/>
              <a:t>Estadística Pública</a:t>
            </a:r>
          </a:p>
          <a:p>
            <a:r>
              <a:rPr lang="ca-ES" dirty="0" smtClean="0"/>
              <a:t>Laura Calvet</a:t>
            </a:r>
          </a:p>
          <a:p>
            <a:r>
              <a:rPr lang="ca-ES" dirty="0" err="1" smtClean="0"/>
              <a:t>laura.calvet</a:t>
            </a:r>
            <a:r>
              <a:rPr lang="ca-ES" dirty="0" smtClean="0"/>
              <a:t>@</a:t>
            </a:r>
            <a:r>
              <a:rPr lang="ca-ES" dirty="0" err="1" smtClean="0"/>
              <a:t>ub.edu</a:t>
            </a:r>
            <a:endParaRPr lang="ca-ES" dirty="0" smtClean="0"/>
          </a:p>
          <a:p>
            <a:endParaRPr lang="ca-ES" dirty="0"/>
          </a:p>
        </p:txBody>
      </p:sp>
      <p:pic>
        <p:nvPicPr>
          <p:cNvPr id="48130" name="Picture 2" descr="http://images.ara.cat/societat/nou-escut-UB_ARAIMA20150730_0130_5.jpg"/>
          <p:cNvPicPr>
            <a:picLocks noChangeAspect="1" noChangeArrowheads="1"/>
          </p:cNvPicPr>
          <p:nvPr/>
        </p:nvPicPr>
        <p:blipFill>
          <a:blip r:embed="rId2"/>
          <a:srcRect/>
          <a:stretch>
            <a:fillRect/>
          </a:stretch>
        </p:blipFill>
        <p:spPr bwMode="auto">
          <a:xfrm>
            <a:off x="714348" y="4929198"/>
            <a:ext cx="3999998" cy="1080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85794"/>
            <a:ext cx="8686800" cy="1066800"/>
          </a:xfrm>
        </p:spPr>
        <p:txBody>
          <a:bodyPr>
            <a:normAutofit/>
          </a:bodyPr>
          <a:lstStyle/>
          <a:p>
            <a:r>
              <a:rPr lang="ca-ES" sz="3200" b="1" dirty="0" smtClean="0"/>
              <a:t>Capítol II: </a:t>
            </a:r>
            <a:r>
              <a:rPr lang="ca-ES" sz="3200" i="1" dirty="0" smtClean="0"/>
              <a:t>Sistema Estadístic de Catalunya (3)</a:t>
            </a:r>
            <a:endParaRPr lang="ca-ES" sz="3200" dirty="0"/>
          </a:p>
        </p:txBody>
      </p:sp>
      <p:sp>
        <p:nvSpPr>
          <p:cNvPr id="3" name="2 Marcador de contenido"/>
          <p:cNvSpPr>
            <a:spLocks noGrp="1"/>
          </p:cNvSpPr>
          <p:nvPr>
            <p:ph idx="1"/>
          </p:nvPr>
        </p:nvSpPr>
        <p:spPr>
          <a:xfrm>
            <a:off x="457200" y="1714488"/>
            <a:ext cx="8229600" cy="4860048"/>
          </a:xfrm>
        </p:spPr>
        <p:txBody>
          <a:bodyPr>
            <a:noAutofit/>
          </a:bodyPr>
          <a:lstStyle/>
          <a:p>
            <a:pPr algn="just">
              <a:buNone/>
            </a:pPr>
            <a:endParaRPr lang="ca-ES" sz="1400" dirty="0" smtClean="0"/>
          </a:p>
          <a:p>
            <a:pPr algn="just">
              <a:buNone/>
            </a:pPr>
            <a:r>
              <a:rPr lang="ca-ES" sz="1400" dirty="0" smtClean="0"/>
              <a:t>n) Preparar i elaborar el projecte de Programa anual d'actuació estadística i elevar-lo al conseller d'Economia i Finances perquè el sotmeti a l'aprovació del Govern. </a:t>
            </a:r>
          </a:p>
          <a:p>
            <a:pPr algn="just">
              <a:buNone/>
            </a:pPr>
            <a:r>
              <a:rPr lang="ca-ES" sz="1400" dirty="0" smtClean="0"/>
              <a:t>o) Prestar els serveis d'assistència tècnica que requereixen les diferents entitats. </a:t>
            </a:r>
          </a:p>
          <a:p>
            <a:pPr algn="just">
              <a:buNone/>
            </a:pPr>
            <a:r>
              <a:rPr lang="ca-ES" sz="1400" dirty="0" smtClean="0"/>
              <a:t>p) Dur a terme les activitats estadístiques que li encomanen el Pla estadístic i els programes anuals d'actuació estadística que el despleguen. </a:t>
            </a:r>
          </a:p>
          <a:p>
            <a:pPr algn="just">
              <a:buNone/>
            </a:pPr>
            <a:r>
              <a:rPr lang="ca-ES" sz="1400" dirty="0" smtClean="0"/>
              <a:t>q) Adaptar, normalitzar, revisar o establir les classificacions estadístiques, les definicions i els codis, les referències territorials i els trams de desagregació estandarditzats. </a:t>
            </a:r>
          </a:p>
          <a:p>
            <a:pPr algn="just">
              <a:buNone/>
            </a:pPr>
            <a:r>
              <a:rPr lang="ca-ES" sz="1400" dirty="0" smtClean="0"/>
              <a:t>r) Fer complir a les administracions públiques catalanes la legislació sobre estadística. </a:t>
            </a:r>
          </a:p>
          <a:p>
            <a:pPr algn="just">
              <a:buNone/>
            </a:pPr>
            <a:r>
              <a:rPr lang="ca-ES" sz="1400" dirty="0" smtClean="0"/>
              <a:t>s) Fer el seguiment, supervisar i homologar l'execució de les estadístiques en el Pla estadístic. </a:t>
            </a:r>
          </a:p>
          <a:p>
            <a:pPr algn="just">
              <a:buNone/>
            </a:pPr>
            <a:endParaRPr lang="ca-ES" sz="1400" b="1" dirty="0" smtClean="0"/>
          </a:p>
          <a:p>
            <a:pPr algn="just">
              <a:buNone/>
            </a:pPr>
            <a:r>
              <a:rPr lang="ca-ES" sz="1400" b="1" dirty="0" smtClean="0"/>
              <a:t>11. </a:t>
            </a:r>
            <a:r>
              <a:rPr lang="ca-ES" sz="1400" dirty="0" err="1" smtClean="0"/>
              <a:t>L'Idescat</a:t>
            </a:r>
            <a:r>
              <a:rPr lang="ca-ES" sz="1400" dirty="0" smtClean="0"/>
              <a:t> disposa del Consell Català d'Estadística com a òrgan de caràcter consultiu i d'assessorament i, a més, pot disposar d'altres que siguin representatius i de participació de les diferents institucions i entitats integrants del SEC. </a:t>
            </a:r>
          </a:p>
          <a:p>
            <a:pPr algn="just">
              <a:buNone/>
            </a:pPr>
            <a:r>
              <a:rPr lang="ca-ES" sz="1400" dirty="0" smtClean="0"/>
              <a:t>En el Consell Català d'Estadística estan representades les organitzacions sindicals i empresarials i altres organitzacions i institucions socials i acadèmiques.  Elabora propostes i recomanacions, i un dictamen previ a l'avantprojecte del Pla estadístic de Catalunya i al programa anual d'actuació estadística. </a:t>
            </a:r>
          </a:p>
          <a:p>
            <a:pPr algn="just">
              <a:buNone/>
            </a:pPr>
            <a:endParaRPr lang="ca-ES" sz="1400" dirty="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10</a:t>
            </a:fld>
            <a:endParaRPr lang="ca-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85794"/>
            <a:ext cx="8686800" cy="1066800"/>
          </a:xfrm>
        </p:spPr>
        <p:txBody>
          <a:bodyPr>
            <a:normAutofit fontScale="90000"/>
          </a:bodyPr>
          <a:lstStyle/>
          <a:p>
            <a:r>
              <a:rPr lang="ca-ES" sz="3600" b="1" dirty="0" smtClean="0"/>
              <a:t>Capítol III: </a:t>
            </a:r>
            <a:r>
              <a:rPr lang="ca-ES" sz="3600" i="1" dirty="0" smtClean="0"/>
              <a:t>Normes sobre estadística d'interès de la Generalitat </a:t>
            </a:r>
            <a:r>
              <a:rPr lang="ca-ES" sz="3200" dirty="0" smtClean="0"/>
              <a:t/>
            </a:r>
            <a:br>
              <a:rPr lang="ca-ES" sz="3200" dirty="0" smtClean="0"/>
            </a:br>
            <a:endParaRPr lang="ca-ES" sz="3200" dirty="0"/>
          </a:p>
        </p:txBody>
      </p:sp>
      <p:sp>
        <p:nvSpPr>
          <p:cNvPr id="3" name="2 Marcador de contenido"/>
          <p:cNvSpPr>
            <a:spLocks noGrp="1"/>
          </p:cNvSpPr>
          <p:nvPr>
            <p:ph idx="1"/>
          </p:nvPr>
        </p:nvSpPr>
        <p:spPr>
          <a:xfrm>
            <a:off x="457200" y="1714488"/>
            <a:ext cx="8229600" cy="4860048"/>
          </a:xfrm>
        </p:spPr>
        <p:txBody>
          <a:bodyPr>
            <a:noAutofit/>
          </a:bodyPr>
          <a:lstStyle/>
          <a:p>
            <a:pPr algn="just">
              <a:buNone/>
            </a:pPr>
            <a:endParaRPr lang="ca-ES" sz="1400" dirty="0" smtClean="0"/>
          </a:p>
          <a:p>
            <a:pPr algn="just">
              <a:buNone/>
            </a:pPr>
            <a:r>
              <a:rPr lang="ca-ES" sz="1400" b="1" dirty="0" smtClean="0"/>
              <a:t>15. </a:t>
            </a:r>
            <a:r>
              <a:rPr lang="ca-ES" sz="1400" dirty="0" smtClean="0"/>
              <a:t>Les estadístiques d'interès de la Generalitat han de complir els requisits d'</a:t>
            </a:r>
            <a:r>
              <a:rPr lang="ca-ES" sz="1400" u="sng" dirty="0" smtClean="0"/>
              <a:t>objectivitat i correcció tècnica</a:t>
            </a:r>
            <a:r>
              <a:rPr lang="ca-ES" sz="1400" dirty="0" smtClean="0"/>
              <a:t>. S'entén per correcció tècnica el compliment conjunt dels requisits següents: </a:t>
            </a:r>
          </a:p>
          <a:p>
            <a:pPr algn="just">
              <a:buNone/>
            </a:pPr>
            <a:r>
              <a:rPr lang="ca-ES" sz="1400" dirty="0" smtClean="0"/>
              <a:t>a) Disposar d'un projecte tècnic que compleixi els requisits d'aquesta Llei, de la Llei del Pla estadístic i de les normes tècniques vigents. </a:t>
            </a:r>
          </a:p>
          <a:p>
            <a:pPr algn="just">
              <a:buNone/>
            </a:pPr>
            <a:r>
              <a:rPr lang="ca-ES" sz="1400" dirty="0" smtClean="0"/>
              <a:t>b) Aplicar un sistema normalitzat de conceptes, definicions, classificacions i codis, i també una metodologia que permeti la comparació dels resultats amb altres estadístiques similars. </a:t>
            </a:r>
          </a:p>
          <a:p>
            <a:pPr algn="just">
              <a:buNone/>
            </a:pPr>
            <a:r>
              <a:rPr lang="ca-ES" sz="1400" dirty="0" smtClean="0"/>
              <a:t>c) Garantir una actualització periòdica. </a:t>
            </a:r>
          </a:p>
          <a:p>
            <a:pPr algn="just">
              <a:buNone/>
            </a:pPr>
            <a:r>
              <a:rPr lang="ca-ES" sz="1400" dirty="0" smtClean="0"/>
              <a:t>d) Garantir que no es dupliquin altres estadístiques existents. </a:t>
            </a:r>
          </a:p>
          <a:p>
            <a:pPr algn="just">
              <a:buNone/>
            </a:pPr>
            <a:endParaRPr lang="ca-ES" sz="1400" dirty="0" smtClean="0"/>
          </a:p>
          <a:p>
            <a:pPr algn="just">
              <a:buNone/>
            </a:pPr>
            <a:r>
              <a:rPr lang="ca-ES" sz="1400" b="1" dirty="0" smtClean="0"/>
              <a:t>16. </a:t>
            </a:r>
            <a:r>
              <a:rPr lang="ca-ES" sz="1400" dirty="0" smtClean="0"/>
              <a:t>Les estadístiques han de preveure la màxima </a:t>
            </a:r>
            <a:r>
              <a:rPr lang="ca-ES" sz="1400" u="sng" dirty="0" smtClean="0"/>
              <a:t>desagregació territorial</a:t>
            </a:r>
            <a:r>
              <a:rPr lang="ca-ES" sz="1400" dirty="0" smtClean="0"/>
              <a:t> de les dades. Els nivells de desagregació de referència han d'ésser els àmbits del Pla territorial de Catalunya, les comarques, els municipis, i les entitats de població. </a:t>
            </a:r>
          </a:p>
          <a:p>
            <a:pPr algn="just">
              <a:buNone/>
            </a:pPr>
            <a:endParaRPr lang="ca-ES" sz="1400" dirty="0" smtClean="0"/>
          </a:p>
          <a:p>
            <a:pPr algn="just">
              <a:buNone/>
            </a:pPr>
            <a:r>
              <a:rPr lang="ca-ES" sz="1400" b="1" dirty="0" smtClean="0"/>
              <a:t>17. </a:t>
            </a:r>
            <a:r>
              <a:rPr lang="ca-ES" sz="1400" dirty="0" smtClean="0"/>
              <a:t>Les estadístiques han de tenir com a </a:t>
            </a:r>
            <a:r>
              <a:rPr lang="ca-ES" sz="1400" u="sng" dirty="0" smtClean="0"/>
              <a:t>font prioritària</a:t>
            </a:r>
            <a:r>
              <a:rPr lang="ca-ES" sz="1400" dirty="0" smtClean="0"/>
              <a:t> d'informació els arxius i els registres administratius i estadístics disponibles, a fi de reduir les molèsties als ciutadans i millorar l'eficiència de la despesa pública.</a:t>
            </a:r>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11</a:t>
            </a:fld>
            <a:endParaRPr lang="ca-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85794"/>
            <a:ext cx="8686800" cy="1066800"/>
          </a:xfrm>
        </p:spPr>
        <p:txBody>
          <a:bodyPr>
            <a:normAutofit fontScale="90000"/>
          </a:bodyPr>
          <a:lstStyle/>
          <a:p>
            <a:r>
              <a:rPr lang="ca-ES" sz="3600" b="1" dirty="0" smtClean="0"/>
              <a:t>Capítol III: </a:t>
            </a:r>
            <a:r>
              <a:rPr lang="ca-ES" sz="3600" i="1" dirty="0" smtClean="0"/>
              <a:t>Normes sobre estadística d'interès de la Generalitat </a:t>
            </a:r>
            <a:r>
              <a:rPr lang="ca-ES" sz="3200" dirty="0" smtClean="0"/>
              <a:t/>
            </a:r>
            <a:br>
              <a:rPr lang="ca-ES" sz="3200" dirty="0" smtClean="0"/>
            </a:br>
            <a:endParaRPr lang="ca-ES" sz="3200" dirty="0"/>
          </a:p>
        </p:txBody>
      </p:sp>
      <p:sp>
        <p:nvSpPr>
          <p:cNvPr id="3" name="2 Marcador de contenido"/>
          <p:cNvSpPr>
            <a:spLocks noGrp="1"/>
          </p:cNvSpPr>
          <p:nvPr>
            <p:ph idx="1"/>
          </p:nvPr>
        </p:nvSpPr>
        <p:spPr>
          <a:xfrm>
            <a:off x="457200" y="1714488"/>
            <a:ext cx="8229600" cy="4860048"/>
          </a:xfrm>
        </p:spPr>
        <p:txBody>
          <a:bodyPr>
            <a:noAutofit/>
          </a:bodyPr>
          <a:lstStyle/>
          <a:p>
            <a:pPr algn="just">
              <a:buNone/>
            </a:pPr>
            <a:r>
              <a:rPr lang="ca-ES" sz="1400" b="1" dirty="0" smtClean="0"/>
              <a:t>19. </a:t>
            </a:r>
            <a:r>
              <a:rPr lang="ca-ES" sz="1400" dirty="0" smtClean="0"/>
              <a:t>Les estadístiques produeixen els tres </a:t>
            </a:r>
            <a:r>
              <a:rPr lang="ca-ES" sz="1400" u="sng" dirty="0" smtClean="0"/>
              <a:t>tipus de resultats</a:t>
            </a:r>
            <a:r>
              <a:rPr lang="ca-ES" sz="1400" dirty="0" smtClean="0"/>
              <a:t> següents: </a:t>
            </a:r>
          </a:p>
          <a:p>
            <a:pPr algn="just">
              <a:buNone/>
            </a:pPr>
            <a:r>
              <a:rPr lang="ca-ES" sz="1400" dirty="0" smtClean="0"/>
              <a:t>a) Resultats sintètics, que resumeixen de forma breu els resultats globals obtinguts per conceptes temàtics i agregats territorialment. </a:t>
            </a:r>
          </a:p>
          <a:p>
            <a:pPr algn="just">
              <a:buNone/>
            </a:pPr>
            <a:r>
              <a:rPr lang="ca-ES" sz="1400" dirty="0" smtClean="0"/>
              <a:t>b) Resultats bàsics, que s'obtenen per mitjà d'una explotació estàndard dels resultats globals, amb l'objectiu d'obtenir un conjunt de taules encreuades amb les desagregacions conceptuals, territorials i temporals previstes en els programes anuals d'actuació estadística. </a:t>
            </a:r>
          </a:p>
          <a:p>
            <a:pPr algn="just">
              <a:buNone/>
            </a:pPr>
            <a:r>
              <a:rPr lang="ca-ES" sz="1400" dirty="0" smtClean="0"/>
              <a:t>c) Resultats específics, que consisteixen en l'obtenció d'explotacions no estandarditzades o accessos específics a la informació estadística. </a:t>
            </a:r>
          </a:p>
          <a:p>
            <a:pPr algn="just">
              <a:buNone/>
            </a:pPr>
            <a:endParaRPr lang="ca-ES" sz="1400" dirty="0" smtClean="0"/>
          </a:p>
          <a:p>
            <a:pPr algn="just">
              <a:buNone/>
            </a:pPr>
            <a:r>
              <a:rPr lang="ca-ES" sz="1400" b="1" dirty="0" smtClean="0"/>
              <a:t>20. </a:t>
            </a:r>
            <a:r>
              <a:rPr lang="ca-ES" sz="1400" dirty="0" smtClean="0"/>
              <a:t>Tenen caràcter oficial els resultats de qualsevol estadística des del moment que se'n facin públics els resultats sintètics. </a:t>
            </a:r>
          </a:p>
          <a:p>
            <a:pPr algn="just">
              <a:buNone/>
            </a:pPr>
            <a:endParaRPr lang="ca-ES" sz="1400" dirty="0" smtClean="0"/>
          </a:p>
          <a:p>
            <a:pPr algn="just">
              <a:buNone/>
            </a:pPr>
            <a:r>
              <a:rPr lang="ca-ES" sz="1400" b="1" dirty="0" smtClean="0"/>
              <a:t>21. </a:t>
            </a:r>
            <a:r>
              <a:rPr lang="ca-ES" sz="1400" dirty="0" smtClean="0"/>
              <a:t>La difusió dels resultats sintètics és obligatòria i d'accés gratuït. </a:t>
            </a:r>
          </a:p>
          <a:p>
            <a:pPr algn="just">
              <a:buNone/>
            </a:pPr>
            <a:endParaRPr lang="ca-ES" sz="1400" dirty="0" smtClean="0"/>
          </a:p>
          <a:p>
            <a:pPr algn="just">
              <a:buNone/>
            </a:pPr>
            <a:r>
              <a:rPr lang="ca-ES" sz="1400" b="1" dirty="0" smtClean="0"/>
              <a:t>22. </a:t>
            </a:r>
            <a:r>
              <a:rPr lang="ca-ES" sz="1400" dirty="0" smtClean="0"/>
              <a:t>Els resultats bàsics s'han de fer públics i han d'ésser accessibles per a totes les persones interessades, amb el pagament previ d'un preu adequat a llur cost. </a:t>
            </a:r>
          </a:p>
          <a:p>
            <a:pPr algn="just">
              <a:buNone/>
            </a:pPr>
            <a:endParaRPr lang="ca-ES" sz="1400" dirty="0" smtClean="0"/>
          </a:p>
          <a:p>
            <a:pPr algn="just">
              <a:buNone/>
            </a:pPr>
            <a:r>
              <a:rPr lang="ca-ES" sz="1400" b="1" dirty="0" smtClean="0"/>
              <a:t>23. </a:t>
            </a:r>
            <a:r>
              <a:rPr lang="ca-ES" sz="1400" dirty="0" smtClean="0"/>
              <a:t>Els resultats específics són accessibles per a les persones interessades de manera limitada, segons la disponibilitat de recursos de l'òrgan que gestioni els resultats, que ha de ponderar la satisfacció de les demandes en funció de </a:t>
            </a:r>
            <a:r>
              <a:rPr lang="ca-ES" sz="1400" dirty="0" err="1" smtClean="0"/>
              <a:t>l'interès</a:t>
            </a:r>
            <a:r>
              <a:rPr lang="ca-ES" sz="1400" dirty="0" smtClean="0"/>
              <a:t> públic de la finalitat a què es destinin, amb el pagament previ d'un preu proporcional a llur cost.</a:t>
            </a:r>
          </a:p>
          <a:p>
            <a:pPr algn="just">
              <a:buNone/>
            </a:pPr>
            <a:endParaRPr lang="ca-ES" sz="1400" dirty="0" smtClean="0"/>
          </a:p>
          <a:p>
            <a:pPr algn="just">
              <a:buNone/>
            </a:pPr>
            <a:endParaRPr lang="ca-ES" sz="1400" dirty="0" smtClean="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12</a:t>
            </a:fld>
            <a:endParaRPr lang="ca-E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42918"/>
            <a:ext cx="8686800" cy="1066800"/>
          </a:xfrm>
        </p:spPr>
        <p:txBody>
          <a:bodyPr>
            <a:normAutofit/>
          </a:bodyPr>
          <a:lstStyle/>
          <a:p>
            <a:r>
              <a:rPr lang="ca-ES" sz="3600" b="1" dirty="0" smtClean="0"/>
              <a:t>Capítol IV: </a:t>
            </a:r>
            <a:r>
              <a:rPr lang="ca-ES" sz="3600" i="1" dirty="0" smtClean="0"/>
              <a:t>El secret estadístic</a:t>
            </a:r>
            <a:endParaRPr lang="ca-ES" sz="3200" dirty="0"/>
          </a:p>
        </p:txBody>
      </p:sp>
      <p:sp>
        <p:nvSpPr>
          <p:cNvPr id="3" name="2 Marcador de contenido"/>
          <p:cNvSpPr>
            <a:spLocks noGrp="1"/>
          </p:cNvSpPr>
          <p:nvPr>
            <p:ph idx="1"/>
          </p:nvPr>
        </p:nvSpPr>
        <p:spPr>
          <a:xfrm>
            <a:off x="457200" y="1714488"/>
            <a:ext cx="8229600" cy="4860048"/>
          </a:xfrm>
        </p:spPr>
        <p:txBody>
          <a:bodyPr>
            <a:noAutofit/>
          </a:bodyPr>
          <a:lstStyle/>
          <a:p>
            <a:pPr algn="just">
              <a:buNone/>
            </a:pPr>
            <a:r>
              <a:rPr lang="ca-ES" sz="1400" b="1" dirty="0" smtClean="0"/>
              <a:t>24.</a:t>
            </a:r>
            <a:r>
              <a:rPr lang="ca-ES" sz="1400" dirty="0" smtClean="0"/>
              <a:t> Totes les persones, els òrgans i les institucions que intervenen en les operacions regulades per aquesta Llei tenen l'obligació de mantenir el secret estadístic sobre la informació estadística. </a:t>
            </a:r>
          </a:p>
          <a:p>
            <a:pPr algn="just">
              <a:buNone/>
            </a:pPr>
            <a:endParaRPr lang="ca-ES" sz="1400" dirty="0" smtClean="0"/>
          </a:p>
          <a:p>
            <a:pPr algn="just">
              <a:buNone/>
            </a:pPr>
            <a:r>
              <a:rPr lang="ca-ES" sz="1400" b="1" dirty="0" smtClean="0"/>
              <a:t>25. </a:t>
            </a:r>
            <a:r>
              <a:rPr lang="ca-ES" sz="1400" dirty="0" smtClean="0"/>
              <a:t>El secret estadístic empara totes les dades individualitzades de caràcter privat personal, familiar, econòmic o financer, utilitzades per a elaborar l'estadística obtingudes tant directament de la persona informant com de fonts administratives. </a:t>
            </a:r>
          </a:p>
          <a:p>
            <a:pPr algn="just">
              <a:buNone/>
            </a:pPr>
            <a:r>
              <a:rPr lang="ca-ES" sz="1400" dirty="0" smtClean="0"/>
              <a:t>Les dades individuals de comunicació obligatòria no poden ésser fetes públiques ni comunicades a cap persona o entitat, ni tan sols a les administracions públiques, llevat de les institucions o les entitats que també estan vinculades per l'obligació del secret estadístic i exclusivament amb la finalitat d'ésser usades per a operacions estadístiques. </a:t>
            </a:r>
          </a:p>
          <a:p>
            <a:pPr algn="just">
              <a:buNone/>
            </a:pPr>
            <a:endParaRPr lang="ca-ES" sz="1400" dirty="0" smtClean="0"/>
          </a:p>
          <a:p>
            <a:pPr algn="just">
              <a:buNone/>
            </a:pPr>
            <a:r>
              <a:rPr lang="ca-ES" sz="1400" b="1" dirty="0" smtClean="0"/>
              <a:t>26. </a:t>
            </a:r>
            <a:r>
              <a:rPr lang="ca-ES" sz="1400" dirty="0" smtClean="0"/>
              <a:t>El secret estadístic és vulnerat per la comunicació de dades no autoritzada i per la comunicació de dades de les quals es pugui deduir raonablement una informació individual. </a:t>
            </a:r>
          </a:p>
          <a:p>
            <a:pPr algn="just">
              <a:buNone/>
            </a:pPr>
            <a:endParaRPr lang="ca-ES" sz="1400" dirty="0" smtClean="0"/>
          </a:p>
          <a:p>
            <a:pPr algn="just">
              <a:buNone/>
            </a:pPr>
            <a:r>
              <a:rPr lang="ca-ES" sz="1400" b="1" dirty="0" smtClean="0"/>
              <a:t>33. </a:t>
            </a:r>
            <a:r>
              <a:rPr lang="ca-ES" sz="1400" dirty="0" smtClean="0"/>
              <a:t>La vulneració del deure de secret estadístic dóna lloc a responsabilitat administrativa, sens perjudici de les responsabilitats civils i penals que són exigibles davant la jurisdicció ordinària.</a:t>
            </a:r>
          </a:p>
          <a:p>
            <a:pPr algn="just">
              <a:buNone/>
            </a:pPr>
            <a:endParaRPr lang="ca-ES" sz="1400" dirty="0" smtClean="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13</a:t>
            </a:fld>
            <a:endParaRPr lang="ca-E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42918"/>
            <a:ext cx="8686800" cy="1066800"/>
          </a:xfrm>
        </p:spPr>
        <p:txBody>
          <a:bodyPr>
            <a:normAutofit fontScale="90000"/>
          </a:bodyPr>
          <a:lstStyle/>
          <a:p>
            <a:r>
              <a:rPr lang="ca-ES" sz="3600" b="1" dirty="0" smtClean="0"/>
              <a:t>Capítol V: </a:t>
            </a:r>
            <a:r>
              <a:rPr lang="ca-ES" sz="3600" i="1" dirty="0" smtClean="0"/>
              <a:t>Sobre l'obligatorietat de subministrar informació </a:t>
            </a:r>
            <a:endParaRPr lang="ca-ES" sz="3200" dirty="0"/>
          </a:p>
        </p:txBody>
      </p:sp>
      <p:sp>
        <p:nvSpPr>
          <p:cNvPr id="3" name="2 Marcador de contenido"/>
          <p:cNvSpPr>
            <a:spLocks noGrp="1"/>
          </p:cNvSpPr>
          <p:nvPr>
            <p:ph idx="1"/>
          </p:nvPr>
        </p:nvSpPr>
        <p:spPr>
          <a:xfrm>
            <a:off x="457200" y="1714488"/>
            <a:ext cx="8229600" cy="4860048"/>
          </a:xfrm>
        </p:spPr>
        <p:txBody>
          <a:bodyPr>
            <a:noAutofit/>
          </a:bodyPr>
          <a:lstStyle/>
          <a:p>
            <a:pPr algn="just">
              <a:buNone/>
            </a:pPr>
            <a:endParaRPr lang="ca-ES" sz="1400" b="1" dirty="0" smtClean="0"/>
          </a:p>
          <a:p>
            <a:pPr algn="just">
              <a:buNone/>
            </a:pPr>
            <a:r>
              <a:rPr lang="ca-ES" sz="1400" b="1" dirty="0" smtClean="0"/>
              <a:t>34. </a:t>
            </a:r>
            <a:r>
              <a:rPr lang="ca-ES" sz="1400" dirty="0" smtClean="0"/>
              <a:t>És obligatori subministrar la informació necessària per a elaborar les estadístiques d'interès de la Generalitat. </a:t>
            </a:r>
          </a:p>
          <a:p>
            <a:pPr algn="just">
              <a:buNone/>
            </a:pPr>
            <a:endParaRPr lang="ca-ES" sz="1400" dirty="0" smtClean="0"/>
          </a:p>
          <a:p>
            <a:pPr algn="just">
              <a:buNone/>
            </a:pPr>
            <a:r>
              <a:rPr lang="ca-ES" sz="1400" b="1" dirty="0" smtClean="0"/>
              <a:t>36. </a:t>
            </a:r>
            <a:r>
              <a:rPr lang="ca-ES" sz="1400" dirty="0" smtClean="0"/>
              <a:t>La informació que se sol·liciti per a elaborar estadístiques d'interès de la Generalitat s'ha de satisfer de manera completa i verídica, dins els terminis establerts, respectant els formats i les indicacions que s'estableixin sobre el suport de la informació, i ha de garantir la protecció de les dades personals en el marc de la legislació vigent. </a:t>
            </a:r>
          </a:p>
          <a:p>
            <a:pPr algn="just">
              <a:buNone/>
            </a:pPr>
            <a:endParaRPr lang="ca-ES" sz="1400" dirty="0" smtClean="0"/>
          </a:p>
          <a:p>
            <a:pPr algn="just">
              <a:buNone/>
            </a:pPr>
            <a:r>
              <a:rPr lang="ca-ES" sz="1400" b="1" dirty="0" smtClean="0"/>
              <a:t>38. </a:t>
            </a:r>
            <a:r>
              <a:rPr lang="ca-ES" sz="1400" dirty="0" smtClean="0"/>
              <a:t>Els empleats públics i els agents encarregats de recollir informació estadística d'interès de la Generalitat han de llegir de viva veu a les persones obligades a proporcionar informació: "Les informacions que se us demanen són per a elaborar una estadística oficial. L'Administració i els funcionaris que utilitzin aquesta informació estan obligats per llei al secret estadístic, és a dir, a no divulgar-la de cap manera i a no utilitzar-la per a cap altra finalitat que no sigui l'elaboració d'una estadística oficial. Tots els ciutadans, les entitats i les institucions estan obligats per llei a proporcionar la informació que es demana, i aquesta informació ha d'ésser completa i verídica." </a:t>
            </a:r>
          </a:p>
          <a:p>
            <a:pPr algn="just">
              <a:buNone/>
            </a:pPr>
            <a:endParaRPr lang="ca-ES" sz="1400" dirty="0" smtClean="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14</a:t>
            </a:fld>
            <a:endParaRPr lang="ca-E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42918"/>
            <a:ext cx="8686800" cy="1066800"/>
          </a:xfrm>
        </p:spPr>
        <p:txBody>
          <a:bodyPr>
            <a:normAutofit fontScale="90000"/>
          </a:bodyPr>
          <a:lstStyle/>
          <a:p>
            <a:r>
              <a:rPr lang="ca-ES" sz="3600" b="1" dirty="0" smtClean="0"/>
              <a:t>Capítol VI: </a:t>
            </a:r>
            <a:r>
              <a:rPr lang="ca-ES" sz="3600" i="1" dirty="0" smtClean="0"/>
              <a:t>Planificació i programació de l'estadística d'interès de la Generalitat </a:t>
            </a:r>
            <a:endParaRPr lang="ca-ES" sz="3200" dirty="0"/>
          </a:p>
        </p:txBody>
      </p:sp>
      <p:sp>
        <p:nvSpPr>
          <p:cNvPr id="3" name="2 Marcador de contenido"/>
          <p:cNvSpPr>
            <a:spLocks noGrp="1"/>
          </p:cNvSpPr>
          <p:nvPr>
            <p:ph idx="1"/>
          </p:nvPr>
        </p:nvSpPr>
        <p:spPr>
          <a:xfrm>
            <a:off x="457200" y="1714488"/>
            <a:ext cx="8229600" cy="4860048"/>
          </a:xfrm>
        </p:spPr>
        <p:txBody>
          <a:bodyPr>
            <a:noAutofit/>
          </a:bodyPr>
          <a:lstStyle/>
          <a:p>
            <a:pPr>
              <a:buNone/>
            </a:pPr>
            <a:endParaRPr lang="ca-ES" sz="1400" b="1" dirty="0" smtClean="0"/>
          </a:p>
          <a:p>
            <a:pPr algn="just">
              <a:buNone/>
            </a:pPr>
            <a:r>
              <a:rPr lang="ca-ES" sz="1400" b="1" dirty="0" smtClean="0"/>
              <a:t>40.</a:t>
            </a:r>
            <a:r>
              <a:rPr lang="ca-ES" sz="1400" dirty="0" smtClean="0"/>
              <a:t> El </a:t>
            </a:r>
            <a:r>
              <a:rPr lang="ca-ES" sz="1400" u="sng" dirty="0" smtClean="0"/>
              <a:t>Pla estadístic de Catalunya</a:t>
            </a:r>
            <a:r>
              <a:rPr lang="ca-ES" sz="1400" dirty="0" smtClean="0"/>
              <a:t> és </a:t>
            </a:r>
            <a:r>
              <a:rPr lang="ca-ES" sz="1400" dirty="0" err="1" smtClean="0"/>
              <a:t>l'instrument</a:t>
            </a:r>
            <a:r>
              <a:rPr lang="ca-ES" sz="1400" dirty="0" smtClean="0"/>
              <a:t> d'ordenació i de planificació de l'estadística d'interès de la Generalitat. </a:t>
            </a:r>
          </a:p>
          <a:p>
            <a:pPr algn="just">
              <a:buNone/>
            </a:pPr>
            <a:endParaRPr lang="ca-ES" sz="1400" dirty="0" smtClean="0"/>
          </a:p>
          <a:p>
            <a:pPr algn="just">
              <a:buNone/>
            </a:pPr>
            <a:r>
              <a:rPr lang="ca-ES" sz="1400" b="1" dirty="0" smtClean="0"/>
              <a:t>41. </a:t>
            </a:r>
            <a:r>
              <a:rPr lang="ca-ES" sz="1400" dirty="0" smtClean="0"/>
              <a:t>S'aprova per llei del Parlament. El Projecte de llei del pla estadístic de Catalunya ha d'ésser presentat al Parlament cada quatre anys pel Govern. En el cas que el Parlament no aprovi el Projecte, la Llei del pla estadístic vigent es prorroga automàticament. </a:t>
            </a:r>
          </a:p>
          <a:p>
            <a:pPr algn="just">
              <a:buNone/>
            </a:pPr>
            <a:endParaRPr lang="ca-ES" sz="1400" dirty="0" smtClean="0"/>
          </a:p>
          <a:p>
            <a:pPr algn="just">
              <a:buNone/>
            </a:pPr>
            <a:r>
              <a:rPr lang="ca-ES" sz="1400" b="1" dirty="0" smtClean="0"/>
              <a:t>42. </a:t>
            </a:r>
            <a:r>
              <a:rPr lang="ca-ES" sz="1400" dirty="0" smtClean="0"/>
              <a:t>Té, com a mínim, els continguts següents: </a:t>
            </a:r>
          </a:p>
          <a:p>
            <a:pPr algn="just">
              <a:buNone/>
            </a:pPr>
            <a:r>
              <a:rPr lang="ca-ES" sz="1400" dirty="0" smtClean="0"/>
              <a:t>a) La determinació dels objectius generals del Pla estadístic i dels específics de les activitats estadístiques que preveu. </a:t>
            </a:r>
          </a:p>
          <a:p>
            <a:pPr algn="just">
              <a:buNone/>
            </a:pPr>
            <a:r>
              <a:rPr lang="ca-ES" sz="1400" dirty="0" smtClean="0"/>
              <a:t>b) La col·laboració institucional que cal mantenir en matèria estadística. </a:t>
            </a:r>
          </a:p>
          <a:p>
            <a:pPr algn="just">
              <a:buNone/>
            </a:pPr>
            <a:r>
              <a:rPr lang="ca-ES" sz="1400" dirty="0" smtClean="0"/>
              <a:t>c) Els criteris i les prioritats per a executar el Pla estadístic. </a:t>
            </a:r>
          </a:p>
          <a:p>
            <a:pPr algn="just">
              <a:buNone/>
            </a:pPr>
            <a:endParaRPr lang="ca-ES" sz="1400" dirty="0" smtClean="0"/>
          </a:p>
          <a:p>
            <a:pPr algn="just">
              <a:buNone/>
            </a:pPr>
            <a:r>
              <a:rPr lang="ca-ES" sz="1400" b="1" dirty="0" smtClean="0"/>
              <a:t>43. </a:t>
            </a:r>
            <a:r>
              <a:rPr lang="ca-ES" sz="1400" dirty="0" smtClean="0"/>
              <a:t>El seu desplegament s'ha de fer en programes anuals d'actuació estadística, que aprova el Govern a proposta del conseller d'Economia i Finances, i s'ha de donar compte al Parlament tant de l'aprovació del Projecte com de la finalització d'aquest. </a:t>
            </a:r>
          </a:p>
          <a:p>
            <a:pPr algn="just">
              <a:buNone/>
            </a:pPr>
            <a:endParaRPr lang="ca-ES" sz="1400" b="1" dirty="0" smtClean="0"/>
          </a:p>
          <a:p>
            <a:pPr algn="just">
              <a:buNone/>
            </a:pPr>
            <a:r>
              <a:rPr lang="ca-ES" sz="1400" b="1" dirty="0" smtClean="0"/>
              <a:t>45. </a:t>
            </a:r>
            <a:r>
              <a:rPr lang="ca-ES" sz="1400" dirty="0" smtClean="0"/>
              <a:t>El Programa anual d'actuació estadística també ha de contenir la descripció tècnica de les estadístiques que preveu iniciar durant el període de vigència. </a:t>
            </a:r>
          </a:p>
          <a:p>
            <a:pPr algn="just">
              <a:buNone/>
            </a:pPr>
            <a:endParaRPr lang="ca-ES" sz="1400" dirty="0" smtClean="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15</a:t>
            </a:fld>
            <a:endParaRPr lang="ca-E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42918"/>
            <a:ext cx="8686800" cy="1066800"/>
          </a:xfrm>
        </p:spPr>
        <p:txBody>
          <a:bodyPr>
            <a:normAutofit fontScale="90000"/>
          </a:bodyPr>
          <a:lstStyle/>
          <a:p>
            <a:r>
              <a:rPr lang="ca-ES" sz="3600" b="1" dirty="0" smtClean="0"/>
              <a:t>Capítol </a:t>
            </a:r>
            <a:r>
              <a:rPr lang="ca-ES" sz="3600" b="1" dirty="0" err="1" smtClean="0"/>
              <a:t>VII</a:t>
            </a:r>
            <a:r>
              <a:rPr lang="ca-ES" sz="3600" b="1" dirty="0" smtClean="0"/>
              <a:t>:</a:t>
            </a:r>
            <a:r>
              <a:rPr lang="ca-ES" sz="3200" i="1" dirty="0" smtClean="0"/>
              <a:t> Registre de Població de Catalunya </a:t>
            </a:r>
            <a:endParaRPr lang="ca-ES" sz="3200" dirty="0"/>
          </a:p>
        </p:txBody>
      </p:sp>
      <p:sp>
        <p:nvSpPr>
          <p:cNvPr id="3" name="2 Marcador de contenido"/>
          <p:cNvSpPr>
            <a:spLocks noGrp="1"/>
          </p:cNvSpPr>
          <p:nvPr>
            <p:ph idx="1"/>
          </p:nvPr>
        </p:nvSpPr>
        <p:spPr>
          <a:xfrm>
            <a:off x="457200" y="1714488"/>
            <a:ext cx="8229600" cy="4860048"/>
          </a:xfrm>
        </p:spPr>
        <p:txBody>
          <a:bodyPr>
            <a:noAutofit/>
          </a:bodyPr>
          <a:lstStyle/>
          <a:p>
            <a:pPr algn="just">
              <a:buNone/>
            </a:pPr>
            <a:endParaRPr lang="ca-ES" sz="1400" dirty="0" smtClean="0"/>
          </a:p>
          <a:p>
            <a:pPr algn="just">
              <a:buNone/>
            </a:pPr>
            <a:r>
              <a:rPr lang="ca-ES" sz="1400" b="1" dirty="0" smtClean="0"/>
              <a:t>47. </a:t>
            </a:r>
            <a:r>
              <a:rPr lang="ca-ES" sz="1400" dirty="0" smtClean="0"/>
              <a:t>Es crea el Registre de Població de Catalunya, que és un registre administratiu on figuren les dades actualitzades de caràcter obligatori dels veïns inscrits en els padrons municipals d'habitants de tots els ajuntaments de Catalunya. </a:t>
            </a:r>
          </a:p>
          <a:p>
            <a:pPr algn="just">
              <a:buNone/>
            </a:pPr>
            <a:endParaRPr lang="ca-ES" sz="1400" dirty="0" smtClean="0"/>
          </a:p>
          <a:p>
            <a:pPr algn="just">
              <a:buNone/>
            </a:pPr>
            <a:r>
              <a:rPr lang="ca-ES" sz="1400" b="1" dirty="0" smtClean="0"/>
              <a:t>51. </a:t>
            </a:r>
            <a:r>
              <a:rPr lang="ca-ES" sz="1400" dirty="0" smtClean="0"/>
              <a:t>Correspon a </a:t>
            </a:r>
            <a:r>
              <a:rPr lang="ca-ES" sz="1400" dirty="0" err="1" smtClean="0"/>
              <a:t>l'Idescat</a:t>
            </a:r>
            <a:r>
              <a:rPr lang="ca-ES" sz="1400" dirty="0" smtClean="0"/>
              <a:t> de posar en marxa, mantenir, explotar i custodiar el registre. </a:t>
            </a:r>
          </a:p>
          <a:p>
            <a:pPr algn="just">
              <a:buNone/>
            </a:pPr>
            <a:endParaRPr lang="ca-ES" sz="1400" dirty="0" smtClean="0"/>
          </a:p>
          <a:p>
            <a:pPr algn="just">
              <a:buNone/>
            </a:pPr>
            <a:r>
              <a:rPr lang="ca-ES" sz="1400" b="1" dirty="0" smtClean="0"/>
              <a:t>52. </a:t>
            </a:r>
            <a:r>
              <a:rPr lang="ca-ES" sz="1400" dirty="0" smtClean="0"/>
              <a:t>Els ajuntaments de Catalunya han de remetre periòdicament la informació del Padró Municipal d'Habitants a </a:t>
            </a:r>
            <a:r>
              <a:rPr lang="ca-ES" sz="1400" dirty="0" err="1" smtClean="0"/>
              <a:t>l'Idescat</a:t>
            </a:r>
            <a:r>
              <a:rPr lang="ca-ES" sz="1400" dirty="0" smtClean="0"/>
              <a:t>. </a:t>
            </a:r>
          </a:p>
          <a:p>
            <a:pPr algn="just">
              <a:buNone/>
            </a:pPr>
            <a:endParaRPr lang="ca-ES" sz="1400" dirty="0" smtClean="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16</a:t>
            </a:fld>
            <a:endParaRPr lang="ca-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42918"/>
            <a:ext cx="8686800" cy="1066800"/>
          </a:xfrm>
        </p:spPr>
        <p:txBody>
          <a:bodyPr>
            <a:normAutofit/>
          </a:bodyPr>
          <a:lstStyle/>
          <a:p>
            <a:r>
              <a:rPr lang="ca-ES" sz="3600" b="1" dirty="0" smtClean="0"/>
              <a:t>Capítol </a:t>
            </a:r>
            <a:r>
              <a:rPr lang="ca-ES" sz="3600" b="1" dirty="0" err="1" smtClean="0"/>
              <a:t>VIII</a:t>
            </a:r>
            <a:r>
              <a:rPr lang="ca-ES" sz="3600" b="1" dirty="0" smtClean="0"/>
              <a:t>:</a:t>
            </a:r>
            <a:r>
              <a:rPr lang="ca-ES" sz="3200" i="1" dirty="0" smtClean="0"/>
              <a:t> Règim sancionador </a:t>
            </a:r>
            <a:endParaRPr lang="ca-ES" sz="3200" dirty="0"/>
          </a:p>
        </p:txBody>
      </p:sp>
      <p:sp>
        <p:nvSpPr>
          <p:cNvPr id="3" name="2 Marcador de contenido"/>
          <p:cNvSpPr>
            <a:spLocks noGrp="1"/>
          </p:cNvSpPr>
          <p:nvPr>
            <p:ph idx="1"/>
          </p:nvPr>
        </p:nvSpPr>
        <p:spPr>
          <a:xfrm>
            <a:off x="457200" y="1714488"/>
            <a:ext cx="8229600" cy="4860048"/>
          </a:xfrm>
        </p:spPr>
        <p:txBody>
          <a:bodyPr>
            <a:noAutofit/>
          </a:bodyPr>
          <a:lstStyle/>
          <a:p>
            <a:pPr algn="just">
              <a:buNone/>
            </a:pPr>
            <a:r>
              <a:rPr lang="ca-ES" sz="1400" b="1" dirty="0" smtClean="0"/>
              <a:t>56. </a:t>
            </a:r>
            <a:r>
              <a:rPr lang="ca-ES" sz="1400" dirty="0" err="1" smtClean="0"/>
              <a:t>L'incompliment</a:t>
            </a:r>
            <a:r>
              <a:rPr lang="ca-ES" sz="1400" dirty="0" smtClean="0"/>
              <a:t> de les obligacions contingudes en aquesta Llei i de les normes que la completen o la desenvolupen constitueix una infracció administrativa en matèria d'estadística. </a:t>
            </a:r>
          </a:p>
          <a:p>
            <a:pPr algn="just">
              <a:buNone/>
            </a:pPr>
            <a:endParaRPr lang="ca-ES" sz="1400" dirty="0" smtClean="0"/>
          </a:p>
          <a:p>
            <a:pPr algn="just">
              <a:buNone/>
            </a:pPr>
            <a:r>
              <a:rPr lang="ca-ES" sz="1400" b="1" dirty="0" smtClean="0"/>
              <a:t>57. </a:t>
            </a:r>
            <a:r>
              <a:rPr lang="ca-ES" sz="1400" dirty="0" smtClean="0"/>
              <a:t>Es consideren responsables de les infraccions tipificades per aquesta Llei les persones físiques o jurídiques a les quals se'ls imputi l'acció o l'omissió constitutives de la infracció. </a:t>
            </a:r>
          </a:p>
          <a:p>
            <a:pPr algn="just">
              <a:buNone/>
            </a:pPr>
            <a:r>
              <a:rPr lang="ca-ES" sz="1400" dirty="0" smtClean="0"/>
              <a:t>Les persones jurídiques són responsables del pagament de les sancions imposades com a conseqüència de les infraccions comeses per llurs òrgans, empleats o agents. </a:t>
            </a:r>
          </a:p>
          <a:p>
            <a:pPr algn="just">
              <a:buNone/>
            </a:pPr>
            <a:endParaRPr lang="ca-ES" sz="1400" dirty="0" smtClean="0"/>
          </a:p>
          <a:p>
            <a:pPr algn="just">
              <a:buNone/>
            </a:pPr>
            <a:r>
              <a:rPr lang="ca-ES" sz="1400" b="1" dirty="0" smtClean="0"/>
              <a:t>58. </a:t>
            </a:r>
            <a:r>
              <a:rPr lang="ca-ES" sz="1400" dirty="0" smtClean="0"/>
              <a:t>Les infraccions comeses per persones físiques o jurídiques obligades a prestar col·laboració estadística es classifiquen en els tipus següents: </a:t>
            </a:r>
          </a:p>
          <a:p>
            <a:pPr algn="just">
              <a:buNone/>
            </a:pPr>
            <a:r>
              <a:rPr lang="ca-ES" sz="1400" dirty="0" smtClean="0"/>
              <a:t>a) Són infraccions lleus: no subministrar informació obligatòria, subministrar la informació sol·licitada fora de termini, o bé amb dades inexactes, incompletes o en forma diferent de </a:t>
            </a:r>
            <a:r>
              <a:rPr lang="ca-ES" sz="1400" dirty="0" err="1" smtClean="0"/>
              <a:t>l'establerta</a:t>
            </a:r>
            <a:r>
              <a:rPr lang="ca-ES" sz="1400" dirty="0" smtClean="0"/>
              <a:t>, sempre que aquest fet no provoqui un perjudici greu. </a:t>
            </a:r>
          </a:p>
          <a:p>
            <a:pPr algn="just">
              <a:buNone/>
            </a:pPr>
            <a:r>
              <a:rPr lang="ca-ES" sz="1400" dirty="0" smtClean="0"/>
              <a:t>b) Són infraccions greus: no subministrar la informació obligatòria demanada, fer-ho fora de termini o amb dades inexactes, incompletes o en forma diferent de </a:t>
            </a:r>
            <a:r>
              <a:rPr lang="ca-ES" sz="1400" dirty="0" err="1" smtClean="0"/>
              <a:t>l'establerta</a:t>
            </a:r>
            <a:r>
              <a:rPr lang="ca-ES" sz="1400" dirty="0" smtClean="0"/>
              <a:t>, sempre que aquests fets donin lloc a un perjudici greu, i, a més, reincidir en la comissió d'infraccions lleus. </a:t>
            </a:r>
          </a:p>
          <a:p>
            <a:pPr algn="just">
              <a:buNone/>
            </a:pPr>
            <a:r>
              <a:rPr lang="ca-ES" sz="1400" dirty="0" smtClean="0"/>
              <a:t>c) Són infraccions molt greus: subministrar de manera dolosa dades inexistents i, a més, reincidir en la comissió d'infraccions tipificades com a greus.</a:t>
            </a:r>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17</a:t>
            </a:fld>
            <a:endParaRPr lang="ca-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42918"/>
            <a:ext cx="8686800" cy="1066800"/>
          </a:xfrm>
        </p:spPr>
        <p:txBody>
          <a:bodyPr>
            <a:normAutofit fontScale="90000"/>
          </a:bodyPr>
          <a:lstStyle/>
          <a:p>
            <a:r>
              <a:rPr lang="ca-ES" sz="3600" dirty="0" smtClean="0"/>
              <a:t>El Sistema Estadístic de Catalunya / </a:t>
            </a:r>
            <a:r>
              <a:rPr lang="ca-ES" sz="3600" dirty="0" err="1" smtClean="0"/>
              <a:t>L’Idescat</a:t>
            </a:r>
            <a:endParaRPr lang="ca-ES" sz="3200" dirty="0"/>
          </a:p>
        </p:txBody>
      </p:sp>
      <p:sp>
        <p:nvSpPr>
          <p:cNvPr id="3" name="2 Marcador de contenido"/>
          <p:cNvSpPr>
            <a:spLocks noGrp="1"/>
          </p:cNvSpPr>
          <p:nvPr>
            <p:ph idx="1"/>
          </p:nvPr>
        </p:nvSpPr>
        <p:spPr>
          <a:xfrm>
            <a:off x="457200" y="1714488"/>
            <a:ext cx="8229600" cy="4860048"/>
          </a:xfrm>
        </p:spPr>
        <p:txBody>
          <a:bodyPr>
            <a:noAutofit/>
          </a:bodyPr>
          <a:lstStyle/>
          <a:p>
            <a:pPr algn="just"/>
            <a:r>
              <a:rPr lang="ca-ES" sz="1400" dirty="0" smtClean="0"/>
              <a:t>SEC:</a:t>
            </a:r>
          </a:p>
          <a:p>
            <a:pPr algn="just">
              <a:buNone/>
            </a:pPr>
            <a:r>
              <a:rPr lang="ca-ES" sz="1400" dirty="0" smtClean="0"/>
              <a:t>	</a:t>
            </a:r>
            <a:r>
              <a:rPr lang="ca-ES" sz="1400" dirty="0" smtClean="0">
                <a:hlinkClick r:id="rId2"/>
              </a:rPr>
              <a:t>http://www.idescat.cat/institut/sec/</a:t>
            </a:r>
            <a:endParaRPr lang="ca-ES" sz="1400" dirty="0" smtClean="0"/>
          </a:p>
          <a:p>
            <a:pPr algn="just"/>
            <a:r>
              <a:rPr lang="ca-ES" sz="1400" dirty="0" smtClean="0"/>
              <a:t>Pla estadístic de Catalunya:</a:t>
            </a:r>
          </a:p>
          <a:p>
            <a:pPr algn="just">
              <a:buNone/>
            </a:pPr>
            <a:r>
              <a:rPr lang="ca-ES" sz="1400" dirty="0" smtClean="0"/>
              <a:t>	 </a:t>
            </a:r>
            <a:r>
              <a:rPr lang="ca-ES" sz="1400" dirty="0" smtClean="0">
                <a:hlinkClick r:id="rId3"/>
              </a:rPr>
              <a:t>http://www.idescat.cat/pec/</a:t>
            </a:r>
            <a:endParaRPr lang="ca-ES" sz="1400" dirty="0" smtClean="0"/>
          </a:p>
          <a:p>
            <a:pPr algn="just"/>
            <a:r>
              <a:rPr lang="ca-ES" sz="1400" dirty="0" smtClean="0"/>
              <a:t>Anuari estadístic de Catalunya:</a:t>
            </a:r>
          </a:p>
          <a:p>
            <a:pPr algn="just">
              <a:buNone/>
            </a:pPr>
            <a:r>
              <a:rPr lang="ca-ES" sz="1400" dirty="0" smtClean="0"/>
              <a:t>	</a:t>
            </a:r>
            <a:r>
              <a:rPr lang="ca-ES" sz="1400" dirty="0" smtClean="0">
                <a:hlinkClick r:id="rId4"/>
              </a:rPr>
              <a:t>http://www.idescat.cat/pub/?id=aec</a:t>
            </a:r>
            <a:endParaRPr lang="ca-ES" sz="1400" dirty="0" smtClean="0"/>
          </a:p>
          <a:p>
            <a:pPr algn="just"/>
            <a:r>
              <a:rPr lang="ca-ES" sz="1400" dirty="0" smtClean="0"/>
              <a:t>Xifres:</a:t>
            </a:r>
          </a:p>
          <a:p>
            <a:pPr algn="just">
              <a:buNone/>
            </a:pPr>
            <a:r>
              <a:rPr lang="ca-ES" sz="1400" dirty="0" smtClean="0"/>
              <a:t>	CV</a:t>
            </a:r>
          </a:p>
          <a:p>
            <a:pPr algn="just"/>
            <a:r>
              <a:rPr lang="ca-ES" sz="1400" dirty="0" smtClean="0"/>
              <a:t>Web:</a:t>
            </a:r>
          </a:p>
          <a:p>
            <a:pPr algn="just">
              <a:buNone/>
            </a:pPr>
            <a:r>
              <a:rPr lang="ca-ES" sz="1400" dirty="0" smtClean="0"/>
              <a:t>	</a:t>
            </a:r>
            <a:r>
              <a:rPr lang="ca-ES" sz="1400" dirty="0" smtClean="0">
                <a:hlinkClick r:id="rId4"/>
              </a:rPr>
              <a:t>http://www.idescat.cat/</a:t>
            </a:r>
            <a:endParaRPr lang="ca-ES" sz="1400" dirty="0" smtClean="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18</a:t>
            </a:fld>
            <a:endParaRPr lang="ca-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714356"/>
            <a:ext cx="8229600" cy="1066800"/>
          </a:xfrm>
        </p:spPr>
        <p:txBody>
          <a:bodyPr/>
          <a:lstStyle/>
          <a:p>
            <a:r>
              <a:rPr lang="ca-ES" dirty="0" smtClean="0"/>
              <a:t>Guia</a:t>
            </a:r>
            <a:endParaRPr lang="ca-ES" dirty="0"/>
          </a:p>
        </p:txBody>
      </p:sp>
      <p:sp>
        <p:nvSpPr>
          <p:cNvPr id="3" name="2 Marcador de contenido"/>
          <p:cNvSpPr>
            <a:spLocks noGrp="1"/>
          </p:cNvSpPr>
          <p:nvPr>
            <p:ph idx="1"/>
          </p:nvPr>
        </p:nvSpPr>
        <p:spPr>
          <a:xfrm>
            <a:off x="457200" y="1714488"/>
            <a:ext cx="8229600" cy="4860048"/>
          </a:xfrm>
        </p:spPr>
        <p:txBody>
          <a:bodyPr>
            <a:normAutofit/>
          </a:bodyPr>
          <a:lstStyle/>
          <a:p>
            <a:pPr lvl="2"/>
            <a:endParaRPr lang="ca-ES" sz="1400" dirty="0" smtClean="0"/>
          </a:p>
          <a:p>
            <a:pPr lvl="2"/>
            <a:endParaRPr lang="ca-ES" sz="1400" dirty="0" smtClean="0"/>
          </a:p>
          <a:p>
            <a:r>
              <a:rPr lang="ca-ES" sz="2000" dirty="0" smtClean="0"/>
              <a:t>Llei del 1998</a:t>
            </a:r>
          </a:p>
          <a:p>
            <a:r>
              <a:rPr lang="ca-ES" sz="2000" dirty="0" smtClean="0"/>
              <a:t>El Sistema Estadístic de Catalunya (SEC) / </a:t>
            </a:r>
            <a:r>
              <a:rPr lang="ca-ES" sz="2000" dirty="0" err="1" smtClean="0"/>
              <a:t>L’Idescat</a:t>
            </a:r>
            <a:endParaRPr lang="ca-ES" sz="2000" dirty="0" smtClean="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2</a:t>
            </a:fld>
            <a:endParaRPr lang="ca-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714356"/>
            <a:ext cx="8229600" cy="1066800"/>
          </a:xfrm>
        </p:spPr>
        <p:txBody>
          <a:bodyPr>
            <a:normAutofit/>
          </a:bodyPr>
          <a:lstStyle/>
          <a:p>
            <a:r>
              <a:rPr lang="ca-ES" dirty="0" smtClean="0"/>
              <a:t>Llei del 1998: Informació bàsica</a:t>
            </a:r>
            <a:endParaRPr lang="ca-ES" dirty="0"/>
          </a:p>
        </p:txBody>
      </p:sp>
      <p:sp>
        <p:nvSpPr>
          <p:cNvPr id="3" name="2 Marcador de contenido"/>
          <p:cNvSpPr>
            <a:spLocks noGrp="1"/>
          </p:cNvSpPr>
          <p:nvPr>
            <p:ph idx="1"/>
          </p:nvPr>
        </p:nvSpPr>
        <p:spPr>
          <a:xfrm>
            <a:off x="457200" y="1714488"/>
            <a:ext cx="8229600" cy="4860048"/>
          </a:xfrm>
        </p:spPr>
        <p:txBody>
          <a:bodyPr>
            <a:normAutofit/>
          </a:bodyPr>
          <a:lstStyle/>
          <a:p>
            <a:r>
              <a:rPr lang="ca-ES" sz="1400" dirty="0" smtClean="0"/>
              <a:t>El text es pot trobar a:  Portal Jurídic de Catalunya (</a:t>
            </a:r>
            <a:r>
              <a:rPr lang="ca-ES" sz="1400" dirty="0" err="1" smtClean="0">
                <a:hlinkClick r:id="rId3"/>
              </a:rPr>
              <a:t>link</a:t>
            </a:r>
            <a:r>
              <a:rPr lang="ca-ES" sz="1400" dirty="0" smtClean="0"/>
              <a:t>)	</a:t>
            </a:r>
          </a:p>
          <a:p>
            <a:r>
              <a:rPr lang="ca-ES" sz="1400" dirty="0" smtClean="0"/>
              <a:t>Data del document: 30/12/1998      (llei anterior: 09/07/1987)</a:t>
            </a:r>
          </a:p>
          <a:p>
            <a:r>
              <a:rPr lang="ca-ES" sz="1400" dirty="0" smtClean="0"/>
              <a:t>Mitja de publicació: Diari Oficial de la Generalitat de Catalunya</a:t>
            </a:r>
          </a:p>
          <a:p>
            <a:pPr>
              <a:buNone/>
            </a:pPr>
            <a:endParaRPr lang="ca-ES" sz="1400" dirty="0" smtClean="0"/>
          </a:p>
          <a:p>
            <a:r>
              <a:rPr lang="ca-ES" sz="1400" dirty="0" smtClean="0"/>
              <a:t>Estructura</a:t>
            </a:r>
          </a:p>
          <a:p>
            <a:pPr lvl="2"/>
            <a:r>
              <a:rPr lang="ca-ES" sz="1400" dirty="0" smtClean="0">
                <a:solidFill>
                  <a:schemeClr val="tx1"/>
                </a:solidFill>
              </a:rPr>
              <a:t>Preàmbul</a:t>
            </a:r>
          </a:p>
          <a:p>
            <a:pPr lvl="2"/>
            <a:r>
              <a:rPr lang="ca-ES" sz="1400" dirty="0" smtClean="0">
                <a:solidFill>
                  <a:schemeClr val="tx1"/>
                </a:solidFill>
              </a:rPr>
              <a:t>Capítol I (Article 1-5): Objecte i àmbit d’aplicació</a:t>
            </a:r>
          </a:p>
          <a:p>
            <a:pPr lvl="2"/>
            <a:r>
              <a:rPr lang="ca-ES" sz="1400" dirty="0" smtClean="0">
                <a:solidFill>
                  <a:schemeClr val="tx1"/>
                </a:solidFill>
              </a:rPr>
              <a:t>Capítol II (6-14): Sistema Estadístic de Catalunya</a:t>
            </a:r>
          </a:p>
          <a:p>
            <a:pPr lvl="2"/>
            <a:r>
              <a:rPr lang="ca-ES" sz="1400" dirty="0" smtClean="0">
                <a:solidFill>
                  <a:schemeClr val="tx1"/>
                </a:solidFill>
              </a:rPr>
              <a:t>Capítol III (15-23): Normes sobre estadística d’interès de la Generalitat</a:t>
            </a:r>
          </a:p>
          <a:p>
            <a:pPr lvl="2"/>
            <a:r>
              <a:rPr lang="ca-ES" sz="1400" dirty="0" smtClean="0">
                <a:solidFill>
                  <a:schemeClr val="tx1"/>
                </a:solidFill>
              </a:rPr>
              <a:t>Capítol IV (24-33): El secret estadístic</a:t>
            </a:r>
          </a:p>
          <a:p>
            <a:pPr lvl="2"/>
            <a:r>
              <a:rPr lang="ca-ES" sz="1400" dirty="0" smtClean="0">
                <a:solidFill>
                  <a:schemeClr val="tx1"/>
                </a:solidFill>
              </a:rPr>
              <a:t>Capítol V (34-39): Sobre l’obligatorietat de subministrar informació</a:t>
            </a:r>
          </a:p>
          <a:p>
            <a:pPr lvl="2"/>
            <a:r>
              <a:rPr lang="ca-ES" sz="1400" dirty="0" smtClean="0">
                <a:solidFill>
                  <a:schemeClr val="tx1"/>
                </a:solidFill>
              </a:rPr>
              <a:t>Capítol V bis (39 bis): L’obtenció i el subministrament d’informació en els estudis d’opinió</a:t>
            </a:r>
          </a:p>
          <a:p>
            <a:pPr lvl="2"/>
            <a:r>
              <a:rPr lang="ca-ES" sz="1400" dirty="0" smtClean="0">
                <a:solidFill>
                  <a:schemeClr val="tx1"/>
                </a:solidFill>
              </a:rPr>
              <a:t>Capítol VI (40-46): Planificació i programació de l’estadística d’interès de la Generalitat</a:t>
            </a:r>
          </a:p>
          <a:p>
            <a:pPr lvl="2"/>
            <a:r>
              <a:rPr lang="ca-ES" sz="1400" dirty="0" smtClean="0">
                <a:solidFill>
                  <a:schemeClr val="tx1"/>
                </a:solidFill>
              </a:rPr>
              <a:t>Capítol VII (47-55): Registre de Població de Catalunya</a:t>
            </a:r>
          </a:p>
          <a:p>
            <a:pPr lvl="2"/>
            <a:r>
              <a:rPr lang="ca-ES" sz="1400" dirty="0" smtClean="0">
                <a:solidFill>
                  <a:schemeClr val="tx1"/>
                </a:solidFill>
              </a:rPr>
              <a:t>Capítol VII bis (55 bis): Registre Públic d’Estudis d’Opinió</a:t>
            </a:r>
          </a:p>
          <a:p>
            <a:pPr lvl="2"/>
            <a:r>
              <a:rPr lang="ca-ES" sz="1400" dirty="0" smtClean="0">
                <a:solidFill>
                  <a:schemeClr val="tx1"/>
                </a:solidFill>
              </a:rPr>
              <a:t>Capítol VIII (56-62): Règim sancionador</a:t>
            </a:r>
          </a:p>
          <a:p>
            <a:pPr lvl="2"/>
            <a:r>
              <a:rPr lang="ca-ES" sz="1400" dirty="0" smtClean="0">
                <a:solidFill>
                  <a:schemeClr val="tx1"/>
                </a:solidFill>
              </a:rPr>
              <a:t>Disposició  Addicional </a:t>
            </a:r>
          </a:p>
          <a:p>
            <a:pPr lvl="2"/>
            <a:r>
              <a:rPr lang="ca-ES" sz="1400" dirty="0" smtClean="0">
                <a:solidFill>
                  <a:schemeClr val="tx1"/>
                </a:solidFill>
              </a:rPr>
              <a:t>Disposició Derogatòria</a:t>
            </a:r>
          </a:p>
          <a:p>
            <a:pPr lvl="2"/>
            <a:r>
              <a:rPr lang="ca-ES" sz="1400" dirty="0" smtClean="0">
                <a:solidFill>
                  <a:schemeClr val="tx1"/>
                </a:solidFill>
              </a:rPr>
              <a:t>Disposició Final</a:t>
            </a:r>
          </a:p>
          <a:p>
            <a:pPr lvl="2"/>
            <a:endParaRPr lang="ca-ES" sz="1400" dirty="0" smtClean="0"/>
          </a:p>
          <a:p>
            <a:pPr lvl="2"/>
            <a:endParaRPr lang="ca-ES" sz="1400" dirty="0" smtClean="0"/>
          </a:p>
          <a:p>
            <a:endParaRPr lang="ca-ES" dirty="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3</a:t>
            </a:fld>
            <a:endParaRPr lang="ca-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714356"/>
            <a:ext cx="8229600" cy="1066800"/>
          </a:xfrm>
        </p:spPr>
        <p:txBody>
          <a:bodyPr>
            <a:normAutofit/>
          </a:bodyPr>
          <a:lstStyle/>
          <a:p>
            <a:r>
              <a:rPr lang="ca-ES" dirty="0" smtClean="0"/>
              <a:t>Llei del 1998: Qüestions rellevants</a:t>
            </a:r>
            <a:endParaRPr lang="ca-ES" dirty="0"/>
          </a:p>
        </p:txBody>
      </p:sp>
      <p:sp>
        <p:nvSpPr>
          <p:cNvPr id="3" name="2 Marcador de contenido"/>
          <p:cNvSpPr>
            <a:spLocks noGrp="1"/>
          </p:cNvSpPr>
          <p:nvPr>
            <p:ph idx="1"/>
          </p:nvPr>
        </p:nvSpPr>
        <p:spPr>
          <a:xfrm>
            <a:off x="457200" y="1714488"/>
            <a:ext cx="8229600" cy="4860048"/>
          </a:xfrm>
        </p:spPr>
        <p:txBody>
          <a:bodyPr>
            <a:normAutofit/>
          </a:bodyPr>
          <a:lstStyle/>
          <a:p>
            <a:r>
              <a:rPr lang="ca-ES" sz="1600" dirty="0" smtClean="0"/>
              <a:t>Per què era necessària una nova llei?</a:t>
            </a:r>
          </a:p>
          <a:p>
            <a:r>
              <a:rPr lang="ca-ES" sz="1600" dirty="0" smtClean="0"/>
              <a:t>Què s’entén per activitats estadístiques?</a:t>
            </a:r>
          </a:p>
          <a:p>
            <a:r>
              <a:rPr lang="ca-ES" sz="1600" dirty="0" smtClean="0"/>
              <a:t>Quines són les activitats estadístiques d’interès de la Generalitat?</a:t>
            </a:r>
          </a:p>
          <a:p>
            <a:r>
              <a:rPr lang="ca-ES" sz="1600" dirty="0" smtClean="0"/>
              <a:t>Quines institucions, òrgans i entitats poden desenvolupar estadístiques oficials?</a:t>
            </a:r>
          </a:p>
          <a:p>
            <a:r>
              <a:rPr lang="ca-ES" sz="1600" dirty="0" smtClean="0"/>
              <a:t>Què és el Sistema Estadístic de Catalunya (SEC)? Quines institucions i òrgans en formen part?</a:t>
            </a:r>
          </a:p>
          <a:p>
            <a:r>
              <a:rPr lang="ca-ES" sz="1600" dirty="0" smtClean="0"/>
              <a:t>Què és </a:t>
            </a:r>
            <a:r>
              <a:rPr lang="ca-ES" sz="1600" dirty="0" err="1" smtClean="0"/>
              <a:t>l’Idescat</a:t>
            </a:r>
            <a:r>
              <a:rPr lang="ca-ES" sz="1600" dirty="0" smtClean="0"/>
              <a:t> i quina és la seva funció?</a:t>
            </a:r>
          </a:p>
          <a:p>
            <a:r>
              <a:rPr lang="ca-ES" sz="1600" dirty="0" smtClean="0"/>
              <a:t>Què és el Consell Català d’Estadística? Quines organitzacions hi estan representades?</a:t>
            </a:r>
          </a:p>
          <a:p>
            <a:r>
              <a:rPr lang="ca-ES" sz="1600" dirty="0" smtClean="0"/>
              <a:t>Quins tres tipus de resultats produeixen les estadístiques d’interès de la Generalitat?</a:t>
            </a:r>
          </a:p>
          <a:p>
            <a:r>
              <a:rPr lang="ca-ES" sz="1600" dirty="0" smtClean="0"/>
              <a:t>A quines dades afecta el secret estadístic?</a:t>
            </a:r>
          </a:p>
          <a:p>
            <a:r>
              <a:rPr lang="ca-ES" sz="1600" dirty="0" smtClean="0"/>
              <a:t>Què és el Pla estadístic de Catalunya? Com s’aprova? Cada quan es presenta? Com s’implementa?</a:t>
            </a:r>
          </a:p>
          <a:p>
            <a:r>
              <a:rPr lang="ca-ES" sz="1600" dirty="0" smtClean="0"/>
              <a:t>Què és el Registre de Població de Catalunya?</a:t>
            </a:r>
          </a:p>
          <a:p>
            <a:r>
              <a:rPr lang="ca-ES" sz="1600" dirty="0" smtClean="0"/>
              <a:t>Com es classifiquen les infraccions?</a:t>
            </a:r>
            <a:endParaRPr lang="ca-ES" sz="1600" dirty="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4</a:t>
            </a:fld>
            <a:endParaRPr lang="ca-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714356"/>
            <a:ext cx="8229600" cy="1066800"/>
          </a:xfrm>
        </p:spPr>
        <p:txBody>
          <a:bodyPr>
            <a:normAutofit/>
          </a:bodyPr>
          <a:lstStyle/>
          <a:p>
            <a:r>
              <a:rPr lang="ca-ES" dirty="0" smtClean="0"/>
              <a:t>Llei del 1998: Preàmbul</a:t>
            </a:r>
            <a:endParaRPr lang="ca-ES" dirty="0"/>
          </a:p>
        </p:txBody>
      </p:sp>
      <p:sp>
        <p:nvSpPr>
          <p:cNvPr id="3" name="2 Marcador de contenido"/>
          <p:cNvSpPr>
            <a:spLocks noGrp="1"/>
          </p:cNvSpPr>
          <p:nvPr>
            <p:ph idx="1"/>
          </p:nvPr>
        </p:nvSpPr>
        <p:spPr>
          <a:xfrm>
            <a:off x="457200" y="1571612"/>
            <a:ext cx="8229600" cy="4860048"/>
          </a:xfrm>
        </p:spPr>
        <p:txBody>
          <a:bodyPr>
            <a:noAutofit/>
          </a:bodyPr>
          <a:lstStyle/>
          <a:p>
            <a:pPr>
              <a:buNone/>
            </a:pPr>
            <a:endParaRPr lang="ca-ES" sz="1400" dirty="0" smtClean="0"/>
          </a:p>
          <a:p>
            <a:pPr algn="just">
              <a:buNone/>
            </a:pPr>
            <a:r>
              <a:rPr lang="ca-ES" sz="1400" dirty="0" smtClean="0"/>
              <a:t> La Llei 14/1987 d'estadística, desenvolupà la competència exclusiva de la Generalitat que li atorga l'Estatut d'autonomia. La Llei establia amb periodicitat quadriennal el Pla estadístic de Catalunya, i el definia com </a:t>
            </a:r>
            <a:r>
              <a:rPr lang="ca-ES" sz="1400" dirty="0" err="1" smtClean="0"/>
              <a:t>l'instrument</a:t>
            </a:r>
            <a:r>
              <a:rPr lang="ca-ES" sz="1400" dirty="0" smtClean="0"/>
              <a:t> d'ordenació i planificació de l'estadística de la Generalitat i de les entitats públiques, i preveia uns programes anuals d'actuació. Al llarg d'aquests anys s'han aprovat altres normes que han afectat el contingut de la llei. Per exemple, s'ha aprovat la Llei de l'Estat 12/1989 de la funció estadística pública; en l'àmbit de la protecció de dades de caràcter personal, s'ha aprovat una llei orgànica de regulació del tractament automatitzat de les dades de caràcter personal.</a:t>
            </a:r>
          </a:p>
          <a:p>
            <a:pPr algn="just">
              <a:buNone/>
            </a:pPr>
            <a:endParaRPr lang="ca-ES" sz="1400" dirty="0" smtClean="0"/>
          </a:p>
          <a:p>
            <a:pPr algn="just">
              <a:buNone/>
            </a:pPr>
            <a:r>
              <a:rPr lang="ca-ES" sz="1400" dirty="0" smtClean="0"/>
              <a:t>A aquest nou marc normatiu cal afegir els canvis propis de l'àmbit estadístic, com són, entre altres, la </a:t>
            </a:r>
            <a:r>
              <a:rPr lang="ca-ES" sz="1400" u="sng" dirty="0" smtClean="0"/>
              <a:t>consolidació del sistema estadístic català</a:t>
            </a:r>
            <a:r>
              <a:rPr lang="ca-ES" sz="1400" dirty="0" smtClean="0"/>
              <a:t>, el c</a:t>
            </a:r>
            <a:r>
              <a:rPr lang="ca-ES" sz="1400" u="sng" dirty="0" smtClean="0"/>
              <a:t>reixent pes de la informació estadística </a:t>
            </a:r>
            <a:r>
              <a:rPr lang="ca-ES" sz="1400" dirty="0" smtClean="0"/>
              <a:t>en la definició dels projectes públics i privats, i les </a:t>
            </a:r>
            <a:r>
              <a:rPr lang="ca-ES" sz="1400" u="sng" dirty="0" smtClean="0"/>
              <a:t>noves tecnologies de tractament i difusió d'informació</a:t>
            </a:r>
            <a:r>
              <a:rPr lang="ca-ES" sz="1400" dirty="0" smtClean="0"/>
              <a:t>. És en aquest marc en el qual cal entendre el manament legal perquè el Govern presenti al Parlament un projecte d'adequació de la llei. </a:t>
            </a:r>
          </a:p>
          <a:p>
            <a:pPr algn="just">
              <a:buNone/>
            </a:pPr>
            <a:endParaRPr lang="ca-ES" sz="1400" dirty="0" smtClean="0"/>
          </a:p>
          <a:p>
            <a:pPr algn="just">
              <a:buNone/>
            </a:pPr>
            <a:r>
              <a:rPr lang="ca-ES" sz="1400" dirty="0" smtClean="0"/>
              <a:t>Amb la nova llei s'incorporen disposicions que han de permetre tant l'</a:t>
            </a:r>
            <a:r>
              <a:rPr lang="ca-ES" sz="1400" u="sng" dirty="0" smtClean="0"/>
              <a:t>adequació normativa a l'actual realitat estadística</a:t>
            </a:r>
            <a:r>
              <a:rPr lang="ca-ES" sz="1400" dirty="0" smtClean="0"/>
              <a:t> com els mecanismes per a anar ajustant el SEC als canvis que tindran lloc els propers anys. La llei amplia el </a:t>
            </a:r>
            <a:r>
              <a:rPr lang="ca-ES" sz="1400" u="sng" dirty="0" smtClean="0"/>
              <a:t>nombre  d'institucions, òrgans i entitats que poden elaborar estadístiques oficials</a:t>
            </a:r>
            <a:r>
              <a:rPr lang="ca-ES" sz="1400" dirty="0" smtClean="0"/>
              <a:t>, incloent-hi les cambres de comerç, indústria i navegació, les universitats, els centres de recerca i les entitats de dret públic. S'estableix un sistema de revisió tècnica que ha d'assegurar la fiabilitat i la validesa de tots els projectes. </a:t>
            </a:r>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5</a:t>
            </a:fld>
            <a:endParaRPr lang="ca-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85794"/>
            <a:ext cx="8229600" cy="1066800"/>
          </a:xfrm>
        </p:spPr>
        <p:txBody>
          <a:bodyPr>
            <a:normAutofit fontScale="90000"/>
          </a:bodyPr>
          <a:lstStyle/>
          <a:p>
            <a:r>
              <a:rPr lang="ca-ES" b="1" dirty="0" smtClean="0"/>
              <a:t>Capítol I: </a:t>
            </a:r>
            <a:r>
              <a:rPr lang="ca-ES" i="1" dirty="0" smtClean="0"/>
              <a:t>Objecte i àmbit d'aplicació </a:t>
            </a:r>
            <a:endParaRPr lang="ca-ES" dirty="0"/>
          </a:p>
        </p:txBody>
      </p:sp>
      <p:sp>
        <p:nvSpPr>
          <p:cNvPr id="3" name="2 Marcador de contenido"/>
          <p:cNvSpPr>
            <a:spLocks noGrp="1"/>
          </p:cNvSpPr>
          <p:nvPr>
            <p:ph idx="1"/>
          </p:nvPr>
        </p:nvSpPr>
        <p:spPr>
          <a:xfrm>
            <a:off x="457200" y="1857364"/>
            <a:ext cx="8229600" cy="4717172"/>
          </a:xfrm>
        </p:spPr>
        <p:txBody>
          <a:bodyPr>
            <a:noAutofit/>
          </a:bodyPr>
          <a:lstStyle/>
          <a:p>
            <a:pPr algn="just">
              <a:buNone/>
            </a:pPr>
            <a:r>
              <a:rPr lang="ca-ES" sz="1400" dirty="0" smtClean="0"/>
              <a:t>1. Aquesta llei té per </a:t>
            </a:r>
            <a:r>
              <a:rPr lang="ca-ES" sz="1400" u="sng" dirty="0" smtClean="0"/>
              <a:t>objecte</a:t>
            </a:r>
            <a:r>
              <a:rPr lang="ca-ES" sz="1400" dirty="0" smtClean="0"/>
              <a:t> regular l'estadística d'interès de la Generalitat i també les activitats necessàries per a dur-la a terme.</a:t>
            </a:r>
          </a:p>
          <a:p>
            <a:pPr algn="just">
              <a:buNone/>
            </a:pPr>
            <a:endParaRPr lang="ca-ES" sz="1400" dirty="0" smtClean="0"/>
          </a:p>
          <a:p>
            <a:pPr algn="just">
              <a:buNone/>
            </a:pPr>
            <a:r>
              <a:rPr lang="ca-ES" sz="1400" dirty="0" smtClean="0"/>
              <a:t>2. S'entén per </a:t>
            </a:r>
            <a:r>
              <a:rPr lang="ca-ES" sz="1400" u="sng" dirty="0" smtClean="0"/>
              <a:t>activitats estadístiques</a:t>
            </a:r>
            <a:r>
              <a:rPr lang="ca-ES" sz="1400" dirty="0" smtClean="0"/>
              <a:t>: </a:t>
            </a:r>
          </a:p>
          <a:p>
            <a:pPr algn="just">
              <a:buNone/>
            </a:pPr>
            <a:r>
              <a:rPr lang="ca-ES" sz="1400" dirty="0" smtClean="0"/>
              <a:t>a) Les activitats que condueixen a l'obtenció, la recopilació, l'elaboració i l'ordenació sistemàtica de dades, i a la conservació, l'emmagatzematge, la publicació i la difusió de resultats. </a:t>
            </a:r>
          </a:p>
          <a:p>
            <a:pPr algn="just">
              <a:buNone/>
            </a:pPr>
            <a:r>
              <a:rPr lang="ca-ES" sz="1400" dirty="0" smtClean="0"/>
              <a:t>b) Les activitats estadístiques instrumentals prèvies o complementàries a les especificades que són legalment exigibles o tècnicament necessàries per a poder complir els requisits que estableix la legislació sobre estadística, com les de recerca i de desenvolupament tècnic, metodològic i normatiu. </a:t>
            </a:r>
          </a:p>
          <a:p>
            <a:pPr algn="just">
              <a:buNone/>
            </a:pPr>
            <a:endParaRPr lang="ca-ES" sz="1400" dirty="0" smtClean="0"/>
          </a:p>
          <a:p>
            <a:pPr algn="just">
              <a:buNone/>
            </a:pPr>
            <a:r>
              <a:rPr lang="ca-ES" sz="1400" dirty="0" smtClean="0"/>
              <a:t>3</a:t>
            </a:r>
            <a:r>
              <a:rPr lang="ca-ES" sz="1400" b="1" dirty="0" smtClean="0"/>
              <a:t>. </a:t>
            </a:r>
            <a:r>
              <a:rPr lang="ca-ES" sz="1400" dirty="0" smtClean="0"/>
              <a:t>Són activitats </a:t>
            </a:r>
            <a:r>
              <a:rPr lang="ca-ES" sz="1400" u="sng" dirty="0" smtClean="0"/>
              <a:t>estadístiques d'interès de la Generalitat</a:t>
            </a:r>
            <a:r>
              <a:rPr lang="ca-ES" sz="1400" dirty="0" smtClean="0"/>
              <a:t> les que proporcionen informació sobre la realitat geogràfica, econòmica, demogràfica i social.</a:t>
            </a:r>
          </a:p>
          <a:p>
            <a:pPr algn="just">
              <a:buNone/>
            </a:pPr>
            <a:r>
              <a:rPr lang="ca-ES" sz="1400" dirty="0" smtClean="0"/>
              <a:t>	Correspon al Parlament l'aprovació del caràcter d'estadístiques d'interès de la Generalitat. </a:t>
            </a:r>
          </a:p>
          <a:p>
            <a:pPr algn="just">
              <a:buNone/>
            </a:pPr>
            <a:r>
              <a:rPr lang="ca-ES" sz="1400" dirty="0" smtClean="0"/>
              <a:t>	Les estadístiques d'interès de la Generalitat tenen la consideració d'estadística oficial. </a:t>
            </a:r>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6</a:t>
            </a:fld>
            <a:endParaRPr lang="ca-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85794"/>
            <a:ext cx="8686800" cy="1066800"/>
          </a:xfrm>
        </p:spPr>
        <p:txBody>
          <a:bodyPr>
            <a:normAutofit fontScale="90000"/>
          </a:bodyPr>
          <a:lstStyle/>
          <a:p>
            <a:r>
              <a:rPr lang="ca-ES" b="1" dirty="0" smtClean="0"/>
              <a:t>Capítol I: </a:t>
            </a:r>
            <a:r>
              <a:rPr lang="ca-ES" i="1" dirty="0" smtClean="0"/>
              <a:t>Objecte i àmbit d'aplicació (2)</a:t>
            </a:r>
            <a:endParaRPr lang="ca-ES" dirty="0"/>
          </a:p>
        </p:txBody>
      </p:sp>
      <p:sp>
        <p:nvSpPr>
          <p:cNvPr id="3" name="2 Marcador de contenido"/>
          <p:cNvSpPr>
            <a:spLocks noGrp="1"/>
          </p:cNvSpPr>
          <p:nvPr>
            <p:ph idx="1"/>
          </p:nvPr>
        </p:nvSpPr>
        <p:spPr>
          <a:xfrm>
            <a:off x="457200" y="1857364"/>
            <a:ext cx="8229600" cy="4717172"/>
          </a:xfrm>
        </p:spPr>
        <p:txBody>
          <a:bodyPr>
            <a:noAutofit/>
          </a:bodyPr>
          <a:lstStyle/>
          <a:p>
            <a:pPr algn="just">
              <a:buNone/>
            </a:pPr>
            <a:r>
              <a:rPr lang="ca-ES" sz="1400" dirty="0" smtClean="0"/>
              <a:t>4. Poden ésser declarades </a:t>
            </a:r>
            <a:r>
              <a:rPr lang="ca-ES" sz="1400" u="sng" dirty="0" smtClean="0"/>
              <a:t>estadístiques d'interès de la Generalitat</a:t>
            </a:r>
            <a:r>
              <a:rPr lang="ca-ES" sz="1400" dirty="0" smtClean="0"/>
              <a:t>: </a:t>
            </a:r>
          </a:p>
          <a:p>
            <a:pPr algn="just">
              <a:buNone/>
            </a:pPr>
            <a:r>
              <a:rPr lang="ca-ES" sz="1400" dirty="0" smtClean="0"/>
              <a:t>a) Les activitats estadístiques que fan </a:t>
            </a:r>
            <a:r>
              <a:rPr lang="ca-ES" sz="1400" dirty="0" err="1" smtClean="0"/>
              <a:t>l'Idescat</a:t>
            </a:r>
            <a:r>
              <a:rPr lang="ca-ES" sz="1400" dirty="0" smtClean="0"/>
              <a:t>, els departaments de la Generalitat, les entitats de dret públic, els organismes autònoms i les empreses que en depenen, i les entitats gestores de la Seguretat Social de Catalunya. </a:t>
            </a:r>
          </a:p>
          <a:p>
            <a:pPr algn="just">
              <a:buNone/>
            </a:pPr>
            <a:r>
              <a:rPr lang="ca-ES" sz="1400" dirty="0" smtClean="0"/>
              <a:t>b) Les activitats estadístiques que fan els ens locals de Catalunya i els organismes autònoms, els ens i les empreses que en depenen. </a:t>
            </a:r>
          </a:p>
          <a:p>
            <a:pPr algn="just">
              <a:buNone/>
            </a:pPr>
            <a:r>
              <a:rPr lang="ca-ES" sz="1400" dirty="0" smtClean="0"/>
              <a:t>c) Les activitats estadístiques que fan les universitats, les cambres de Comerç, Indústria i Navegació i qualsevol altra entitat de dret públic per acord de llurs òrgans de govern. </a:t>
            </a:r>
          </a:p>
          <a:p>
            <a:pPr algn="just">
              <a:buNone/>
            </a:pPr>
            <a:r>
              <a:rPr lang="ca-ES" sz="1400" dirty="0" smtClean="0"/>
              <a:t>d) Les activitats estadístiques que fan </a:t>
            </a:r>
            <a:r>
              <a:rPr lang="ca-ES" sz="1400" dirty="0" err="1" smtClean="0"/>
              <a:t>l'Idescat</a:t>
            </a:r>
            <a:r>
              <a:rPr lang="ca-ES" sz="1400" dirty="0" smtClean="0"/>
              <a:t>, els ministeris i les entitats de dret públic, els organismes autònoms i les empreses que en depenen, i altres organismes de l'Administració de l'Estat i de la Unió Europea. </a:t>
            </a:r>
          </a:p>
          <a:p>
            <a:pPr algn="just">
              <a:buNone/>
            </a:pPr>
            <a:r>
              <a:rPr lang="ca-ES" sz="1400" dirty="0" smtClean="0"/>
              <a:t>e) Les activitats específiques que fan instituts o centres de recerca universitaris, per encàrrec o bé mitjançant subvenció de les institucions o les entitats a què fa referència aquest article.</a:t>
            </a:r>
          </a:p>
          <a:p>
            <a:pPr algn="just">
              <a:buNone/>
            </a:pPr>
            <a:endParaRPr lang="ca-ES" sz="1400" dirty="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7</a:t>
            </a:fld>
            <a:endParaRPr lang="ca-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85794"/>
            <a:ext cx="8686800" cy="1066800"/>
          </a:xfrm>
        </p:spPr>
        <p:txBody>
          <a:bodyPr>
            <a:normAutofit/>
          </a:bodyPr>
          <a:lstStyle/>
          <a:p>
            <a:r>
              <a:rPr lang="ca-ES" sz="3200" b="1" dirty="0" smtClean="0"/>
              <a:t>Capítol II: </a:t>
            </a:r>
            <a:r>
              <a:rPr lang="ca-ES" sz="3200" i="1" dirty="0" smtClean="0"/>
              <a:t>Sistema Estadístic de Catalunya</a:t>
            </a:r>
            <a:endParaRPr lang="ca-ES" sz="3200" dirty="0"/>
          </a:p>
        </p:txBody>
      </p:sp>
      <p:sp>
        <p:nvSpPr>
          <p:cNvPr id="3" name="2 Marcador de contenido"/>
          <p:cNvSpPr>
            <a:spLocks noGrp="1"/>
          </p:cNvSpPr>
          <p:nvPr>
            <p:ph idx="1"/>
          </p:nvPr>
        </p:nvSpPr>
        <p:spPr>
          <a:xfrm>
            <a:off x="457200" y="1714488"/>
            <a:ext cx="8229600" cy="4860048"/>
          </a:xfrm>
        </p:spPr>
        <p:txBody>
          <a:bodyPr>
            <a:noAutofit/>
          </a:bodyPr>
          <a:lstStyle/>
          <a:p>
            <a:pPr algn="just">
              <a:buNone/>
            </a:pPr>
            <a:r>
              <a:rPr lang="ca-ES" sz="1400" b="1" dirty="0" smtClean="0"/>
              <a:t>6. </a:t>
            </a:r>
            <a:r>
              <a:rPr lang="ca-ES" sz="1400" dirty="0" smtClean="0"/>
              <a:t>El </a:t>
            </a:r>
            <a:r>
              <a:rPr lang="ca-ES" sz="1400" u="sng" dirty="0" smtClean="0"/>
              <a:t>SEC és</a:t>
            </a:r>
            <a:r>
              <a:rPr lang="ca-ES" sz="1400" dirty="0" smtClean="0"/>
              <a:t> el conjunt ordenat de les institucions i els òrgans que fan activitats estadístiques i dels processos de relació entre ells que conjuntament produeixen com a resultat les estadístiques. </a:t>
            </a:r>
          </a:p>
          <a:p>
            <a:pPr algn="just">
              <a:buNone/>
            </a:pPr>
            <a:endParaRPr lang="ca-ES" sz="1400" dirty="0" smtClean="0"/>
          </a:p>
          <a:p>
            <a:pPr algn="just">
              <a:buNone/>
            </a:pPr>
            <a:r>
              <a:rPr lang="ca-ES" sz="1400" b="1" dirty="0" smtClean="0"/>
              <a:t>7. </a:t>
            </a:r>
            <a:r>
              <a:rPr lang="ca-ES" sz="1400" dirty="0" smtClean="0"/>
              <a:t>Les </a:t>
            </a:r>
            <a:r>
              <a:rPr lang="ca-ES" sz="1400" u="sng" dirty="0" smtClean="0"/>
              <a:t>institucions i els òrgans</a:t>
            </a:r>
            <a:r>
              <a:rPr lang="ca-ES" sz="1400" dirty="0" smtClean="0"/>
              <a:t> del SEC són: </a:t>
            </a:r>
          </a:p>
          <a:p>
            <a:pPr algn="just">
              <a:buNone/>
            </a:pPr>
            <a:r>
              <a:rPr lang="ca-ES" sz="1400" dirty="0" smtClean="0"/>
              <a:t>a) </a:t>
            </a:r>
            <a:r>
              <a:rPr lang="ca-ES" sz="1400" dirty="0" err="1" smtClean="0"/>
              <a:t>L'Idescat</a:t>
            </a:r>
            <a:r>
              <a:rPr lang="ca-ES" sz="1400" dirty="0" smtClean="0"/>
              <a:t>, responsable de la coordinació i la gestió del SEC. </a:t>
            </a:r>
          </a:p>
          <a:p>
            <a:pPr algn="just">
              <a:buNone/>
            </a:pPr>
            <a:r>
              <a:rPr lang="ca-ES" sz="1400" dirty="0" smtClean="0"/>
              <a:t>b) Els òrgans que tenen atribuïdes competències estadístiques dels departaments de la Generalitat. </a:t>
            </a:r>
          </a:p>
          <a:p>
            <a:pPr algn="just">
              <a:buNone/>
            </a:pPr>
            <a:r>
              <a:rPr lang="ca-ES" sz="1400" dirty="0" smtClean="0"/>
              <a:t>c) Els òrgans que tenen atribuïdes competències d'estadística oficial dels ens locals de Catalunya. </a:t>
            </a:r>
          </a:p>
          <a:p>
            <a:pPr algn="just">
              <a:buNone/>
            </a:pPr>
            <a:r>
              <a:rPr lang="ca-ES" sz="1400" dirty="0" smtClean="0"/>
              <a:t>d) Els òrgans o les dependències que fan activitats d'estadística de les universitats, les cambres de Comerç, Indústria i Navegació i les altres entitats de dret públic. </a:t>
            </a:r>
          </a:p>
          <a:p>
            <a:pPr algn="just">
              <a:buNone/>
            </a:pPr>
            <a:r>
              <a:rPr lang="ca-ES" sz="1400" dirty="0" smtClean="0"/>
              <a:t>e) Els instituts i els centres de recerca universitaris que fan activitats d'estadística oficial. </a:t>
            </a:r>
          </a:p>
          <a:p>
            <a:pPr algn="just">
              <a:buNone/>
            </a:pPr>
            <a:endParaRPr lang="ca-ES" sz="1400" dirty="0" smtClean="0"/>
          </a:p>
          <a:p>
            <a:pPr algn="just">
              <a:buNone/>
            </a:pPr>
            <a:r>
              <a:rPr lang="ca-ES" sz="1400" b="1" dirty="0" smtClean="0"/>
              <a:t>8. </a:t>
            </a:r>
            <a:r>
              <a:rPr lang="ca-ES" sz="1400" dirty="0" smtClean="0"/>
              <a:t>El SEC </a:t>
            </a:r>
            <a:r>
              <a:rPr lang="ca-ES" sz="1400" u="sng" dirty="0" smtClean="0"/>
              <a:t>es regeix per</a:t>
            </a:r>
            <a:r>
              <a:rPr lang="ca-ES" sz="1400" dirty="0" smtClean="0"/>
              <a:t> aquesta Llei, per la normativa d'aprovació dels plans estadístics de Catalunya i dels programes anuals d'actuació estadística, i per llurs disposicions de desplegament normatiu. </a:t>
            </a:r>
          </a:p>
          <a:p>
            <a:pPr algn="just">
              <a:buNone/>
            </a:pPr>
            <a:endParaRPr lang="ca-ES" sz="1400" dirty="0" smtClean="0"/>
          </a:p>
          <a:p>
            <a:pPr algn="just">
              <a:buNone/>
            </a:pPr>
            <a:r>
              <a:rPr lang="ca-ES" sz="1400" b="1" dirty="0" smtClean="0"/>
              <a:t>9.</a:t>
            </a:r>
            <a:r>
              <a:rPr lang="ca-ES" sz="1400" dirty="0" smtClean="0"/>
              <a:t> </a:t>
            </a:r>
            <a:r>
              <a:rPr lang="ca-ES" sz="1400" u="sng" dirty="0" err="1" smtClean="0"/>
              <a:t>L'Idescat</a:t>
            </a:r>
            <a:r>
              <a:rPr lang="ca-ES" sz="1400" dirty="0" smtClean="0"/>
              <a:t> és l'òrgan estadístic de la Generalitat i es responsabilitza de les funcions de planificació, normalització, coordinació i gestió del SEC.  És un organisme autònom de caràcter administratiu, adscrit al Departament d'Economia i Finances, amb personalitat jurídica pròpia, amb autonomia administrativa i financera, i amb plena capacitat d'obrar per al compliment de les seves finalitats. </a:t>
            </a:r>
            <a:endParaRPr lang="ca-ES" sz="1400" dirty="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8</a:t>
            </a:fld>
            <a:endParaRPr lang="ca-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85794"/>
            <a:ext cx="8686800" cy="1066800"/>
          </a:xfrm>
        </p:spPr>
        <p:txBody>
          <a:bodyPr>
            <a:normAutofit/>
          </a:bodyPr>
          <a:lstStyle/>
          <a:p>
            <a:r>
              <a:rPr lang="ca-ES" sz="3200" b="1" dirty="0" smtClean="0"/>
              <a:t>Capítol II: </a:t>
            </a:r>
            <a:r>
              <a:rPr lang="ca-ES" sz="3200" i="1" dirty="0" smtClean="0"/>
              <a:t>Sistema Estadístic de Catalunya (2)</a:t>
            </a:r>
            <a:endParaRPr lang="ca-ES" sz="3200" dirty="0"/>
          </a:p>
        </p:txBody>
      </p:sp>
      <p:sp>
        <p:nvSpPr>
          <p:cNvPr id="3" name="2 Marcador de contenido"/>
          <p:cNvSpPr>
            <a:spLocks noGrp="1"/>
          </p:cNvSpPr>
          <p:nvPr>
            <p:ph idx="1"/>
          </p:nvPr>
        </p:nvSpPr>
        <p:spPr>
          <a:xfrm>
            <a:off x="457200" y="1714488"/>
            <a:ext cx="8229600" cy="4860048"/>
          </a:xfrm>
        </p:spPr>
        <p:txBody>
          <a:bodyPr>
            <a:noAutofit/>
          </a:bodyPr>
          <a:lstStyle/>
          <a:p>
            <a:pPr algn="just">
              <a:buNone/>
            </a:pPr>
            <a:endParaRPr lang="ca-ES" sz="1400" dirty="0" smtClean="0"/>
          </a:p>
          <a:p>
            <a:pPr algn="just">
              <a:buNone/>
            </a:pPr>
            <a:r>
              <a:rPr lang="ca-ES" sz="1400" b="1" dirty="0" smtClean="0"/>
              <a:t>10. </a:t>
            </a:r>
            <a:r>
              <a:rPr lang="ca-ES" sz="1400" dirty="0" smtClean="0"/>
              <a:t>Les </a:t>
            </a:r>
            <a:r>
              <a:rPr lang="ca-ES" sz="1400" u="sng" dirty="0" smtClean="0"/>
              <a:t>funcions</a:t>
            </a:r>
            <a:r>
              <a:rPr lang="ca-ES" sz="1400" dirty="0" smtClean="0"/>
              <a:t> de </a:t>
            </a:r>
            <a:r>
              <a:rPr lang="ca-ES" sz="1400" dirty="0" err="1" smtClean="0"/>
              <a:t>l'Idescat</a:t>
            </a:r>
            <a:r>
              <a:rPr lang="ca-ES" sz="1400" dirty="0" smtClean="0"/>
              <a:t> són: </a:t>
            </a:r>
          </a:p>
          <a:p>
            <a:pPr algn="just">
              <a:buNone/>
            </a:pPr>
            <a:r>
              <a:rPr lang="ca-ES" sz="1400" dirty="0" smtClean="0"/>
              <a:t>a) Coordinar i gestionar el SEC. </a:t>
            </a:r>
          </a:p>
          <a:p>
            <a:pPr algn="just">
              <a:buNone/>
            </a:pPr>
            <a:r>
              <a:rPr lang="ca-ES" sz="1400" dirty="0" smtClean="0"/>
              <a:t>b) Elaborar estadístiques d'interès de la Generalitat. </a:t>
            </a:r>
          </a:p>
          <a:p>
            <a:pPr algn="just">
              <a:buNone/>
            </a:pPr>
            <a:r>
              <a:rPr lang="ca-ES" sz="1400" dirty="0" smtClean="0"/>
              <a:t>c) Promoure la unificació dels requisits tècnics per a homologar l'estadística referent a Catalunya dins el context tècnic de les estadístiques estatals i internacionals. </a:t>
            </a:r>
          </a:p>
          <a:p>
            <a:pPr algn="just">
              <a:buNone/>
            </a:pPr>
            <a:r>
              <a:rPr lang="ca-ES" sz="1400" dirty="0" smtClean="0"/>
              <a:t>d) Vetllar pel compliment de les normes tècniques  i de les normes del secret estadístic. </a:t>
            </a:r>
          </a:p>
          <a:p>
            <a:pPr algn="just">
              <a:buNone/>
            </a:pPr>
            <a:r>
              <a:rPr lang="ca-ES" sz="1400" dirty="0" smtClean="0"/>
              <a:t>e) Prestar serveis de recopilació, conservació, emmagatzematge i difusió de la documentació. </a:t>
            </a:r>
          </a:p>
          <a:p>
            <a:pPr algn="just">
              <a:buNone/>
            </a:pPr>
            <a:r>
              <a:rPr lang="ca-ES" sz="1400" dirty="0" smtClean="0"/>
              <a:t>f) Assegurar la difusió adequada de les estadístiques. </a:t>
            </a:r>
          </a:p>
          <a:p>
            <a:pPr algn="just">
              <a:buNone/>
            </a:pPr>
            <a:r>
              <a:rPr lang="ca-ES" sz="1400" dirty="0" smtClean="0"/>
              <a:t>g) Elaborar els directoris d'unitats estadístiques i fer les operacions censals necessàries per a crear i mantenir actualitzats els marcs i els paràmetres bàsics d'informació sobre el territori, la població, els habitatges i les activitats econòmiques i socials. </a:t>
            </a:r>
          </a:p>
          <a:p>
            <a:pPr algn="just">
              <a:buNone/>
            </a:pPr>
            <a:r>
              <a:rPr lang="ca-ES" sz="1400" dirty="0" smtClean="0"/>
              <a:t>h) Fer, promoure i divulgar la recerca en l'àmbit de l'activitat estadística. </a:t>
            </a:r>
          </a:p>
          <a:p>
            <a:pPr algn="just">
              <a:buNone/>
            </a:pPr>
            <a:r>
              <a:rPr lang="ca-ES" sz="1400" dirty="0" smtClean="0"/>
              <a:t>i) Promoure la formació i el perfeccionament professional del personal. </a:t>
            </a:r>
          </a:p>
          <a:p>
            <a:pPr algn="just">
              <a:buNone/>
            </a:pPr>
            <a:r>
              <a:rPr lang="ca-ES" sz="1400" dirty="0" smtClean="0"/>
              <a:t>j) Encarregar-se de les relacions de l'Administració de la Generalitat amb els ens locals i altres administracions públiques, i dels organismes internacionals especialitzats en matèria d'estadística. </a:t>
            </a:r>
          </a:p>
          <a:p>
            <a:pPr algn="just">
              <a:buNone/>
            </a:pPr>
            <a:r>
              <a:rPr lang="ca-ES" sz="1400" dirty="0" smtClean="0"/>
              <a:t>k) Crear i gestionar el Registre de Població de Catalunya. </a:t>
            </a:r>
          </a:p>
          <a:p>
            <a:pPr algn="just">
              <a:buNone/>
            </a:pPr>
            <a:r>
              <a:rPr lang="ca-ES" sz="1400" dirty="0" smtClean="0"/>
              <a:t>l) Desenvolupar bases de dades sobre la informació estadística d'interès. </a:t>
            </a:r>
          </a:p>
          <a:p>
            <a:pPr algn="just">
              <a:buNone/>
            </a:pPr>
            <a:r>
              <a:rPr lang="ca-ES" sz="1400" dirty="0" smtClean="0"/>
              <a:t>m) Analitzar les necessitats i l'evolució de la demanda d'estadístiques.  </a:t>
            </a:r>
          </a:p>
          <a:p>
            <a:pPr algn="just">
              <a:buNone/>
            </a:pPr>
            <a:endParaRPr lang="ca-ES" sz="1400" dirty="0"/>
          </a:p>
        </p:txBody>
      </p:sp>
      <p:sp>
        <p:nvSpPr>
          <p:cNvPr id="4" name="3 Marcador de número de diapositiva"/>
          <p:cNvSpPr>
            <a:spLocks noGrp="1"/>
          </p:cNvSpPr>
          <p:nvPr>
            <p:ph type="sldNum" sz="quarter" idx="12"/>
          </p:nvPr>
        </p:nvSpPr>
        <p:spPr/>
        <p:txBody>
          <a:bodyPr/>
          <a:lstStyle/>
          <a:p>
            <a:fld id="{B3A02E08-3743-41AC-8D89-E8D485D91EAE}" type="slidenum">
              <a:rPr lang="ca-ES" smtClean="0"/>
              <a:pPr/>
              <a:t>9</a:t>
            </a:fld>
            <a:endParaRPr lang="ca-E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266</TotalTime>
  <Words>2898</Words>
  <Application>Microsoft Office PowerPoint</Application>
  <PresentationFormat>Presentación en pantalla (4:3)</PresentationFormat>
  <Paragraphs>211</Paragraphs>
  <Slides>18</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Calibri</vt:lpstr>
      <vt:lpstr>Georgia</vt:lpstr>
      <vt:lpstr>Trebuchet MS</vt:lpstr>
      <vt:lpstr>Wingdings 2</vt:lpstr>
      <vt:lpstr>Urbano</vt:lpstr>
      <vt:lpstr>Institut d’Estadística de Catalunya (Idescat)</vt:lpstr>
      <vt:lpstr>Guia</vt:lpstr>
      <vt:lpstr>Llei del 1998: Informació bàsica</vt:lpstr>
      <vt:lpstr>Llei del 1998: Qüestions rellevants</vt:lpstr>
      <vt:lpstr>Llei del 1998: Preàmbul</vt:lpstr>
      <vt:lpstr>Capítol I: Objecte i àmbit d'aplicació </vt:lpstr>
      <vt:lpstr>Capítol I: Objecte i àmbit d'aplicació (2)</vt:lpstr>
      <vt:lpstr>Capítol II: Sistema Estadístic de Catalunya</vt:lpstr>
      <vt:lpstr>Capítol II: Sistema Estadístic de Catalunya (2)</vt:lpstr>
      <vt:lpstr>Capítol II: Sistema Estadístic de Catalunya (3)</vt:lpstr>
      <vt:lpstr>Capítol III: Normes sobre estadística d'interès de la Generalitat  </vt:lpstr>
      <vt:lpstr>Capítol III: Normes sobre estadística d'interès de la Generalitat  </vt:lpstr>
      <vt:lpstr>Capítol IV: El secret estadístic</vt:lpstr>
      <vt:lpstr>Capítol V: Sobre l'obligatorietat de subministrar informació </vt:lpstr>
      <vt:lpstr>Capítol VI: Planificació i programació de l'estadística d'interès de la Generalitat </vt:lpstr>
      <vt:lpstr>Capítol VII: Registre de Població de Catalunya </vt:lpstr>
      <vt:lpstr>Capítol VIII: Règim sancionador </vt:lpstr>
      <vt:lpstr>El Sistema Estadístic de Catalunya / L’Idescat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Llei 23/1998, de 30 de desembre, d’estadística de Catalunya</dc:title>
  <dc:creator>usuario</dc:creator>
  <cp:lastModifiedBy>Marc Rusiñol de Rueda</cp:lastModifiedBy>
  <cp:revision>29</cp:revision>
  <dcterms:created xsi:type="dcterms:W3CDTF">2016-02-06T11:08:06Z</dcterms:created>
  <dcterms:modified xsi:type="dcterms:W3CDTF">2016-02-27T17:25:07Z</dcterms:modified>
</cp:coreProperties>
</file>