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2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42" d="100"/>
          <a:sy n="142" d="100"/>
        </p:scale>
        <p:origin x="7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‹Nr.›</a:t>
            </a:fld>
            <a:endParaRPr lang="en-GB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587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Estadística de condenados</a:t>
            </a:r>
            <a:endParaRPr lang="es-ES_tradnl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Menores y adultos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4294967295"/>
          </p:nvPr>
        </p:nvSpPr>
        <p:spPr>
          <a:xfrm>
            <a:off x="504075" y="3309050"/>
            <a:ext cx="8520600" cy="9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Miquel </a:t>
            </a:r>
            <a:r>
              <a:rPr lang="en-GB" sz="1400" dirty="0" err="1"/>
              <a:t>Caubet</a:t>
            </a:r>
            <a:r>
              <a:rPr lang="en-GB" sz="1400" dirty="0"/>
              <a:t> 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Andrea González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Blanca </a:t>
            </a:r>
            <a:r>
              <a:rPr lang="en-GB" sz="1400" dirty="0" err="1"/>
              <a:t>Rius</a:t>
            </a:r>
            <a:endParaRPr lang="en-GB" sz="1400" dirty="0"/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Gabriel </a:t>
            </a:r>
            <a:r>
              <a:rPr lang="en-GB" sz="1400" dirty="0" err="1"/>
              <a:t>Rivière</a:t>
            </a:r>
            <a:endParaRPr lang="en-GB" sz="1400" dirty="0"/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1" y="2111375"/>
            <a:ext cx="1708369" cy="2671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Según nacionalidad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8062"/>
          <a:stretch/>
        </p:blipFill>
        <p:spPr>
          <a:xfrm>
            <a:off x="311700" y="1197975"/>
            <a:ext cx="5257450" cy="31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691900" y="1485150"/>
            <a:ext cx="3140400" cy="21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Tasa de condenados por cada 1000 habitantes: 14,3 y 5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Lesiones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Contra el patrimonio y el orden público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Contra la seguridad colectiva</a:t>
            </a:r>
          </a:p>
          <a:p>
            <a:pPr marL="457200" lvl="0" indent="-34290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Contra el orden público</a:t>
            </a:r>
            <a:endParaRPr lang="es-ES_tradnl" dirty="0">
              <a:solidFill>
                <a:srgbClr val="B7B7B7"/>
              </a:solidFill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Según nacionalidad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25150"/>
            <a:ext cx="4988849" cy="312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602875" y="1528300"/>
            <a:ext cx="3071700" cy="19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Escasez de luz natural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Contaminación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Según nacionalidad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00" y="1419161"/>
            <a:ext cx="4492536" cy="270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l="10542" r="9406"/>
          <a:stretch/>
        </p:blipFill>
        <p:spPr>
          <a:xfrm>
            <a:off x="5084600" y="1416849"/>
            <a:ext cx="3639593" cy="270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6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Tipología de infracciones: Adultos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1425"/>
            <a:ext cx="4066100" cy="314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000" y="1241425"/>
            <a:ext cx="4141249" cy="314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6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Delitos cometidos según edad, sexo y nacionalidad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l="14295"/>
          <a:stretch/>
        </p:blipFill>
        <p:spPr>
          <a:xfrm>
            <a:off x="4806425" y="1353800"/>
            <a:ext cx="3777050" cy="27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l="17225"/>
          <a:stretch/>
        </p:blipFill>
        <p:spPr>
          <a:xfrm>
            <a:off x="613090" y="1353812"/>
            <a:ext cx="3960584" cy="279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6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25" y="1228675"/>
            <a:ext cx="5367024" cy="313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Infracciones de adultos según edad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Tipología de infracciones: Menores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624" y="1152475"/>
            <a:ext cx="5364924" cy="332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Delitos cometidos según edad, sexo y nacionalidad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04" y="1304875"/>
            <a:ext cx="4140620" cy="25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425" y="1304875"/>
            <a:ext cx="4209800" cy="25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6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Infracciones de menores según su edad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0" name="Shape 220" descr="12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150" y="1162974"/>
            <a:ext cx="5952474" cy="31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Por número de delitos de menores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057875" y="1361950"/>
            <a:ext cx="2568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sz="1400" dirty="0" smtClean="0"/>
              <a:t>No hay una diferencia considerable entre sexos</a:t>
            </a:r>
          </a:p>
          <a:p>
            <a:pPr lvl="0">
              <a:spcBef>
                <a:spcPts val="0"/>
              </a:spcBef>
              <a:buNone/>
            </a:pPr>
            <a:r>
              <a:rPr lang="es-ES_tradnl" sz="1400" dirty="0" smtClean="0"/>
              <a:t>Media hombres=1.653</a:t>
            </a:r>
          </a:p>
          <a:p>
            <a:pPr lvl="0">
              <a:spcBef>
                <a:spcPts val="0"/>
              </a:spcBef>
              <a:buNone/>
            </a:pPr>
            <a:r>
              <a:rPr lang="es-ES_tradnl" sz="1400" dirty="0" smtClean="0"/>
              <a:t>Media mujeres=1.538</a:t>
            </a:r>
            <a:endParaRPr lang="es-ES_tradnl" sz="1400" dirty="0"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25" y="1170125"/>
            <a:ext cx="5375524" cy="303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95782" y="15073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Contenido</a:t>
            </a:r>
            <a:endParaRPr lang="en-GB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54685" y="616609"/>
            <a:ext cx="8520600" cy="9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Evolución en los últimos años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Para </a:t>
            </a:r>
            <a:r>
              <a:rPr lang="es-ES_tradnl" sz="1400" dirty="0" smtClean="0"/>
              <a:t>el territorio español: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-ES_tradnl" dirty="0" smtClean="0"/>
              <a:t>Comparación edad y género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-ES_tradnl" dirty="0" smtClean="0"/>
              <a:t>Nacionalidad de los condenados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s-ES_tradnl" sz="1400" dirty="0" smtClean="0"/>
              <a:t>Tipología infracciones</a:t>
            </a:r>
          </a:p>
          <a:p>
            <a:pPr marL="457200" indent="-342900"/>
            <a:r>
              <a:rPr lang="es-ES_tradnl" sz="1400" dirty="0"/>
              <a:t>Número de </a:t>
            </a:r>
            <a:r>
              <a:rPr lang="es-ES_tradnl" sz="1400" dirty="0" smtClean="0"/>
              <a:t>delitos</a:t>
            </a:r>
          </a:p>
          <a:p>
            <a:pPr marL="457200" lvl="0" indent="-342900"/>
            <a:r>
              <a:rPr lang="es-ES_tradnl" sz="1400"/>
              <a:t>Condenados por </a:t>
            </a:r>
            <a:r>
              <a:rPr lang="es-ES_tradnl" sz="1400"/>
              <a:t>Comunidades </a:t>
            </a:r>
            <a:r>
              <a:rPr lang="es-ES_tradnl" sz="1400" smtClean="0"/>
              <a:t>Autónomas</a:t>
            </a:r>
            <a:endParaRPr lang="es-ES_tradnl" sz="1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s-ES_tradnl" sz="1400" dirty="0" smtClean="0"/>
              <a:t>Conclusiones</a:t>
            </a:r>
            <a:endParaRPr lang="es-ES_tradnl" sz="1400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7219964" y="4658594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 amt="93000"/>
          </a:blip>
          <a:stretch>
            <a:fillRect/>
          </a:stretch>
        </p:blipFill>
        <p:spPr>
          <a:xfrm>
            <a:off x="454783" y="4653388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231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Por número de delitos de adultos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5855700" y="1102800"/>
            <a:ext cx="3288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sz="1400" dirty="0" smtClean="0"/>
              <a:t>Los hombres han cometido más delitos que las mujeres</a:t>
            </a:r>
          </a:p>
          <a:p>
            <a:pPr lvl="0">
              <a:spcBef>
                <a:spcPts val="0"/>
              </a:spcBef>
              <a:buNone/>
            </a:pPr>
            <a:r>
              <a:rPr lang="es-ES_tradnl" sz="1400" dirty="0" smtClean="0"/>
              <a:t>Media hombres=1.297</a:t>
            </a:r>
          </a:p>
          <a:p>
            <a:pPr lvl="0">
              <a:spcBef>
                <a:spcPts val="0"/>
              </a:spcBef>
              <a:buNone/>
            </a:pPr>
            <a:r>
              <a:rPr lang="es-ES_tradnl" sz="1400" dirty="0" smtClean="0"/>
              <a:t>Media mujeres=1.157</a:t>
            </a:r>
          </a:p>
          <a:p>
            <a:pPr lvl="0">
              <a:spcBef>
                <a:spcPts val="0"/>
              </a:spcBef>
              <a:buNone/>
            </a:pPr>
            <a:endParaRPr lang="es-ES_tradnl" sz="1400" dirty="0" smtClean="0"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0" y="1205624"/>
            <a:ext cx="5356999" cy="301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Condenados por CCAA</a:t>
            </a:r>
          </a:p>
        </p:txBody>
      </p:sp>
      <p:pic>
        <p:nvPicPr>
          <p:cNvPr id="105" name="Shape 105" descr="Captura de pantalla 2017-05-19 a las 18.55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00" y="1093925"/>
            <a:ext cx="4024374" cy="318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Captura de pantalla 2017-05-19 a las 18.59.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725" y="1093925"/>
            <a:ext cx="4138905" cy="31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17520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_tradnl" sz="4800" dirty="0" smtClean="0"/>
              <a:t>Conclusiones</a:t>
            </a:r>
            <a:endParaRPr lang="es-ES_tradnl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11737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Objetivos</a:t>
            </a:r>
            <a:endParaRPr lang="en-GB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618577"/>
            <a:ext cx="8520600" cy="290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Análisis de las características de los condenados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Comparación: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-ES_tradnl" dirty="0" smtClean="0"/>
              <a:t>Menores-Adultos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-ES_tradnl" dirty="0" smtClean="0"/>
              <a:t>Hombre-Mujer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-ES_tradnl" dirty="0" smtClean="0"/>
              <a:t>Diferentes grupos de edad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Los delitos más comunes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Nacionalidades que cometen más delitos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Evolución en los últimos años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Tendencia para los próximos años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7180550" y="4574368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 amt="93000"/>
          </a:blip>
          <a:stretch>
            <a:fillRect/>
          </a:stretch>
        </p:blipFill>
        <p:spPr>
          <a:xfrm>
            <a:off x="387900" y="4574368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Metodología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77950" y="1442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Descripción de datos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Ámbito geográfico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Año base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Datos de origen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Recogida de datos</a:t>
            </a:r>
          </a:p>
          <a:p>
            <a:pPr marL="457200" lvl="0" indent="-228600">
              <a:spcBef>
                <a:spcPts val="0"/>
              </a:spcBef>
            </a:pPr>
            <a:r>
              <a:rPr lang="es-ES_tradnl" sz="1400" dirty="0" smtClean="0"/>
              <a:t>Compilación de datos</a:t>
            </a:r>
            <a:endParaRPr lang="es-ES_tradnl" sz="1400" dirty="0"/>
          </a:p>
        </p:txBody>
      </p:sp>
      <p:pic>
        <p:nvPicPr>
          <p:cNvPr id="79" name="Shape 79" descr="2-1-13-La-Metodologí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2350"/>
            <a:ext cx="3359875" cy="19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Evolución en los últimos años: menores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75" y="1152475"/>
            <a:ext cx="5518449" cy="3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45975" y="1152475"/>
            <a:ext cx="2710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Hombres: aumento 2007-2010, disminución 2011-2015</a:t>
            </a:r>
          </a:p>
          <a:p>
            <a:pPr lvl="0" rtl="0">
              <a:spcBef>
                <a:spcPts val="0"/>
              </a:spcBef>
              <a:buNone/>
            </a:pPr>
            <a:endParaRPr lang="es-ES_tradnl" sz="1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Mujeres: tendencia positiva, aumento del 38% en 8 años.</a:t>
            </a:r>
            <a:endParaRPr lang="es-ES_tradnl" sz="1400" dirty="0"/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Evolución en los últimos años: adultos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99" y="1130524"/>
            <a:ext cx="5625074" cy="31675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122175" y="1152475"/>
            <a:ext cx="2710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Hombres: aumento 2007-2019, estabilidad 2011-2015.</a:t>
            </a:r>
          </a:p>
          <a:p>
            <a:pPr lvl="0" rtl="0">
              <a:spcBef>
                <a:spcPts val="0"/>
              </a:spcBef>
              <a:buNone/>
            </a:pPr>
            <a:endParaRPr lang="es-ES_tradnl" sz="1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s-ES_tradnl" sz="1400" dirty="0" smtClean="0"/>
              <a:t>Mujeres: tendencia positiva, se ha duplicado en 8 años.</a:t>
            </a:r>
            <a:endParaRPr lang="es-ES_tradnl" sz="1400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Edad/género: Adultos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5965593" y="1127657"/>
            <a:ext cx="2866707" cy="30186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s-ES_tradnl" sz="1400" dirty="0" smtClean="0">
                <a:solidFill>
                  <a:srgbClr val="B7B7B7"/>
                </a:solidFill>
              </a:rPr>
              <a:t>De 41 a 50 años :38.730 hombres y 6.178 mujeres</a:t>
            </a:r>
            <a:endParaRPr lang="es-ES_tradnl" sz="1400" dirty="0">
              <a:solidFill>
                <a:srgbClr val="B7B7B7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00" y="1119774"/>
            <a:ext cx="5334625" cy="31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Edad/género: Menores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80" y="1152475"/>
            <a:ext cx="5681019" cy="319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066000" y="1152475"/>
            <a:ext cx="3078000" cy="15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Hombres:</a:t>
            </a:r>
          </a:p>
          <a:p>
            <a:pPr marL="914400" lvl="1" indent="-342900" rtl="0">
              <a:spcBef>
                <a:spcPts val="0"/>
              </a:spcBef>
              <a:buClr>
                <a:srgbClr val="B7B7B7"/>
              </a:buClr>
              <a:buSzPct val="100000"/>
              <a:buChar char="○"/>
            </a:pPr>
            <a:r>
              <a:rPr lang="es-ES_tradnl" dirty="0" smtClean="0">
                <a:solidFill>
                  <a:srgbClr val="B7B7B7"/>
                </a:solidFill>
              </a:rPr>
              <a:t>14 años: 1.878</a:t>
            </a:r>
          </a:p>
          <a:p>
            <a:pPr marL="914400" lvl="1" indent="-342900" rtl="0">
              <a:spcBef>
                <a:spcPts val="0"/>
              </a:spcBef>
              <a:buClr>
                <a:srgbClr val="B7B7B7"/>
              </a:buClr>
              <a:buSzPct val="100000"/>
              <a:buChar char="○"/>
            </a:pPr>
            <a:r>
              <a:rPr lang="es-ES_tradnl" dirty="0" smtClean="0">
                <a:solidFill>
                  <a:srgbClr val="B7B7B7"/>
                </a:solidFill>
              </a:rPr>
              <a:t>17 años: 3.626</a:t>
            </a:r>
          </a:p>
          <a:p>
            <a:pPr lvl="0" rtl="0">
              <a:spcBef>
                <a:spcPts val="0"/>
              </a:spcBef>
              <a:buNone/>
            </a:pPr>
            <a:endParaRPr lang="es-ES_tradnl" dirty="0">
              <a:solidFill>
                <a:srgbClr val="FFFFFF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940000" y="1548850"/>
            <a:ext cx="2571600" cy="4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Según nacionalidad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40325" cy="32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752025" y="1405400"/>
            <a:ext cx="3080400" cy="248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-ES_tradnl" dirty="0" smtClean="0"/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Entre un 55% y un 91%</a:t>
            </a:r>
          </a:p>
          <a:p>
            <a:pPr marL="457200" lvl="0" indent="-3429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s-ES_tradnl" dirty="0" smtClean="0">
                <a:solidFill>
                  <a:srgbClr val="B7B7B7"/>
                </a:solidFill>
              </a:rPr>
              <a:t>De las falsedades</a:t>
            </a:r>
            <a:endParaRPr lang="es-ES_tradnl" dirty="0">
              <a:solidFill>
                <a:srgbClr val="B7B7B7"/>
              </a:solidFill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7180550" y="4519189"/>
            <a:ext cx="1555321" cy="3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 amt="93000"/>
          </a:blip>
          <a:stretch>
            <a:fillRect/>
          </a:stretch>
        </p:blipFill>
        <p:spPr>
          <a:xfrm>
            <a:off x="446900" y="4519200"/>
            <a:ext cx="1310120" cy="3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304</Words>
  <Application>Microsoft Macintosh PowerPoint</Application>
  <PresentationFormat>Presentación en pantalla (16:9)</PresentationFormat>
  <Paragraphs>76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Arial</vt:lpstr>
      <vt:lpstr>simple-dark-2</vt:lpstr>
      <vt:lpstr>Estadística de condenados</vt:lpstr>
      <vt:lpstr>Contenido</vt:lpstr>
      <vt:lpstr>Objetivos</vt:lpstr>
      <vt:lpstr>Metodología</vt:lpstr>
      <vt:lpstr>Evolución en los últimos años: menores</vt:lpstr>
      <vt:lpstr>Evolución en los últimos años: adultos</vt:lpstr>
      <vt:lpstr>Edad/género: Adultos</vt:lpstr>
      <vt:lpstr>Edad/género: Menores</vt:lpstr>
      <vt:lpstr>Según nacionalidad</vt:lpstr>
      <vt:lpstr>Según nacionalidad</vt:lpstr>
      <vt:lpstr>Según nacionalidad</vt:lpstr>
      <vt:lpstr>Según nacionalidad</vt:lpstr>
      <vt:lpstr>Tipología de infracciones: Adultos</vt:lpstr>
      <vt:lpstr>Delitos cometidos según edad, sexo y nacionalidad</vt:lpstr>
      <vt:lpstr>Infracciones de adultos según edad</vt:lpstr>
      <vt:lpstr>Tipología de infracciones: Menores</vt:lpstr>
      <vt:lpstr>Delitos cometidos según edad, sexo y nacionalidad </vt:lpstr>
      <vt:lpstr>Infracciones de menores según su edad</vt:lpstr>
      <vt:lpstr>Por número de delitos de menores</vt:lpstr>
      <vt:lpstr>Por número de delitos de adultos </vt:lpstr>
      <vt:lpstr>Condenados por CCAA</vt:lpstr>
      <vt:lpstr>Conclusiones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de condenados</dc:title>
  <cp:lastModifiedBy>Andrea González Valencia</cp:lastModifiedBy>
  <cp:revision>7</cp:revision>
  <dcterms:modified xsi:type="dcterms:W3CDTF">2017-05-21T22:41:34Z</dcterms:modified>
</cp:coreProperties>
</file>