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73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Despesa mitjana per</a:t>
            </a:r>
            <a:r>
              <a:rPr lang="en-US" baseline="0"/>
              <a:t> turista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>
        <c:manualLayout>
          <c:layoutTarget val="inner"/>
          <c:xMode val="edge"/>
          <c:yMode val="edge"/>
          <c:x val="7.2632972160531217E-2"/>
          <c:y val="0.1282858466221134"/>
          <c:w val="0.90457500504744603"/>
          <c:h val="0.72616237676172835"/>
        </c:manualLayout>
      </c:layout>
      <c:lineChart>
        <c:grouping val="standard"/>
        <c:varyColors val="0"/>
        <c:ser>
          <c:idx val="0"/>
          <c:order val="0"/>
          <c:tx>
            <c:strRef>
              <c:f>Hoja1!$B$55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a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Hoja1!$C$54:$J$54</c:f>
              <c:numCache>
                <c:formatCode>General</c:formatCod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numCache>
            </c:numRef>
          </c:cat>
          <c:val>
            <c:numRef>
              <c:f>Hoja1!$C$55:$J$55</c:f>
              <c:numCache>
                <c:formatCode>#,##0.00</c:formatCode>
                <c:ptCount val="8"/>
                <c:pt idx="0" formatCode="General">
                  <c:v>974.3</c:v>
                </c:pt>
                <c:pt idx="1">
                  <c:v>1013.5</c:v>
                </c:pt>
                <c:pt idx="2">
                  <c:v>1078.7</c:v>
                </c:pt>
                <c:pt idx="3">
                  <c:v>1099.5</c:v>
                </c:pt>
                <c:pt idx="4">
                  <c:v>1067.0999999999999</c:v>
                </c:pt>
                <c:pt idx="5">
                  <c:v>1072</c:v>
                </c:pt>
                <c:pt idx="6">
                  <c:v>1088.5999999999999</c:v>
                </c:pt>
                <c:pt idx="7">
                  <c:v>1085.8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9D-4758-93BA-06067C8B7DA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075368"/>
        <c:axId val="165075696"/>
      </c:lineChart>
      <c:catAx>
        <c:axId val="165075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/>
                  <a:t>Any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a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65075696"/>
        <c:crosses val="autoZero"/>
        <c:auto val="1"/>
        <c:lblAlgn val="ctr"/>
        <c:lblOffset val="100"/>
        <c:noMultiLvlLbl val="0"/>
      </c:catAx>
      <c:valAx>
        <c:axId val="16507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/>
                  <a:t>Euros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a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65075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/>
              <a:t>Despesa</a:t>
            </a:r>
            <a:r>
              <a:rPr lang="ca-ES" baseline="0"/>
              <a:t> mitjana per turista</a:t>
            </a:r>
            <a:endParaRPr lang="ca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Hoja1!$B$60</c:f>
              <c:strCache>
                <c:ptCount val="1"/>
                <c:pt idx="0">
                  <c:v>Homes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Hoja1!$C$59:$J$59</c:f>
              <c:numCache>
                <c:formatCode>General</c:formatCod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numCache>
            </c:numRef>
          </c:cat>
          <c:val>
            <c:numRef>
              <c:f>Hoja1!$C$60:$J$60</c:f>
              <c:numCache>
                <c:formatCode>#,##0.00</c:formatCode>
                <c:ptCount val="8"/>
                <c:pt idx="0">
                  <c:v>1010.8</c:v>
                </c:pt>
                <c:pt idx="1">
                  <c:v>1051.2</c:v>
                </c:pt>
                <c:pt idx="2">
                  <c:v>1109.2</c:v>
                </c:pt>
                <c:pt idx="3">
                  <c:v>1115.8</c:v>
                </c:pt>
                <c:pt idx="4">
                  <c:v>1084.7</c:v>
                </c:pt>
                <c:pt idx="5">
                  <c:v>1075.7</c:v>
                </c:pt>
                <c:pt idx="6">
                  <c:v>1113.2</c:v>
                </c:pt>
                <c:pt idx="7">
                  <c:v>1112.0999999999999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3-405A-8C76-8570CF3107D0}"/>
            </c:ext>
          </c:extLst>
        </c:ser>
        <c:ser>
          <c:idx val="1"/>
          <c:order val="1"/>
          <c:tx>
            <c:strRef>
              <c:f>Hoja1!$B$61</c:f>
              <c:strCache>
                <c:ptCount val="1"/>
                <c:pt idx="0">
                  <c:v>Dones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Hoja1!$C$59:$J$59</c:f>
              <c:numCache>
                <c:formatCode>General</c:formatCod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numCache>
            </c:numRef>
          </c:cat>
          <c:val>
            <c:numRef>
              <c:f>Hoja1!$C$61:$J$61</c:f>
              <c:numCache>
                <c:formatCode>General</c:formatCode>
                <c:ptCount val="8"/>
                <c:pt idx="0">
                  <c:v>930.3</c:v>
                </c:pt>
                <c:pt idx="1">
                  <c:v>967.9</c:v>
                </c:pt>
                <c:pt idx="2" formatCode="#,##0.00">
                  <c:v>1042</c:v>
                </c:pt>
                <c:pt idx="3" formatCode="#,##0.00">
                  <c:v>1079.5999999999999</c:v>
                </c:pt>
                <c:pt idx="4" formatCode="#,##0.00">
                  <c:v>1044.5999999999999</c:v>
                </c:pt>
                <c:pt idx="5" formatCode="#,##0.00">
                  <c:v>1067.3</c:v>
                </c:pt>
                <c:pt idx="6" formatCode="#,##0.00">
                  <c:v>1056.8</c:v>
                </c:pt>
                <c:pt idx="7" formatCode="#,##0.00">
                  <c:v>1051.4000000000001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53-405A-8C76-8570CF310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794464"/>
        <c:axId val="511791184"/>
      </c:barChart>
      <c:catAx>
        <c:axId val="51179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/>
                  <a:t>Any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a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511791184"/>
        <c:crosses val="autoZero"/>
        <c:auto val="1"/>
        <c:lblAlgn val="ctr"/>
        <c:lblOffset val="100"/>
        <c:noMultiLvlLbl val="0"/>
      </c:catAx>
      <c:valAx>
        <c:axId val="51179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/>
                  <a:t>Euros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a-E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51179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ibadumia.org/images/ribadumia_turismo_deporte_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753" y="1837089"/>
            <a:ext cx="7155020" cy="442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5400" b="1" dirty="0"/>
              <a:t>Turisme vinculat a l’esport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985031" y="5460107"/>
            <a:ext cx="2046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Ferran </a:t>
            </a:r>
            <a:r>
              <a:rPr lang="ca-ES" dirty="0" err="1"/>
              <a:t>Lacasta</a:t>
            </a:r>
            <a:endParaRPr lang="ca-ES" dirty="0"/>
          </a:p>
          <a:p>
            <a:r>
              <a:rPr lang="ca-ES" dirty="0"/>
              <a:t>Guillem Querol</a:t>
            </a:r>
          </a:p>
          <a:p>
            <a:r>
              <a:rPr lang="ca-ES" dirty="0"/>
              <a:t>Carles Requena</a:t>
            </a:r>
          </a:p>
        </p:txBody>
      </p:sp>
    </p:spTree>
    <p:extLst>
      <p:ext uri="{BB962C8B-B14F-4D97-AF65-F5344CB8AC3E}">
        <p14:creationId xmlns:p14="http://schemas.microsoft.com/office/powerpoint/2010/main" val="36756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3252" y="2384023"/>
            <a:ext cx="5451627" cy="32767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69440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 err="1"/>
              <a:t>Despesa</a:t>
            </a:r>
            <a:r>
              <a:rPr lang="en-US" sz="3600" b="1" dirty="0"/>
              <a:t> per </a:t>
            </a:r>
            <a:r>
              <a:rPr lang="en-US" sz="3600" b="1" dirty="0" err="1"/>
              <a:t>viatge</a:t>
            </a:r>
            <a:endParaRPr lang="en-US" sz="36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300000"/>
              </a:lnSpc>
              <a:buFont typeface="Wingdings 3" charset="2"/>
              <a:buChar char=""/>
            </a:pPr>
            <a:r>
              <a:rPr lang="en-US" sz="1600" dirty="0" err="1">
                <a:solidFill>
                  <a:srgbClr val="000000"/>
                </a:solidFill>
              </a:rPr>
              <a:t>Gràfic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amb</a:t>
            </a:r>
            <a:r>
              <a:rPr lang="en-US" sz="1600" dirty="0">
                <a:solidFill>
                  <a:srgbClr val="000000"/>
                </a:solidFill>
              </a:rPr>
              <a:t> pendent </a:t>
            </a:r>
            <a:r>
              <a:rPr lang="en-US" sz="1600" dirty="0" err="1">
                <a:solidFill>
                  <a:srgbClr val="000000"/>
                </a:solidFill>
              </a:rPr>
              <a:t>negativa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300000"/>
              </a:lnSpc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La </a:t>
            </a:r>
            <a:r>
              <a:rPr lang="en-US" sz="1600" dirty="0" err="1">
                <a:solidFill>
                  <a:srgbClr val="000000"/>
                </a:solidFill>
              </a:rPr>
              <a:t>tendència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és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cada</a:t>
            </a:r>
            <a:r>
              <a:rPr lang="en-US" sz="1600" dirty="0">
                <a:solidFill>
                  <a:srgbClr val="000000"/>
                </a:solidFill>
              </a:rPr>
              <a:t> cop </a:t>
            </a:r>
            <a:r>
              <a:rPr lang="en-US" sz="1600" dirty="0" err="1">
                <a:solidFill>
                  <a:srgbClr val="000000"/>
                </a:solidFill>
              </a:rPr>
              <a:t>pagar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menys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0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231" y="2384023"/>
            <a:ext cx="5451627" cy="32767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6834" y="524952"/>
            <a:ext cx="696994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 err="1"/>
              <a:t>Viatge</a:t>
            </a:r>
            <a:r>
              <a:rPr lang="en-US" sz="3600" b="1" dirty="0"/>
              <a:t> </a:t>
            </a:r>
            <a:r>
              <a:rPr lang="en-US" sz="3600" b="1" dirty="0" err="1"/>
              <a:t>segons</a:t>
            </a:r>
            <a:r>
              <a:rPr lang="en-US" sz="3600" b="1" dirty="0"/>
              <a:t> el </a:t>
            </a:r>
            <a:r>
              <a:rPr lang="en-US" sz="3600" b="1" dirty="0" err="1"/>
              <a:t>destí</a:t>
            </a:r>
            <a:endParaRPr lang="en-US" sz="36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  <a:buFont typeface="Wingdings 3" charset="2"/>
              <a:buChar char=""/>
            </a:pPr>
            <a:r>
              <a:rPr lang="en-US" sz="1600" dirty="0" err="1">
                <a:solidFill>
                  <a:srgbClr val="000000"/>
                </a:solidFill>
              </a:rPr>
              <a:t>Parlem</a:t>
            </a:r>
            <a:r>
              <a:rPr lang="en-US" sz="1600" dirty="0">
                <a:solidFill>
                  <a:srgbClr val="000000"/>
                </a:solidFill>
              </a:rPr>
              <a:t> de </a:t>
            </a:r>
            <a:r>
              <a:rPr lang="en-US" sz="1600" dirty="0" err="1">
                <a:solidFill>
                  <a:srgbClr val="000000"/>
                </a:solidFill>
              </a:rPr>
              <a:t>viatgers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espanyols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250000"/>
              </a:lnSpc>
              <a:buFont typeface="Wingdings 3" charset="2"/>
              <a:buChar char=""/>
            </a:pPr>
            <a:r>
              <a:rPr lang="en-US" sz="1600" dirty="0" err="1">
                <a:solidFill>
                  <a:srgbClr val="000000"/>
                </a:solidFill>
              </a:rPr>
              <a:t>Més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abudants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viatgers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nacionals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250000"/>
              </a:lnSpc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La </a:t>
            </a:r>
            <a:r>
              <a:rPr lang="en-US" sz="1600" dirty="0" err="1">
                <a:solidFill>
                  <a:srgbClr val="000000"/>
                </a:solidFill>
              </a:rPr>
              <a:t>diferència</a:t>
            </a:r>
            <a:r>
              <a:rPr lang="en-US" sz="1600" dirty="0">
                <a:solidFill>
                  <a:srgbClr val="000000"/>
                </a:solidFill>
              </a:rPr>
              <a:t> no </a:t>
            </a:r>
            <a:r>
              <a:rPr lang="en-US" sz="1600" dirty="0" err="1">
                <a:solidFill>
                  <a:srgbClr val="000000"/>
                </a:solidFill>
              </a:rPr>
              <a:t>segueix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una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tendència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significativa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01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b="1" dirty="0"/>
              <a:t>Viatge segons l’origen (1)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b="1" dirty="0"/>
              <a:t>Nacional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45923" y="3165128"/>
            <a:ext cx="3974431" cy="2267381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b="1" dirty="0"/>
              <a:t>Internacional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76846" y="3146712"/>
            <a:ext cx="4163646" cy="228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6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Viatge segons l’origen (2)</a:t>
            </a:r>
            <a:endParaRPr lang="ca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699" y="1905000"/>
            <a:ext cx="5707020" cy="350725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32104" y="2667185"/>
            <a:ext cx="5197763" cy="27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7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5331469" cy="976312"/>
          </a:xfrm>
        </p:spPr>
        <p:txBody>
          <a:bodyPr>
            <a:noAutofit/>
          </a:bodyPr>
          <a:lstStyle/>
          <a:p>
            <a:r>
              <a:rPr lang="ca-ES" sz="3600" b="1" dirty="0"/>
              <a:t>Despesa turística (1)</a:t>
            </a:r>
            <a:endParaRPr lang="ca-ES" sz="36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113" y="1725008"/>
            <a:ext cx="7175438" cy="43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2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Despesa turística (2)</a:t>
            </a:r>
            <a:endParaRPr lang="ca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82316F5-A15F-4A0A-842C-27CDFD424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339205"/>
              </p:ext>
            </p:extLst>
          </p:nvPr>
        </p:nvGraphicFramePr>
        <p:xfrm>
          <a:off x="2193797" y="2108887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195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Despesa turística (3)</a:t>
            </a:r>
            <a:endParaRPr lang="ca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A6FDEBB-FD7C-4AF7-A42A-B4BBC779E1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92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Conclusions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400" dirty="0"/>
              <a:t>Viatgers espanyols per turisme esportiu en augment</a:t>
            </a:r>
          </a:p>
          <a:p>
            <a:r>
              <a:rPr lang="ca-ES" sz="2400" dirty="0"/>
              <a:t>Diferència entre sexes existent, en procés de reducció</a:t>
            </a:r>
          </a:p>
          <a:p>
            <a:r>
              <a:rPr lang="ca-ES" sz="2400" dirty="0"/>
              <a:t>Disminució de les despeses </a:t>
            </a:r>
          </a:p>
          <a:p>
            <a:r>
              <a:rPr lang="ca-ES" sz="2400" dirty="0"/>
              <a:t>Cada cop viatges de durada més curta</a:t>
            </a:r>
          </a:p>
          <a:p>
            <a:r>
              <a:rPr lang="ca-ES" sz="2400" dirty="0"/>
              <a:t>Turistes internacionals en augment </a:t>
            </a:r>
          </a:p>
          <a:p>
            <a:r>
              <a:rPr lang="ca-ES" sz="2400" dirty="0"/>
              <a:t>Despesa de turistes incrementant-se </a:t>
            </a:r>
          </a:p>
        </p:txBody>
      </p:sp>
    </p:spTree>
    <p:extLst>
      <p:ext uri="{BB962C8B-B14F-4D97-AF65-F5344CB8AC3E}">
        <p14:creationId xmlns:p14="http://schemas.microsoft.com/office/powerpoint/2010/main" val="350977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8979" y="2551764"/>
            <a:ext cx="8911687" cy="1280890"/>
          </a:xfrm>
        </p:spPr>
        <p:txBody>
          <a:bodyPr/>
          <a:lstStyle/>
          <a:p>
            <a:r>
              <a:rPr lang="ca-ES" dirty="0"/>
              <a:t>Gràcies per la vostra atenció</a:t>
            </a:r>
          </a:p>
        </p:txBody>
      </p:sp>
    </p:spTree>
    <p:extLst>
      <p:ext uri="{BB962C8B-B14F-4D97-AF65-F5344CB8AC3E}">
        <p14:creationId xmlns:p14="http://schemas.microsoft.com/office/powerpoint/2010/main" val="36405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5400" b="1" dirty="0"/>
              <a:t>Objectius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a-ES" dirty="0"/>
              <a:t>Importància del turisme vinculat a l’esport</a:t>
            </a:r>
          </a:p>
          <a:p>
            <a:pPr>
              <a:lnSpc>
                <a:spcPct val="200000"/>
              </a:lnSpc>
            </a:pPr>
            <a:r>
              <a:rPr lang="ca-ES" dirty="0"/>
              <a:t>Diferències entre homes i dones </a:t>
            </a:r>
          </a:p>
          <a:p>
            <a:pPr>
              <a:lnSpc>
                <a:spcPct val="200000"/>
              </a:lnSpc>
            </a:pPr>
            <a:r>
              <a:rPr lang="ca-ES" dirty="0"/>
              <a:t>Volum de diners invertits en aquests viatges</a:t>
            </a:r>
          </a:p>
          <a:p>
            <a:pPr>
              <a:lnSpc>
                <a:spcPct val="200000"/>
              </a:lnSpc>
            </a:pPr>
            <a:r>
              <a:rPr lang="ca-ES" dirty="0"/>
              <a:t>Facilitar la informació sobre aquest turisme</a:t>
            </a:r>
          </a:p>
          <a:p>
            <a:endParaRPr lang="ca-ES" dirty="0"/>
          </a:p>
          <a:p>
            <a:endParaRPr lang="ca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72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5400" b="1" dirty="0"/>
              <a:t>Fonts</a:t>
            </a:r>
            <a:r>
              <a:rPr lang="es-ES" sz="5400" b="1" dirty="0"/>
              <a:t> </a:t>
            </a:r>
            <a:r>
              <a:rPr lang="ca-ES" sz="5400" b="1" dirty="0"/>
              <a:t>d’informació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ca-ES" dirty="0"/>
              <a:t>La informació pertany al Pla Estadístic Nacional.</a:t>
            </a:r>
          </a:p>
          <a:p>
            <a:pPr>
              <a:lnSpc>
                <a:spcPct val="250000"/>
              </a:lnSpc>
            </a:pPr>
            <a:r>
              <a:rPr lang="ca-ES" dirty="0"/>
              <a:t>Desenvolupada per el Ministeri d'indústria, energia i turisme.</a:t>
            </a:r>
          </a:p>
          <a:p>
            <a:pPr>
              <a:lnSpc>
                <a:spcPct val="250000"/>
              </a:lnSpc>
            </a:pPr>
            <a:r>
              <a:rPr lang="ca-ES" dirty="0"/>
              <a:t>Operacions estadístiques :  - FAMILITUR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ca-ES" dirty="0"/>
              <a:t>							- FRONTUR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ca-ES" dirty="0"/>
              <a:t>							- EGATUR</a:t>
            </a:r>
          </a:p>
        </p:txBody>
      </p:sp>
    </p:spTree>
    <p:extLst>
      <p:ext uri="{BB962C8B-B14F-4D97-AF65-F5344CB8AC3E}">
        <p14:creationId xmlns:p14="http://schemas.microsoft.com/office/powerpoint/2010/main" val="40475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 err="1"/>
              <a:t>Principals</a:t>
            </a:r>
            <a:r>
              <a:rPr lang="es-ES" sz="5400" b="1" dirty="0"/>
              <a:t> </a:t>
            </a:r>
            <a:r>
              <a:rPr lang="es-ES" sz="5400" b="1" dirty="0" err="1"/>
              <a:t>conceptes</a:t>
            </a:r>
            <a:r>
              <a:rPr lang="es-ES" sz="5400" b="1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7937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" dirty="0" err="1"/>
              <a:t>Viatge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Motiu</a:t>
            </a:r>
            <a:r>
              <a:rPr lang="es-ES" dirty="0"/>
              <a:t> de </a:t>
            </a:r>
            <a:r>
              <a:rPr lang="es-ES" dirty="0" err="1"/>
              <a:t>viatge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Viatge</a:t>
            </a:r>
            <a:r>
              <a:rPr lang="es-ES" dirty="0"/>
              <a:t> per </a:t>
            </a:r>
            <a:r>
              <a:rPr lang="es-ES" dirty="0" err="1"/>
              <a:t>motiu</a:t>
            </a:r>
            <a:r>
              <a:rPr lang="es-ES" dirty="0"/>
              <a:t> </a:t>
            </a:r>
            <a:r>
              <a:rPr lang="es-ES" dirty="0" err="1"/>
              <a:t>vinculat</a:t>
            </a:r>
            <a:r>
              <a:rPr lang="es-ES" dirty="0"/>
              <a:t> a </a:t>
            </a:r>
            <a:r>
              <a:rPr lang="es-ES" dirty="0" err="1"/>
              <a:t>l’esport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</a:pPr>
            <a:r>
              <a:rPr lang="es-ES" dirty="0"/>
              <a:t>Turista internacional.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Activitats</a:t>
            </a:r>
            <a:r>
              <a:rPr lang="es-ES" dirty="0"/>
              <a:t> </a:t>
            </a:r>
            <a:r>
              <a:rPr lang="es-ES" dirty="0" err="1"/>
              <a:t>vinculades</a:t>
            </a:r>
            <a:r>
              <a:rPr lang="es-ES" dirty="0"/>
              <a:t> a </a:t>
            </a:r>
            <a:r>
              <a:rPr lang="es-ES" dirty="0" err="1"/>
              <a:t>l’esport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Destí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Viatge</a:t>
            </a:r>
            <a:r>
              <a:rPr lang="es-ES" dirty="0"/>
              <a:t> de curta durada.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Despesa</a:t>
            </a:r>
            <a:r>
              <a:rPr lang="es-ES" dirty="0"/>
              <a:t> total.</a:t>
            </a:r>
          </a:p>
        </p:txBody>
      </p:sp>
    </p:spTree>
    <p:extLst>
      <p:ext uri="{BB962C8B-B14F-4D97-AF65-F5344CB8AC3E}">
        <p14:creationId xmlns:p14="http://schemas.microsoft.com/office/powerpoint/2010/main" val="386772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19" y="1971473"/>
            <a:ext cx="7258161" cy="43626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7975140" cy="1280890"/>
          </a:xfrm>
        </p:spPr>
        <p:txBody>
          <a:bodyPr>
            <a:noAutofit/>
          </a:bodyPr>
          <a:lstStyle/>
          <a:p>
            <a:pPr algn="ctr"/>
            <a:r>
              <a:rPr lang="es-ES" sz="5400" b="1" dirty="0" err="1"/>
              <a:t>Evolució</a:t>
            </a:r>
            <a:r>
              <a:rPr lang="es-ES" sz="5400" b="1" dirty="0"/>
              <a:t> </a:t>
            </a:r>
            <a:r>
              <a:rPr lang="es-ES" sz="5400" b="1" dirty="0" err="1"/>
              <a:t>dels</a:t>
            </a:r>
            <a:r>
              <a:rPr lang="es-ES" sz="5400" b="1" dirty="0"/>
              <a:t> </a:t>
            </a:r>
            <a:r>
              <a:rPr lang="es-ES" sz="5400" b="1" dirty="0" err="1"/>
              <a:t>viatges</a:t>
            </a:r>
            <a:endParaRPr lang="es-ES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50" y="2073127"/>
            <a:ext cx="4916976" cy="29554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859772" cy="1280890"/>
          </a:xfrm>
        </p:spPr>
        <p:txBody>
          <a:bodyPr>
            <a:normAutofit/>
          </a:bodyPr>
          <a:lstStyle/>
          <a:p>
            <a:r>
              <a:rPr lang="es-ES" sz="3300" b="1" dirty="0" err="1"/>
              <a:t>Turisme</a:t>
            </a:r>
            <a:r>
              <a:rPr lang="es-ES" sz="3300" b="1" dirty="0"/>
              <a:t> </a:t>
            </a:r>
            <a:r>
              <a:rPr lang="es-ES" sz="3300" b="1" dirty="0" err="1"/>
              <a:t>esportiu</a:t>
            </a:r>
            <a:r>
              <a:rPr lang="es-ES" sz="3300" b="1" dirty="0"/>
              <a:t> </a:t>
            </a:r>
            <a:r>
              <a:rPr lang="es-ES" sz="3300" b="1" dirty="0" err="1"/>
              <a:t>dins</a:t>
            </a:r>
            <a:r>
              <a:rPr lang="es-ES" sz="3300" b="1" dirty="0"/>
              <a:t> del </a:t>
            </a:r>
            <a:r>
              <a:rPr lang="es-ES" sz="3300" b="1" dirty="0" err="1"/>
              <a:t>turisme</a:t>
            </a:r>
            <a:r>
              <a:rPr lang="es-ES" sz="3300" b="1" dirty="0"/>
              <a:t> general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2 % del total.</a:t>
            </a:r>
          </a:p>
          <a:p>
            <a:pPr>
              <a:lnSpc>
                <a:spcPct val="300000"/>
              </a:lnSpc>
            </a:pPr>
            <a:r>
              <a:rPr lang="en-US" dirty="0" err="1"/>
              <a:t>Cada</a:t>
            </a:r>
            <a:r>
              <a:rPr lang="en-US" dirty="0"/>
              <a:t> cop </a:t>
            </a:r>
            <a:r>
              <a:rPr lang="en-US" dirty="0" err="1"/>
              <a:t>més</a:t>
            </a:r>
            <a:r>
              <a:rPr lang="en-US" dirty="0"/>
              <a:t> </a:t>
            </a:r>
            <a:r>
              <a:rPr lang="en-US" dirty="0" err="1"/>
              <a:t>importants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6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ca-ES" sz="4400" b="1" dirty="0"/>
              <a:t>Turisme esportiu segons el sexe (1)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726459"/>
            <a:ext cx="4313237" cy="2592531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5" y="2718522"/>
            <a:ext cx="4313238" cy="25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6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916" y="1630591"/>
            <a:ext cx="5451627" cy="32767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/>
              <a:t>Turisme esportiu segons el sexe (2)</a:t>
            </a:r>
            <a:endParaRPr lang="en-US" sz="320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buFont typeface="Wingdings 3" charset="2"/>
              <a:buChar char=""/>
            </a:pPr>
            <a:r>
              <a:rPr lang="en-US" sz="2000" u="sng" dirty="0" err="1">
                <a:solidFill>
                  <a:srgbClr val="000000"/>
                </a:solidFill>
              </a:rPr>
              <a:t>Despeses</a:t>
            </a:r>
            <a:endParaRPr lang="en-US" sz="2000" u="sng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No hi </a:t>
            </a:r>
            <a:r>
              <a:rPr lang="en-US" sz="1600" dirty="0" err="1">
                <a:solidFill>
                  <a:srgbClr val="000000"/>
                </a:solidFill>
              </a:rPr>
              <a:t>han</a:t>
            </a:r>
            <a:r>
              <a:rPr lang="en-US" sz="1600" dirty="0">
                <a:solidFill>
                  <a:srgbClr val="000000"/>
                </a:solidFill>
              </a:rPr>
              <a:t> grans </a:t>
            </a:r>
            <a:r>
              <a:rPr lang="en-US" sz="1600" dirty="0" err="1">
                <a:solidFill>
                  <a:srgbClr val="000000"/>
                </a:solidFill>
              </a:rPr>
              <a:t>diferències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200000"/>
              </a:lnSpc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Les </a:t>
            </a:r>
            <a:r>
              <a:rPr lang="en-US" sz="1600" dirty="0" err="1">
                <a:solidFill>
                  <a:srgbClr val="000000"/>
                </a:solidFill>
              </a:rPr>
              <a:t>dones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gasten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lleugerament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menys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4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35" y="2190904"/>
            <a:ext cx="5470032" cy="32878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446088"/>
            <a:ext cx="6097117" cy="100584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dirty="0" err="1"/>
              <a:t>Viatge</a:t>
            </a:r>
            <a:r>
              <a:rPr lang="en-US" sz="3600" b="1" dirty="0"/>
              <a:t> </a:t>
            </a:r>
            <a:r>
              <a:rPr lang="en-US" sz="3600" b="1" dirty="0" err="1"/>
              <a:t>segons</a:t>
            </a:r>
            <a:r>
              <a:rPr lang="en-US" sz="3600" b="1" dirty="0"/>
              <a:t> la </a:t>
            </a:r>
            <a:r>
              <a:rPr lang="en-US" sz="3600" b="1" dirty="0" err="1"/>
              <a:t>durada</a:t>
            </a:r>
            <a:endParaRPr lang="en-US" sz="36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92926" y="2051814"/>
            <a:ext cx="3555557" cy="430187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300000"/>
              </a:lnSpc>
              <a:buFont typeface="Wingdings 3" charset="2"/>
              <a:buChar char=""/>
            </a:pPr>
            <a:r>
              <a:rPr lang="en-US" dirty="0" err="1"/>
              <a:t>Curta</a:t>
            </a:r>
            <a:r>
              <a:rPr lang="en-US" dirty="0"/>
              <a:t> </a:t>
            </a:r>
            <a:r>
              <a:rPr lang="en-US" dirty="0" err="1"/>
              <a:t>durada</a:t>
            </a:r>
            <a:r>
              <a:rPr lang="en-US" dirty="0"/>
              <a:t>: &gt; 4 nits.</a:t>
            </a:r>
          </a:p>
          <a:p>
            <a:pPr>
              <a:lnSpc>
                <a:spcPct val="300000"/>
              </a:lnSpc>
              <a:buFont typeface="Wingdings 3" charset="2"/>
              <a:buChar char=""/>
            </a:pPr>
            <a:r>
              <a:rPr lang="en-US" dirty="0" err="1"/>
              <a:t>Larga</a:t>
            </a:r>
            <a:r>
              <a:rPr lang="en-US" dirty="0"/>
              <a:t> </a:t>
            </a:r>
            <a:r>
              <a:rPr lang="en-US" dirty="0" err="1"/>
              <a:t>durada</a:t>
            </a:r>
            <a:r>
              <a:rPr lang="en-US" dirty="0"/>
              <a:t>: &lt; 4 nits.</a:t>
            </a:r>
          </a:p>
          <a:p>
            <a:pPr>
              <a:lnSpc>
                <a:spcPct val="300000"/>
              </a:lnSpc>
              <a:buFont typeface="Wingdings 3" charset="2"/>
              <a:buChar char=""/>
            </a:pPr>
            <a:r>
              <a:rPr lang="en-US" dirty="0"/>
              <a:t> </a:t>
            </a:r>
            <a:r>
              <a:rPr lang="en-US" dirty="0" err="1"/>
              <a:t>Més</a:t>
            </a:r>
            <a:r>
              <a:rPr lang="en-US" dirty="0"/>
              <a:t> del 70 % </a:t>
            </a:r>
            <a:r>
              <a:rPr lang="en-US" dirty="0" err="1"/>
              <a:t>curta</a:t>
            </a:r>
            <a:r>
              <a:rPr lang="en-US" dirty="0"/>
              <a:t> </a:t>
            </a:r>
            <a:r>
              <a:rPr lang="en-US" dirty="0" err="1"/>
              <a:t>durada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81756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288</Words>
  <Application>Microsoft Office PowerPoint</Application>
  <PresentationFormat>Panorámica</PresentationFormat>
  <Paragraphs>66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Espiral</vt:lpstr>
      <vt:lpstr>Turisme vinculat a l’esport</vt:lpstr>
      <vt:lpstr>Objectius</vt:lpstr>
      <vt:lpstr>Fonts d’informació</vt:lpstr>
      <vt:lpstr>Principals conceptes </vt:lpstr>
      <vt:lpstr>Evolució dels viatges</vt:lpstr>
      <vt:lpstr>Turisme esportiu dins del turisme general</vt:lpstr>
      <vt:lpstr>Turisme esportiu segons el sexe (1)</vt:lpstr>
      <vt:lpstr>Turisme esportiu segons el sexe (2)</vt:lpstr>
      <vt:lpstr>Viatge segons la durada</vt:lpstr>
      <vt:lpstr>Despesa per viatge</vt:lpstr>
      <vt:lpstr>Viatge segons el destí</vt:lpstr>
      <vt:lpstr>Viatge segons l’origen (1)</vt:lpstr>
      <vt:lpstr>Viatge segons l’origen (2)</vt:lpstr>
      <vt:lpstr>Despesa turística (1)</vt:lpstr>
      <vt:lpstr>Despesa turística (2)</vt:lpstr>
      <vt:lpstr>Despesa turística (3)</vt:lpstr>
      <vt:lpstr>Conclusions</vt:lpstr>
      <vt:lpstr>Gràcies per la vostra atenció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CARLES REQUENA SÁNCHEZ</dc:creator>
  <cp:lastModifiedBy>Fer</cp:lastModifiedBy>
  <cp:revision>53</cp:revision>
  <dcterms:created xsi:type="dcterms:W3CDTF">2017-05-21T14:52:36Z</dcterms:created>
  <dcterms:modified xsi:type="dcterms:W3CDTF">2017-05-21T21:18:27Z</dcterms:modified>
</cp:coreProperties>
</file>