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23"/>
    <p:restoredTop sz="94541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6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Salut i/o benestar</a:t>
            </a:r>
            <a:endParaRPr lang="ca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11454"/>
          </a:xfrm>
        </p:spPr>
        <p:txBody>
          <a:bodyPr>
            <a:normAutofit lnSpcReduction="10000"/>
          </a:bodyPr>
          <a:lstStyle/>
          <a:p>
            <a:r>
              <a:rPr lang="ca-ES" dirty="0" smtClean="0">
                <a:solidFill>
                  <a:schemeClr val="accent2">
                    <a:lumMod val="75000"/>
                  </a:schemeClr>
                </a:solidFill>
              </a:rPr>
              <a:t>Estadístiques públiques</a:t>
            </a:r>
          </a:p>
          <a:p>
            <a:r>
              <a:rPr lang="ca-ES" dirty="0" smtClean="0"/>
              <a:t>Aina </a:t>
            </a:r>
            <a:r>
              <a:rPr lang="ca-ES" dirty="0" err="1" smtClean="0"/>
              <a:t>Fernandez</a:t>
            </a:r>
            <a:r>
              <a:rPr lang="ca-ES" dirty="0" smtClean="0"/>
              <a:t>, Júlia </a:t>
            </a:r>
            <a:r>
              <a:rPr lang="ca-ES" dirty="0" err="1" smtClean="0"/>
              <a:t>Tena</a:t>
            </a:r>
            <a:r>
              <a:rPr lang="ca-ES" dirty="0" smtClean="0"/>
              <a:t>, Laura de Mena, Mireia Martorell</a:t>
            </a:r>
          </a:p>
          <a:p>
            <a:r>
              <a:rPr lang="ca-ES" cap="all" dirty="0" smtClean="0"/>
              <a:t>estadística pública, </a:t>
            </a:r>
          </a:p>
          <a:p>
            <a:r>
              <a:rPr lang="ca-ES" cap="all" dirty="0" smtClean="0"/>
              <a:t>Barcelona, 25 DE maig del 2017</a:t>
            </a:r>
            <a:endParaRPr lang="ca-ES" dirty="0" smtClean="0"/>
          </a:p>
          <a:p>
            <a:endParaRPr lang="es-ES_tradnl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89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Presentació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720850"/>
            <a:ext cx="8915400" cy="3777622"/>
          </a:xfrm>
        </p:spPr>
        <p:txBody>
          <a:bodyPr/>
          <a:lstStyle/>
          <a:p>
            <a:r>
              <a:rPr lang="ca-ES" dirty="0" smtClean="0"/>
              <a:t>Importància sobre les operacions estadístiques relacionades amb la salut.</a:t>
            </a:r>
          </a:p>
          <a:p>
            <a:pPr marL="0" indent="0">
              <a:buNone/>
            </a:pPr>
            <a:endParaRPr lang="ca-ES" dirty="0"/>
          </a:p>
          <a:p>
            <a:r>
              <a:rPr lang="ca-ES" dirty="0" smtClean="0"/>
              <a:t>Objectius del treball</a:t>
            </a:r>
          </a:p>
          <a:p>
            <a:pPr lvl="1">
              <a:buFont typeface="+mj-lt"/>
              <a:buAutoNum type="arabicPeriod"/>
            </a:pPr>
            <a:r>
              <a:rPr lang="ca-ES" sz="1800" dirty="0" smtClean="0"/>
              <a:t>INE</a:t>
            </a:r>
          </a:p>
          <a:p>
            <a:pPr lvl="1">
              <a:buFont typeface="+mj-lt"/>
              <a:buAutoNum type="arabicPeriod"/>
            </a:pPr>
            <a:r>
              <a:rPr lang="ca-ES" sz="1800" dirty="0" smtClean="0"/>
              <a:t>IDESCAT</a:t>
            </a:r>
          </a:p>
          <a:p>
            <a:pPr lvl="1">
              <a:buFont typeface="+mj-lt"/>
              <a:buAutoNum type="arabicPeriod"/>
            </a:pPr>
            <a:r>
              <a:rPr lang="ca-ES" sz="1800" dirty="0" smtClean="0"/>
              <a:t>Comparacions</a:t>
            </a:r>
          </a:p>
          <a:p>
            <a:pPr lvl="1">
              <a:buFont typeface="+mj-lt"/>
              <a:buAutoNum type="arabicPeriod"/>
            </a:pPr>
            <a:r>
              <a:rPr lang="ca-ES" sz="1800" dirty="0" smtClean="0"/>
              <a:t>Eurostat</a:t>
            </a:r>
          </a:p>
          <a:p>
            <a:pPr lvl="1">
              <a:buFont typeface="+mj-lt"/>
              <a:buAutoNum type="arabicPeriod"/>
            </a:pPr>
            <a:r>
              <a:rPr lang="ca-ES" sz="1800" dirty="0" smtClean="0"/>
              <a:t>Conclusions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766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70462"/>
            <a:ext cx="8915400" cy="4587834"/>
          </a:xfrm>
        </p:spPr>
        <p:txBody>
          <a:bodyPr>
            <a:normAutofit fontScale="77500" lnSpcReduction="20000"/>
          </a:bodyPr>
          <a:lstStyle/>
          <a:p>
            <a:r>
              <a:rPr lang="ca-ES" dirty="0" smtClean="0"/>
              <a:t>Periòdiques</a:t>
            </a:r>
          </a:p>
          <a:p>
            <a:pPr lvl="1"/>
            <a:r>
              <a:rPr lang="ca-ES" dirty="0"/>
              <a:t>Enquesta de morbiditat hospitalària</a:t>
            </a:r>
            <a:r>
              <a:rPr lang="es-ES_tradnl" dirty="0"/>
              <a:t> </a:t>
            </a:r>
            <a:endParaRPr lang="es-ES_tradnl" dirty="0" smtClean="0"/>
          </a:p>
          <a:p>
            <a:pPr lvl="1"/>
            <a:r>
              <a:rPr lang="ca-ES" dirty="0"/>
              <a:t>Estadística de defuncions segons la causa de mort</a:t>
            </a:r>
            <a:r>
              <a:rPr lang="es-ES_tradnl"/>
              <a:t> </a:t>
            </a:r>
            <a:endParaRPr lang="es-ES_tradnl" dirty="0"/>
          </a:p>
          <a:p>
            <a:pPr lvl="1"/>
            <a:r>
              <a:rPr lang="ca-ES" dirty="0"/>
              <a:t>Estadística de professionals sanitaris col·legiats</a:t>
            </a:r>
          </a:p>
          <a:p>
            <a:pPr lvl="1"/>
            <a:r>
              <a:rPr lang="ca-ES" dirty="0"/>
              <a:t>Enquesta europea de salut a Espanya</a:t>
            </a:r>
            <a:r>
              <a:rPr lang="es-ES_tradnl" dirty="0"/>
              <a:t> </a:t>
            </a:r>
          </a:p>
          <a:p>
            <a:pPr lvl="1"/>
            <a:r>
              <a:rPr lang="ca-ES" dirty="0"/>
              <a:t>Enquesta nacional de salut (ENSE)</a:t>
            </a:r>
            <a:r>
              <a:rPr lang="es-ES_tradnl" dirty="0"/>
              <a:t> </a:t>
            </a:r>
          </a:p>
          <a:p>
            <a:pPr lvl="1"/>
            <a:r>
              <a:rPr lang="ca-ES" dirty="0"/>
              <a:t>L’ocupació de les persones amb discapacitat</a:t>
            </a:r>
            <a:r>
              <a:rPr lang="es-ES_tradnl" dirty="0"/>
              <a:t> </a:t>
            </a:r>
          </a:p>
          <a:p>
            <a:pPr lvl="1"/>
            <a:r>
              <a:rPr lang="ca-ES" dirty="0"/>
              <a:t>El salari de les persones amb </a:t>
            </a:r>
            <a:r>
              <a:rPr lang="ca-ES" dirty="0" smtClean="0"/>
              <a:t>discapacitat</a:t>
            </a:r>
          </a:p>
          <a:p>
            <a:r>
              <a:rPr lang="ca-ES" dirty="0" smtClean="0"/>
              <a:t>No periòdiques</a:t>
            </a:r>
          </a:p>
          <a:p>
            <a:pPr lvl="1"/>
            <a:r>
              <a:rPr lang="ca-ES" dirty="0"/>
              <a:t>Enquesta d’ integració social i salut </a:t>
            </a:r>
            <a:endParaRPr lang="ca-ES" dirty="0" smtClean="0"/>
          </a:p>
          <a:p>
            <a:pPr lvl="1"/>
            <a:r>
              <a:rPr lang="ca-ES" dirty="0"/>
              <a:t>Enquesta sobre discapacitats realitzades </a:t>
            </a:r>
            <a:endParaRPr lang="ca-ES" dirty="0" smtClean="0"/>
          </a:p>
          <a:p>
            <a:pPr lvl="1"/>
            <a:r>
              <a:rPr lang="ca-ES" dirty="0"/>
              <a:t>Enquesta de salut i hàbits sexuals </a:t>
            </a:r>
            <a:endParaRPr lang="ca-ES" dirty="0" smtClean="0"/>
          </a:p>
          <a:p>
            <a:pPr lvl="1"/>
            <a:r>
              <a:rPr lang="ca-ES" dirty="0"/>
              <a:t>Estadística d’indicadores </a:t>
            </a:r>
            <a:r>
              <a:rPr lang="ca-ES" dirty="0" smtClean="0"/>
              <a:t>hospitalaris</a:t>
            </a:r>
          </a:p>
          <a:p>
            <a:pPr lvl="1"/>
            <a:r>
              <a:rPr lang="ca-ES" dirty="0"/>
              <a:t>Establiment sanitari amb règim d’internat</a:t>
            </a:r>
            <a:endParaRPr lang="es-ES_tradnl" dirty="0"/>
          </a:p>
          <a:p>
            <a:pPr lvl="1"/>
            <a:r>
              <a:rPr lang="ca-ES" dirty="0"/>
              <a:t>Mòdul 2011 (EPA): Problemes de salut i la seva relació amb la seva ocupació</a:t>
            </a:r>
            <a:r>
              <a:rPr lang="es-ES_tradnl" dirty="0"/>
              <a:t> </a:t>
            </a:r>
            <a:endParaRPr lang="es-ES_tradnl" dirty="0" smtClean="0"/>
          </a:p>
          <a:p>
            <a:pPr lvl="1"/>
            <a:r>
              <a:rPr lang="ca-ES" dirty="0"/>
              <a:t>Mòdul 2002 (EPA): Persones amb discapacitat i la seva relació amb </a:t>
            </a:r>
            <a:r>
              <a:rPr lang="ca-ES" dirty="0" smtClean="0"/>
              <a:t>l’ocupació</a:t>
            </a:r>
            <a:endParaRPr lang="es-ES_tradnl" dirty="0"/>
          </a:p>
          <a:p>
            <a:pPr lvl="1"/>
            <a:endParaRPr lang="ca-ES" dirty="0"/>
          </a:p>
          <a:p>
            <a:pPr lvl="1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73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IDESCAT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ca-ES" dirty="0"/>
              <a:t>Indicadors d’esperança de vida i salut de la població</a:t>
            </a:r>
            <a:endParaRPr lang="es-ES_tradnl" dirty="0"/>
          </a:p>
          <a:p>
            <a:pPr marL="342900" lvl="1" indent="-342900"/>
            <a:r>
              <a:rPr lang="ca-ES" dirty="0"/>
              <a:t>Enquesta de discapacitat, autonomia personal i situacions de dependència</a:t>
            </a:r>
            <a:endParaRPr lang="es-ES_tradnl" dirty="0"/>
          </a:p>
          <a:p>
            <a:pPr marL="342900" lvl="1" indent="-342900"/>
            <a:r>
              <a:rPr lang="ca-ES" dirty="0"/>
              <a:t>Estadística de discapacitats i </a:t>
            </a:r>
            <a:r>
              <a:rPr lang="ca-ES" dirty="0" smtClean="0"/>
              <a:t>deficiències</a:t>
            </a:r>
            <a:endParaRPr lang="es-ES_tradnl" dirty="0"/>
          </a:p>
          <a:p>
            <a:pPr marL="342900" lvl="1" indent="-342900"/>
            <a:r>
              <a:rPr lang="ca-ES" dirty="0" smtClean="0"/>
              <a:t>Enquesta </a:t>
            </a:r>
            <a:r>
              <a:rPr lang="ca-ES" dirty="0"/>
              <a:t>demogràfica</a:t>
            </a:r>
            <a:r>
              <a:rPr lang="es-ES_tradnl" dirty="0"/>
              <a:t> </a:t>
            </a:r>
            <a:endParaRPr lang="es-ES_tradnl" dirty="0" smtClean="0"/>
          </a:p>
          <a:p>
            <a:pPr marL="342900" lvl="1" indent="-342900"/>
            <a:r>
              <a:rPr lang="ca-ES" dirty="0"/>
              <a:t>Enquesta de condicions de vida i hàbits de la població</a:t>
            </a:r>
            <a:endParaRPr lang="es-ES_tradnl" dirty="0"/>
          </a:p>
          <a:p>
            <a:pPr marL="342900" lvl="1" indent="-342900"/>
            <a:r>
              <a:rPr lang="ca-ES" dirty="0"/>
              <a:t>Persones amb reconeixement legal de discapacitat</a:t>
            </a:r>
            <a:endParaRPr lang="es-ES_tradnl" dirty="0"/>
          </a:p>
          <a:p>
            <a:pPr marL="342900" lvl="1" indent="-342900"/>
            <a:r>
              <a:rPr lang="ca-ES" dirty="0"/>
              <a:t>Indicadors de la Unió Europea</a:t>
            </a:r>
            <a:endParaRPr lang="es-ES_tradnl" dirty="0"/>
          </a:p>
          <a:p>
            <a:pPr marL="342900" lvl="1" indent="-342900"/>
            <a:r>
              <a:rPr lang="ca-ES" dirty="0"/>
              <a:t>Indicadors de demografia i qualitat de </a:t>
            </a:r>
            <a:r>
              <a:rPr lang="ca-ES" dirty="0" smtClean="0"/>
              <a:t>vida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57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COMPARACIÓ</a:t>
            </a:r>
            <a:endParaRPr lang="es-ES_tradnl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589212" y="1564445"/>
            <a:ext cx="8915400" cy="4408735"/>
          </a:xfrm>
        </p:spPr>
        <p:txBody>
          <a:bodyPr>
            <a:normAutofit lnSpcReduction="10000"/>
          </a:bodyPr>
          <a:lstStyle/>
          <a:p>
            <a:r>
              <a:rPr lang="ca-ES" sz="2000" b="1" dirty="0"/>
              <a:t>Indicadores de Salud (INE) - Indicadors d’esperança de vida i salut de la població (IDESCAT</a:t>
            </a:r>
            <a:r>
              <a:rPr lang="ca-ES" sz="2000" b="1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ca-ES" sz="1800" dirty="0" smtClean="0"/>
              <a:t>INE ofereix més resultats i més variables</a:t>
            </a:r>
          </a:p>
          <a:p>
            <a:pPr lvl="1">
              <a:buFont typeface="Arial"/>
              <a:buChar char="•"/>
            </a:pPr>
            <a:r>
              <a:rPr lang="ca-ES" sz="1800" dirty="0" smtClean="0"/>
              <a:t>L’operació estadística de l’INE cobreix altres temes</a:t>
            </a:r>
          </a:p>
          <a:p>
            <a:pPr lvl="1">
              <a:buFont typeface="Arial"/>
              <a:buChar char="•"/>
            </a:pPr>
            <a:r>
              <a:rPr lang="ca-ES" sz="1800" dirty="0" smtClean="0"/>
              <a:t>Tractament de les dades</a:t>
            </a:r>
          </a:p>
          <a:p>
            <a:pPr lvl="1">
              <a:buFont typeface="Arial"/>
              <a:buChar char="•"/>
            </a:pPr>
            <a:r>
              <a:rPr lang="ca-ES" sz="1800" dirty="0" smtClean="0"/>
              <a:t>L’INE ofereix una presentació més extensa i cuidada dels resultats</a:t>
            </a:r>
            <a:endParaRPr lang="ca-ES" sz="1800" dirty="0"/>
          </a:p>
          <a:p>
            <a:pPr lvl="1">
              <a:buFont typeface="Arial"/>
              <a:buChar char="•"/>
            </a:pPr>
            <a:endParaRPr lang="ca-ES" b="1" dirty="0"/>
          </a:p>
          <a:p>
            <a:r>
              <a:rPr lang="ca-ES" sz="2000" b="1" dirty="0" err="1"/>
              <a:t>Encuesta</a:t>
            </a:r>
            <a:r>
              <a:rPr lang="ca-ES" sz="2000" b="1" dirty="0"/>
              <a:t> de </a:t>
            </a:r>
            <a:r>
              <a:rPr lang="ca-ES" sz="2000" b="1" dirty="0" err="1"/>
              <a:t>integración</a:t>
            </a:r>
            <a:r>
              <a:rPr lang="ca-ES" sz="2000" b="1" dirty="0"/>
              <a:t> social </a:t>
            </a:r>
            <a:r>
              <a:rPr lang="ca-ES" sz="2000" b="1" dirty="0" err="1"/>
              <a:t>y</a:t>
            </a:r>
            <a:r>
              <a:rPr lang="ca-ES" sz="2000" b="1" dirty="0"/>
              <a:t> </a:t>
            </a:r>
            <a:r>
              <a:rPr lang="ca-ES" sz="2000" b="1" dirty="0" err="1"/>
              <a:t>salud</a:t>
            </a:r>
            <a:r>
              <a:rPr lang="ca-ES" sz="2000" b="1" dirty="0"/>
              <a:t> (INE) - Enquesta de condicions de vida i hàbits de la població (</a:t>
            </a:r>
            <a:r>
              <a:rPr lang="ca-ES" sz="2000" b="1" dirty="0" smtClean="0"/>
              <a:t>IDESCAT)</a:t>
            </a:r>
          </a:p>
          <a:p>
            <a:pPr lvl="1">
              <a:buFont typeface="Arial"/>
              <a:buChar char="•"/>
            </a:pPr>
            <a:r>
              <a:rPr lang="ca-ES" sz="1800" dirty="0" smtClean="0"/>
              <a:t>L’INE ofereix resultats específics per a cada una de les variables</a:t>
            </a:r>
          </a:p>
          <a:p>
            <a:pPr lvl="1">
              <a:buFont typeface="Arial"/>
              <a:buChar char="•"/>
            </a:pPr>
            <a:r>
              <a:rPr lang="ca-ES" sz="1800" dirty="0" smtClean="0"/>
              <a:t>L’IDESCAT parla d’altres temes a part de la salut</a:t>
            </a:r>
          </a:p>
          <a:p>
            <a:pPr lvl="1">
              <a:buFont typeface="Arial"/>
              <a:buChar char="•"/>
            </a:pPr>
            <a:r>
              <a:rPr lang="ca-ES" sz="1800" dirty="0" smtClean="0"/>
              <a:t>La presentació de l’INE és més cuidada</a:t>
            </a:r>
          </a:p>
          <a:p>
            <a:pPr marL="0" indent="0">
              <a:buNone/>
            </a:pPr>
            <a:endParaRPr lang="ca-ES" b="1" dirty="0" smtClean="0"/>
          </a:p>
          <a:p>
            <a:endParaRPr lang="es-ES_tradnl" dirty="0"/>
          </a:p>
          <a:p>
            <a:endParaRPr lang="es-ES_tradnl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977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COMPARACIÓ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70315"/>
            <a:ext cx="8915400" cy="4854310"/>
          </a:xfrm>
        </p:spPr>
        <p:txBody>
          <a:bodyPr/>
          <a:lstStyle/>
          <a:p>
            <a:r>
              <a:rPr lang="ca-ES" sz="2000" b="1" dirty="0" smtClean="0"/>
              <a:t>Enquesta sobre persones discapacitades</a:t>
            </a:r>
            <a:endParaRPr lang="ca-ES" b="1" dirty="0" smtClean="0"/>
          </a:p>
          <a:p>
            <a:pPr>
              <a:buNone/>
            </a:pPr>
            <a:r>
              <a:rPr lang="ca-ES" dirty="0" smtClean="0"/>
              <a:t>	</a:t>
            </a:r>
          </a:p>
          <a:p>
            <a:pPr lvl="2">
              <a:buFont typeface="Wingdings" pitchFamily="2" charset="2"/>
              <a:buChar char="§"/>
            </a:pPr>
            <a:r>
              <a:rPr lang="ca-ES" dirty="0" smtClean="0"/>
              <a:t>	</a:t>
            </a:r>
            <a:r>
              <a:rPr lang="ca-ES" sz="1800" dirty="0" err="1" smtClean="0"/>
              <a:t>Idescat</a:t>
            </a:r>
            <a:r>
              <a:rPr lang="ca-ES" sz="1800" dirty="0" smtClean="0"/>
              <a:t> -&gt; explotació de l’enquesta de </a:t>
            </a:r>
            <a:r>
              <a:rPr lang="ca-ES" sz="1800" dirty="0" err="1" smtClean="0"/>
              <a:t>l’INE</a:t>
            </a:r>
            <a:r>
              <a:rPr lang="ca-ES" sz="1800" dirty="0" smtClean="0"/>
              <a:t>    (Catalunya)</a:t>
            </a:r>
          </a:p>
          <a:p>
            <a:pPr lvl="2">
              <a:buNone/>
            </a:pPr>
            <a:r>
              <a:rPr lang="ca-ES" sz="1800" dirty="0" smtClean="0"/>
              <a:t>					         </a:t>
            </a:r>
            <a:r>
              <a:rPr lang="ca-ES" sz="1800" dirty="0"/>
              <a:t> </a:t>
            </a:r>
            <a:r>
              <a:rPr lang="ca-ES" sz="1800" dirty="0" smtClean="0"/>
              <a:t> Habitatges</a:t>
            </a:r>
          </a:p>
          <a:p>
            <a:pPr lvl="2">
              <a:buFont typeface="Wingdings" pitchFamily="2" charset="2"/>
              <a:buChar char="§"/>
            </a:pPr>
            <a:r>
              <a:rPr lang="ca-ES" sz="1800" dirty="0" smtClean="0"/>
              <a:t>     </a:t>
            </a:r>
            <a:r>
              <a:rPr lang="ca-ES" sz="1800" dirty="0" smtClean="0">
                <a:solidFill>
                  <a:schemeClr val="tx1"/>
                </a:solidFill>
              </a:rPr>
              <a:t>Dos blocs </a:t>
            </a:r>
          </a:p>
          <a:p>
            <a:pPr lvl="2">
              <a:buNone/>
            </a:pPr>
            <a:r>
              <a:rPr lang="ca-ES" sz="1800" dirty="0" smtClean="0"/>
              <a:t>						  </a:t>
            </a:r>
            <a:r>
              <a:rPr lang="ca-ES" sz="1800" dirty="0"/>
              <a:t> </a:t>
            </a:r>
            <a:r>
              <a:rPr lang="ca-ES" sz="1800" dirty="0" smtClean="0"/>
              <a:t> Centres</a:t>
            </a:r>
          </a:p>
          <a:p>
            <a:pPr lvl="2">
              <a:buNone/>
            </a:pPr>
            <a:r>
              <a:rPr lang="ca-ES" sz="1800" dirty="0" smtClean="0"/>
              <a:t>								               INE</a:t>
            </a:r>
          </a:p>
          <a:p>
            <a:pPr lvl="2">
              <a:buFont typeface="Wingdings" pitchFamily="2" charset="2"/>
              <a:buChar char="§"/>
            </a:pPr>
            <a:r>
              <a:rPr lang="ca-ES" sz="1800" dirty="0" smtClean="0"/>
              <a:t>    Presentació dels resultats </a:t>
            </a:r>
          </a:p>
          <a:p>
            <a:pPr lvl="8">
              <a:buNone/>
            </a:pPr>
            <a:r>
              <a:rPr lang="ca-ES" sz="1800" dirty="0" smtClean="0"/>
              <a:t>		               IDESCAT</a:t>
            </a:r>
          </a:p>
          <a:p>
            <a:pPr lvl="2">
              <a:buFont typeface="Wingdings" pitchFamily="2" charset="2"/>
              <a:buChar char="§"/>
            </a:pPr>
            <a:r>
              <a:rPr lang="ca-ES" sz="1800" dirty="0" smtClean="0"/>
              <a:t>    Metodologia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5373858" y="3178126"/>
            <a:ext cx="590843" cy="225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373858" y="3650567"/>
            <a:ext cx="590843" cy="267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7007518" y="4400842"/>
            <a:ext cx="590843" cy="225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7007518" y="4702127"/>
            <a:ext cx="590843" cy="297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EUROSTAT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1505" y="1528550"/>
            <a:ext cx="9703108" cy="4831308"/>
          </a:xfrm>
        </p:spPr>
        <p:txBody>
          <a:bodyPr>
            <a:normAutofit/>
          </a:bodyPr>
          <a:lstStyle/>
          <a:p>
            <a:r>
              <a:rPr lang="ca-ES" dirty="0" smtClean="0"/>
              <a:t>L’estat de salut</a:t>
            </a:r>
          </a:p>
          <a:p>
            <a:pPr lvl="1"/>
            <a:r>
              <a:rPr lang="ca-ES" dirty="0" smtClean="0"/>
              <a:t>Anys de vida saludable</a:t>
            </a:r>
          </a:p>
          <a:p>
            <a:pPr lvl="1"/>
            <a:r>
              <a:rPr lang="ca-ES" dirty="0" smtClean="0"/>
              <a:t>Autopercepció </a:t>
            </a:r>
            <a:r>
              <a:rPr lang="ca-ES" dirty="0" smtClean="0"/>
              <a:t>de la salut i el benestar</a:t>
            </a:r>
          </a:p>
          <a:p>
            <a:r>
              <a:rPr lang="ca-ES" dirty="0" smtClean="0"/>
              <a:t>Els factors determinants</a:t>
            </a:r>
          </a:p>
          <a:p>
            <a:pPr lvl="1"/>
            <a:r>
              <a:rPr lang="ca-ES" dirty="0" smtClean="0"/>
              <a:t>Índex de massa corporal</a:t>
            </a:r>
          </a:p>
          <a:p>
            <a:pPr lvl="1"/>
            <a:r>
              <a:rPr lang="ca-ES" dirty="0" smtClean="0"/>
              <a:t>Activitat física</a:t>
            </a:r>
          </a:p>
          <a:p>
            <a:r>
              <a:rPr lang="ca-ES" dirty="0" smtClean="0"/>
              <a:t>Atenció sanitària</a:t>
            </a:r>
          </a:p>
          <a:p>
            <a:pPr lvl="1"/>
            <a:r>
              <a:rPr lang="ca-ES" dirty="0" smtClean="0"/>
              <a:t>Despeses sanitàries</a:t>
            </a:r>
          </a:p>
          <a:p>
            <a:pPr lvl="1"/>
            <a:r>
              <a:rPr lang="ca-ES" dirty="0" smtClean="0"/>
              <a:t>Recursos sanitaris</a:t>
            </a:r>
          </a:p>
          <a:p>
            <a:r>
              <a:rPr lang="ca-ES" dirty="0" smtClean="0"/>
              <a:t>Discapacitat</a:t>
            </a:r>
          </a:p>
          <a:p>
            <a:r>
              <a:rPr lang="ca-ES" dirty="0" smtClean="0"/>
              <a:t>Causes de mort</a:t>
            </a:r>
          </a:p>
          <a:p>
            <a:r>
              <a:rPr lang="ca-ES" dirty="0" smtClean="0"/>
              <a:t>Salut i seguretat en el treball</a:t>
            </a:r>
          </a:p>
        </p:txBody>
      </p:sp>
    </p:spTree>
    <p:extLst>
      <p:ext uri="{BB962C8B-B14F-4D97-AF65-F5344CB8AC3E}">
        <p14:creationId xmlns:p14="http://schemas.microsoft.com/office/powerpoint/2010/main" val="15623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41475"/>
            <a:ext cx="8915400" cy="3777622"/>
          </a:xfrm>
        </p:spPr>
        <p:txBody>
          <a:bodyPr/>
          <a:lstStyle/>
          <a:p>
            <a:r>
              <a:rPr lang="ca-ES" sz="2000" dirty="0" smtClean="0"/>
              <a:t>COMPARACIÓ: 	INE – IDESCAT</a:t>
            </a:r>
          </a:p>
          <a:p>
            <a:pPr>
              <a:buNone/>
            </a:pPr>
            <a:endParaRPr lang="ca-ES" dirty="0" smtClean="0"/>
          </a:p>
          <a:p>
            <a:pPr lvl="1">
              <a:buFont typeface="Wingdings" pitchFamily="2" charset="2"/>
              <a:buChar char="§"/>
            </a:pPr>
            <a:r>
              <a:rPr lang="ca-ES" sz="1800" dirty="0" smtClean="0"/>
              <a:t>Difusió dels resultats</a:t>
            </a:r>
          </a:p>
          <a:p>
            <a:pPr lvl="1">
              <a:buNone/>
            </a:pPr>
            <a:endParaRPr lang="ca-ES" sz="1800" dirty="0" smtClean="0"/>
          </a:p>
          <a:p>
            <a:pPr lvl="1">
              <a:buFont typeface="Wingdings" pitchFamily="2" charset="2"/>
              <a:buChar char="§"/>
            </a:pPr>
            <a:r>
              <a:rPr lang="ca-ES" sz="1800" dirty="0" smtClean="0"/>
              <a:t>Informes metodològics</a:t>
            </a:r>
          </a:p>
          <a:p>
            <a:pPr lvl="1">
              <a:buNone/>
            </a:pPr>
            <a:endParaRPr lang="ca-ES" sz="1800" dirty="0" smtClean="0"/>
          </a:p>
          <a:p>
            <a:pPr lvl="1">
              <a:buFont typeface="Wingdings" pitchFamily="2" charset="2"/>
              <a:buChar char="§"/>
            </a:pPr>
            <a:r>
              <a:rPr lang="ca-ES" sz="1800" dirty="0" smtClean="0"/>
              <a:t>Àmbit nacional – Catalunya</a:t>
            </a:r>
            <a:endParaRPr lang="ca-ES" sz="1800" dirty="0"/>
          </a:p>
        </p:txBody>
      </p:sp>
    </p:spTree>
    <p:extLst>
      <p:ext uri="{BB962C8B-B14F-4D97-AF65-F5344CB8AC3E}">
        <p14:creationId xmlns:p14="http://schemas.microsoft.com/office/powerpoint/2010/main" val="14939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349</Words>
  <Application>Microsoft Macintosh PowerPoint</Application>
  <PresentationFormat>Panorámica</PresentationFormat>
  <Paragraphs>85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Century Gothic</vt:lpstr>
      <vt:lpstr>Wingdings</vt:lpstr>
      <vt:lpstr>Wingdings 3</vt:lpstr>
      <vt:lpstr>Arial</vt:lpstr>
      <vt:lpstr>Espiral</vt:lpstr>
      <vt:lpstr>Salut i/o benestar</vt:lpstr>
      <vt:lpstr>Presentació</vt:lpstr>
      <vt:lpstr>INE</vt:lpstr>
      <vt:lpstr>IDESCAT</vt:lpstr>
      <vt:lpstr>COMPARACIÓ</vt:lpstr>
      <vt:lpstr>COMPARACIÓ</vt:lpstr>
      <vt:lpstr>EUROSTAT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Salut i/o benestar</dc:title>
  <dc:creator>Mireia Martorell Colom</dc:creator>
  <cp:lastModifiedBy>Mireia Martorell Colom</cp:lastModifiedBy>
  <cp:revision>13</cp:revision>
  <dcterms:created xsi:type="dcterms:W3CDTF">2017-05-21T15:10:16Z</dcterms:created>
  <dcterms:modified xsi:type="dcterms:W3CDTF">2017-05-21T22:48:04Z</dcterms:modified>
</cp:coreProperties>
</file>