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4" r:id="rId1"/>
  </p:sldMasterIdLst>
  <p:sldIdLst>
    <p:sldId id="264" r:id="rId2"/>
    <p:sldId id="267" r:id="rId3"/>
    <p:sldId id="265" r:id="rId4"/>
    <p:sldId id="266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8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BF9D238-7282-4021-A1E2-1E6819DA9FEF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444007-F1D6-4218-8067-AF6E0730B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29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D238-7282-4021-A1E2-1E6819DA9FEF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4007-F1D6-4218-8067-AF6E0730B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04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D238-7282-4021-A1E2-1E6819DA9FEF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4007-F1D6-4218-8067-AF6E0730B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205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D238-7282-4021-A1E2-1E6819DA9FEF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4007-F1D6-4218-8067-AF6E0730B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50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BF9D238-7282-4021-A1E2-1E6819DA9FEF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E0444007-F1D6-4218-8067-AF6E0730B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943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D238-7282-4021-A1E2-1E6819DA9FEF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4007-F1D6-4218-8067-AF6E0730B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350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D238-7282-4021-A1E2-1E6819DA9FEF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4007-F1D6-4218-8067-AF6E0730B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234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D238-7282-4021-A1E2-1E6819DA9FEF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4007-F1D6-4218-8067-AF6E0730B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78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D238-7282-4021-A1E2-1E6819DA9FEF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4007-F1D6-4218-8067-AF6E0730B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294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D238-7282-4021-A1E2-1E6819DA9FEF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444007-F1D6-4218-8067-AF6E0730BF5F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309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BF9D238-7282-4021-A1E2-1E6819DA9FEF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444007-F1D6-4218-8067-AF6E0730BF5F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306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F9D238-7282-4021-A1E2-1E6819DA9FEF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444007-F1D6-4218-8067-AF6E0730B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4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  <p:sldLayoutId id="2147484356" r:id="rId2"/>
    <p:sldLayoutId id="2147484357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juntament.barcelona.cat/websmunicipals/ca/tema/tecnologia-i-innovac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6720800" cy="3578494"/>
          </a:xfrm>
        </p:spPr>
        <p:txBody>
          <a:bodyPr>
            <a:normAutofit/>
          </a:bodyPr>
          <a:lstStyle/>
          <a:p>
            <a:r>
              <a:rPr lang="es-ES" sz="7200" dirty="0"/>
              <a:t>SMART CITIES</a:t>
            </a:r>
            <a:endParaRPr lang="ca-ES" sz="7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8186" y="3140968"/>
            <a:ext cx="8072286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i="1" dirty="0"/>
              <a:t>Un </a:t>
            </a:r>
            <a:r>
              <a:rPr lang="es-ES" i="1" dirty="0" err="1"/>
              <a:t>nou</a:t>
            </a:r>
            <a:r>
              <a:rPr lang="es-ES" i="1" dirty="0"/>
              <a:t> </a:t>
            </a:r>
            <a:r>
              <a:rPr lang="es-ES" i="1" dirty="0" err="1"/>
              <a:t>concepte</a:t>
            </a:r>
            <a:r>
              <a:rPr lang="es-ES" i="1" dirty="0"/>
              <a:t> de </a:t>
            </a:r>
            <a:r>
              <a:rPr lang="es-ES" i="1" dirty="0" err="1"/>
              <a:t>ciutat</a:t>
            </a:r>
            <a:endParaRPr lang="es-ES" i="1" dirty="0"/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 algn="r">
              <a:buNone/>
            </a:pPr>
            <a:r>
              <a:rPr lang="es-ES" dirty="0"/>
              <a:t>Francesc Salvador, Josep </a:t>
            </a:r>
            <a:r>
              <a:rPr lang="es-ES" dirty="0" err="1"/>
              <a:t>Franquet</a:t>
            </a:r>
            <a:r>
              <a:rPr lang="es-ES" dirty="0"/>
              <a:t>, Daniel Villalobos i Alicia León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4880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/>
              <a:t>Cities in Motion i Indicadors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1520" y="2492896"/>
            <a:ext cx="7680960" cy="3931920"/>
          </a:xfrm>
        </p:spPr>
        <p:txBody>
          <a:bodyPr numCol="2"/>
          <a:lstStyle/>
          <a:p>
            <a:r>
              <a:rPr lang="ca-ES" b="1" dirty="0"/>
              <a:t>Capital Humà</a:t>
            </a:r>
          </a:p>
          <a:p>
            <a:r>
              <a:rPr lang="ca-ES" b="1" dirty="0"/>
              <a:t>Cohesió social</a:t>
            </a:r>
          </a:p>
          <a:p>
            <a:r>
              <a:rPr lang="ca-ES" b="1" dirty="0"/>
              <a:t>Economia</a:t>
            </a:r>
          </a:p>
          <a:p>
            <a:r>
              <a:rPr lang="ca-ES" b="1" dirty="0"/>
              <a:t>Organització Pública</a:t>
            </a:r>
          </a:p>
          <a:p>
            <a:r>
              <a:rPr lang="ca-ES" b="1" dirty="0"/>
              <a:t>Govern</a:t>
            </a:r>
          </a:p>
          <a:p>
            <a:endParaRPr lang="ca-ES" b="1" dirty="0"/>
          </a:p>
          <a:p>
            <a:endParaRPr lang="ca-ES" b="1" dirty="0"/>
          </a:p>
          <a:p>
            <a:endParaRPr lang="ca-ES" b="1" dirty="0"/>
          </a:p>
          <a:p>
            <a:endParaRPr lang="ca-ES" b="1" dirty="0"/>
          </a:p>
          <a:p>
            <a:endParaRPr lang="ca-ES" b="1" dirty="0"/>
          </a:p>
          <a:p>
            <a:r>
              <a:rPr lang="ca-ES" b="1" dirty="0"/>
              <a:t>Medi Ambient</a:t>
            </a:r>
          </a:p>
          <a:p>
            <a:r>
              <a:rPr lang="ca-ES" b="1" dirty="0"/>
              <a:t>Mobilitat i Transports</a:t>
            </a:r>
          </a:p>
          <a:p>
            <a:r>
              <a:rPr lang="ca-ES" b="1" dirty="0"/>
              <a:t>Planificació Urbana</a:t>
            </a:r>
          </a:p>
          <a:p>
            <a:r>
              <a:rPr lang="ca-ES" b="1" dirty="0"/>
              <a:t>Indicadors Internacionals</a:t>
            </a:r>
          </a:p>
          <a:p>
            <a:r>
              <a:rPr lang="ca-ES" b="1" dirty="0"/>
              <a:t>Tecnologia </a:t>
            </a:r>
          </a:p>
        </p:txBody>
      </p:sp>
    </p:spTree>
    <p:extLst>
      <p:ext uri="{BB962C8B-B14F-4D97-AF65-F5344CB8AC3E}">
        <p14:creationId xmlns:p14="http://schemas.microsoft.com/office/powerpoint/2010/main" val="214267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/>
              <a:t>C</a:t>
            </a:r>
            <a:r>
              <a:rPr lang="es-ES" b="1" dirty="0" err="1"/>
              <a:t>àlcul</a:t>
            </a:r>
            <a:r>
              <a:rPr lang="es-ES" b="1" dirty="0"/>
              <a:t> del Índex i Ranking </a:t>
            </a:r>
            <a:endParaRPr lang="ca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0396" y="2276872"/>
            <a:ext cx="7680960" cy="3931920"/>
          </a:xfrm>
        </p:spPr>
        <p:txBody>
          <a:bodyPr numCol="2"/>
          <a:lstStyle/>
          <a:p>
            <a:r>
              <a:rPr lang="ca-ES" b="1" dirty="0"/>
              <a:t>C</a:t>
            </a:r>
            <a:r>
              <a:rPr lang="es-ES" b="1" dirty="0" err="1"/>
              <a:t>àlcul</a:t>
            </a:r>
            <a:r>
              <a:rPr lang="es-ES" b="1" dirty="0"/>
              <a:t> del Índex </a:t>
            </a:r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r>
              <a:rPr lang="es-ES" b="1" dirty="0"/>
              <a:t>Ranking</a:t>
            </a:r>
            <a:endParaRPr lang="ca-ES" b="1" dirty="0"/>
          </a:p>
        </p:txBody>
      </p:sp>
      <p:pic>
        <p:nvPicPr>
          <p:cNvPr id="4" name="Imagen 3" descr="Imagen 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80" y="3429741"/>
            <a:ext cx="5400040" cy="2726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344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584896" cy="986206"/>
          </a:xfrm>
        </p:spPr>
        <p:txBody>
          <a:bodyPr/>
          <a:lstStyle/>
          <a:p>
            <a:pPr algn="ctr"/>
            <a:r>
              <a:rPr lang="es-ES" b="1" dirty="0" err="1"/>
              <a:t>Ajuntament</a:t>
            </a:r>
            <a:r>
              <a:rPr lang="es-ES" b="1" dirty="0"/>
              <a:t> de Barcelona</a:t>
            </a:r>
            <a:endParaRPr lang="ca-ES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56" y="1639351"/>
            <a:ext cx="5138221" cy="3932237"/>
          </a:xfr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115616" y="6021288"/>
            <a:ext cx="6874833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ca-ES" sz="1400" dirty="0">
                <a:hlinkClick r:id="rId3"/>
              </a:rPr>
              <a:t>http://ajuntament.barcelona.cat/websmunicipals/ca/tema/tecnologia-i-innovacio/</a:t>
            </a:r>
            <a:endParaRPr lang="ca-ES" sz="1400" dirty="0"/>
          </a:p>
        </p:txBody>
      </p:sp>
    </p:spTree>
    <p:extLst>
      <p:ext uri="{BB962C8B-B14F-4D97-AF65-F5344CB8AC3E}">
        <p14:creationId xmlns:p14="http://schemas.microsoft.com/office/powerpoint/2010/main" val="291705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/>
              <a:t>Definició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1520" y="2103120"/>
            <a:ext cx="7152848" cy="1414806"/>
          </a:xfrm>
        </p:spPr>
        <p:txBody>
          <a:bodyPr/>
          <a:lstStyle/>
          <a:p>
            <a:r>
              <a:rPr lang="ca-ES" b="1" dirty="0"/>
              <a:t>Disposició de tecnologies d’informació i comunicació (TIC)</a:t>
            </a:r>
          </a:p>
          <a:p>
            <a:r>
              <a:rPr lang="es-ES" b="1" dirty="0"/>
              <a:t>U</a:t>
            </a:r>
            <a:r>
              <a:rPr lang="ca-ES" b="1" dirty="0" err="1"/>
              <a:t>tilització</a:t>
            </a:r>
            <a:r>
              <a:rPr lang="ca-ES" b="1" dirty="0"/>
              <a:t> per millorar la qualitat de vida</a:t>
            </a:r>
          </a:p>
          <a:p>
            <a:r>
              <a:rPr lang="es-ES" b="1" dirty="0"/>
              <a:t>D</a:t>
            </a:r>
            <a:r>
              <a:rPr lang="ca-ES" b="1" dirty="0"/>
              <a:t>diferència utilització de TIC</a:t>
            </a:r>
          </a:p>
          <a:p>
            <a:endParaRPr lang="es-ES" b="1" dirty="0"/>
          </a:p>
          <a:p>
            <a:endParaRPr lang="ca-ES" b="1" dirty="0"/>
          </a:p>
        </p:txBody>
      </p:sp>
      <p:pic>
        <p:nvPicPr>
          <p:cNvPr id="1028" name="Picture 4" descr="Resultado de imagen de smart cit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17926"/>
            <a:ext cx="4320480" cy="28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48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Característiques</a:t>
            </a:r>
            <a:endParaRPr lang="ca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b="1" dirty="0"/>
              <a:t>Utilització d’infraestructures en xarxa.</a:t>
            </a:r>
          </a:p>
          <a:p>
            <a:r>
              <a:rPr lang="ca-ES" b="1" dirty="0"/>
              <a:t>Estratègia per a crear un ecosistema competitiu</a:t>
            </a:r>
          </a:p>
          <a:p>
            <a:r>
              <a:rPr lang="ca-ES" b="1" dirty="0"/>
              <a:t>Sostenibilitat i </a:t>
            </a:r>
            <a:r>
              <a:rPr lang="ca-ES" b="1" dirty="0" err="1"/>
              <a:t>inclusivitat</a:t>
            </a:r>
            <a:endParaRPr lang="ca-ES" b="1" dirty="0"/>
          </a:p>
        </p:txBody>
      </p:sp>
      <p:pic>
        <p:nvPicPr>
          <p:cNvPr id="3074" name="Picture 2" descr="Resultado de imagen de smart c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26" y="3068960"/>
            <a:ext cx="4071954" cy="348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6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Indicadors</a:t>
            </a:r>
            <a:endParaRPr lang="ca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1520" y="1982788"/>
            <a:ext cx="4488552" cy="2910056"/>
          </a:xfrm>
        </p:spPr>
        <p:txBody>
          <a:bodyPr/>
          <a:lstStyle/>
          <a:p>
            <a:r>
              <a:rPr lang="ca-ES" b="1" dirty="0"/>
              <a:t>Economia Intel·ligent</a:t>
            </a:r>
          </a:p>
          <a:p>
            <a:r>
              <a:rPr lang="ca-ES" b="1" dirty="0"/>
              <a:t>Ciutadania Intel·ligent</a:t>
            </a:r>
          </a:p>
          <a:p>
            <a:r>
              <a:rPr lang="ca-ES" b="1" dirty="0" err="1"/>
              <a:t>Governança</a:t>
            </a:r>
            <a:r>
              <a:rPr lang="ca-ES" b="1" dirty="0"/>
              <a:t> Intel·ligent</a:t>
            </a:r>
          </a:p>
          <a:p>
            <a:r>
              <a:rPr lang="ca-ES" b="1" dirty="0"/>
              <a:t>Mobilitat Intel·ligent</a:t>
            </a:r>
          </a:p>
          <a:p>
            <a:r>
              <a:rPr lang="ca-ES" b="1" dirty="0"/>
              <a:t>Medi ambient Intel·ligent</a:t>
            </a:r>
          </a:p>
          <a:p>
            <a:r>
              <a:rPr lang="ca-ES" b="1" dirty="0"/>
              <a:t>Qualitat de vida Intel·ligent</a:t>
            </a:r>
          </a:p>
        </p:txBody>
      </p:sp>
      <p:pic>
        <p:nvPicPr>
          <p:cNvPr id="2052" name="Picture 4" descr="Resultado de imagen de smart citi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6"/>
          <a:stretch/>
        </p:blipFill>
        <p:spPr bwMode="auto">
          <a:xfrm>
            <a:off x="4556727" y="2492896"/>
            <a:ext cx="3787899" cy="389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89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Amsterdam</a:t>
            </a:r>
            <a:r>
              <a:rPr lang="es-ES" b="1" dirty="0"/>
              <a:t> Smart City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Amsterdam</a:t>
            </a:r>
            <a:r>
              <a:rPr lang="es-ES" b="1" dirty="0"/>
              <a:t> </a:t>
            </a:r>
            <a:r>
              <a:rPr lang="es-ES" b="1" dirty="0" err="1"/>
              <a:t>Innovation</a:t>
            </a:r>
            <a:r>
              <a:rPr lang="es-ES" b="1" dirty="0"/>
              <a:t> Arena</a:t>
            </a:r>
          </a:p>
          <a:p>
            <a:r>
              <a:rPr lang="es-ES" b="1" dirty="0"/>
              <a:t>Vehicle2Grid</a:t>
            </a:r>
          </a:p>
          <a:p>
            <a:pPr marL="109728" indent="0">
              <a:buNone/>
            </a:pP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37148"/>
            <a:ext cx="3816424" cy="254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37148"/>
            <a:ext cx="4195363" cy="254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9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476672"/>
            <a:ext cx="7800920" cy="1188720"/>
          </a:xfrm>
        </p:spPr>
        <p:txBody>
          <a:bodyPr/>
          <a:lstStyle/>
          <a:p>
            <a:r>
              <a:rPr lang="es-ES" b="1" dirty="0"/>
              <a:t>Southampton Smart City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11560" y="1632745"/>
            <a:ext cx="7680960" cy="3931920"/>
          </a:xfrm>
        </p:spPr>
        <p:txBody>
          <a:bodyPr/>
          <a:lstStyle/>
          <a:p>
            <a:r>
              <a:rPr lang="es-ES" b="1" dirty="0"/>
              <a:t>Southampton Smart City </a:t>
            </a:r>
            <a:r>
              <a:rPr lang="es-ES" b="1" dirty="0" err="1"/>
              <a:t>Card</a:t>
            </a:r>
            <a:r>
              <a:rPr lang="es-ES" b="1" dirty="0"/>
              <a:t>:</a:t>
            </a:r>
          </a:p>
          <a:p>
            <a:pPr>
              <a:buFont typeface="Arial" charset="0"/>
              <a:buChar char="•"/>
            </a:pPr>
            <a:r>
              <a:rPr lang="es-ES" b="1" dirty="0"/>
              <a:t>Autobús</a:t>
            </a:r>
          </a:p>
          <a:p>
            <a:pPr>
              <a:buFont typeface="Arial" charset="0"/>
              <a:buChar char="•"/>
            </a:pPr>
            <a:r>
              <a:rPr lang="es-ES" b="1" dirty="0"/>
              <a:t>Biblioteca</a:t>
            </a:r>
          </a:p>
          <a:p>
            <a:pPr>
              <a:buFont typeface="Arial" charset="0"/>
              <a:buChar char="•"/>
            </a:pPr>
            <a:r>
              <a:rPr lang="es-ES" b="1" dirty="0" err="1"/>
              <a:t>Serveis</a:t>
            </a:r>
            <a:r>
              <a:rPr lang="es-ES" b="1" dirty="0"/>
              <a:t> de </a:t>
            </a:r>
            <a:r>
              <a:rPr lang="es-ES" b="1" dirty="0" err="1"/>
              <a:t>pagament</a:t>
            </a:r>
            <a:endParaRPr lang="es-E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73243"/>
            <a:ext cx="501337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88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23508" y="404664"/>
            <a:ext cx="7680960" cy="1371600"/>
          </a:xfrm>
        </p:spPr>
        <p:txBody>
          <a:bodyPr/>
          <a:lstStyle/>
          <a:p>
            <a:r>
              <a:rPr lang="es-ES" b="1" dirty="0"/>
              <a:t>New York Smart City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25504" y="1776264"/>
            <a:ext cx="7680960" cy="3931920"/>
          </a:xfrm>
        </p:spPr>
        <p:txBody>
          <a:bodyPr/>
          <a:lstStyle/>
          <a:p>
            <a:r>
              <a:rPr lang="es-ES" b="1" dirty="0"/>
              <a:t>Link NYC – </a:t>
            </a:r>
            <a:r>
              <a:rPr lang="es-ES" b="1" dirty="0" err="1"/>
              <a:t>Connectivitat</a:t>
            </a:r>
            <a:r>
              <a:rPr lang="es-ES" b="1" dirty="0"/>
              <a:t> </a:t>
            </a:r>
            <a:r>
              <a:rPr lang="es-ES" b="1" dirty="0" err="1"/>
              <a:t>dels</a:t>
            </a:r>
            <a:r>
              <a:rPr lang="es-ES" b="1" dirty="0"/>
              <a:t> </a:t>
            </a:r>
            <a:r>
              <a:rPr lang="es-ES" b="1" dirty="0" err="1"/>
              <a:t>habitants</a:t>
            </a:r>
            <a:endParaRPr lang="es-ES" b="1" dirty="0"/>
          </a:p>
          <a:p>
            <a:r>
              <a:rPr lang="es-ES" b="1" dirty="0" err="1"/>
              <a:t>Marketplace.nyc</a:t>
            </a:r>
            <a:r>
              <a:rPr lang="es-ES" b="1" dirty="0"/>
              <a:t> i </a:t>
            </a:r>
            <a:r>
              <a:rPr lang="es-ES" b="1" dirty="0" err="1"/>
              <a:t>UrbanTech</a:t>
            </a:r>
            <a:r>
              <a:rPr lang="es-ES" b="1" dirty="0"/>
              <a:t> NYC (‘</a:t>
            </a:r>
            <a:r>
              <a:rPr lang="es-ES" b="1" dirty="0" err="1"/>
              <a:t>Hub</a:t>
            </a:r>
            <a:r>
              <a:rPr lang="es-ES" b="1" dirty="0"/>
              <a:t>’ empresarial)</a:t>
            </a:r>
          </a:p>
          <a:p>
            <a:r>
              <a:rPr lang="es-ES" b="1" dirty="0" err="1"/>
              <a:t>Estratègia</a:t>
            </a:r>
            <a:r>
              <a:rPr lang="es-ES" b="1" dirty="0"/>
              <a:t> de </a:t>
            </a:r>
            <a:r>
              <a:rPr lang="es-ES" b="1" dirty="0" err="1"/>
              <a:t>desplegament</a:t>
            </a:r>
            <a:r>
              <a:rPr lang="es-ES" b="1" dirty="0"/>
              <a:t> </a:t>
            </a:r>
            <a:r>
              <a:rPr lang="es-ES" b="1" dirty="0" err="1"/>
              <a:t>dels</a:t>
            </a:r>
            <a:r>
              <a:rPr lang="es-ES" b="1" dirty="0"/>
              <a:t> </a:t>
            </a:r>
            <a:r>
              <a:rPr lang="es-ES" b="1" dirty="0" err="1"/>
              <a:t>anteriors</a:t>
            </a:r>
            <a:endParaRPr lang="es-ES" b="1" dirty="0"/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17380"/>
            <a:ext cx="4680520" cy="2632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69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Barcelona Smart City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23528" y="2014194"/>
            <a:ext cx="4704576" cy="3931920"/>
          </a:xfrm>
        </p:spPr>
        <p:txBody>
          <a:bodyPr/>
          <a:lstStyle/>
          <a:p>
            <a:r>
              <a:rPr lang="ca-ES" b="1" dirty="0"/>
              <a:t>Xarxa de Transports</a:t>
            </a:r>
          </a:p>
          <a:p>
            <a:r>
              <a:rPr lang="ca-ES" b="1" dirty="0" err="1"/>
              <a:t>Bicing</a:t>
            </a:r>
            <a:endParaRPr lang="ca-ES" b="1" dirty="0"/>
          </a:p>
          <a:p>
            <a:r>
              <a:rPr lang="ca-ES" b="1" dirty="0"/>
              <a:t>Espais de pàrquing intel·ligents</a:t>
            </a:r>
          </a:p>
          <a:p>
            <a:r>
              <a:rPr lang="ca-ES" b="1" dirty="0"/>
              <a:t>Sistema de recollida d’escombraries</a:t>
            </a:r>
          </a:p>
          <a:p>
            <a:r>
              <a:rPr lang="ca-ES" b="1" dirty="0"/>
              <a:t>Enllumenat intel·ligent</a:t>
            </a:r>
          </a:p>
          <a:p>
            <a:r>
              <a:rPr lang="ca-ES" b="1" dirty="0"/>
              <a:t>Ús energies </a:t>
            </a:r>
            <a:r>
              <a:rPr lang="es-ES_tradnl" b="1" dirty="0"/>
              <a:t>renovables</a:t>
            </a:r>
          </a:p>
          <a:p>
            <a:r>
              <a:rPr lang="ca-ES" b="1" dirty="0"/>
              <a:t>Mobile World Capital</a:t>
            </a:r>
          </a:p>
          <a:p>
            <a:r>
              <a:rPr lang="ca-ES" b="1" dirty="0" err="1"/>
              <a:t>Apps</a:t>
            </a:r>
            <a:r>
              <a:rPr lang="ca-ES" b="1" dirty="0"/>
              <a:t> de mobilitat urbana</a:t>
            </a:r>
          </a:p>
          <a:p>
            <a:r>
              <a:rPr lang="ca-ES" b="1" dirty="0" err="1"/>
              <a:t>Participaci</a:t>
            </a:r>
            <a:r>
              <a:rPr lang="es-ES" b="1" dirty="0" err="1"/>
              <a:t>ó</a:t>
            </a:r>
            <a:r>
              <a:rPr lang="es-ES" b="1" dirty="0"/>
              <a:t> ciudadana</a:t>
            </a:r>
          </a:p>
          <a:p>
            <a:r>
              <a:rPr lang="es-ES" b="1" dirty="0"/>
              <a:t>22@</a:t>
            </a:r>
            <a:endParaRPr lang="ca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181" y="2780928"/>
            <a:ext cx="3769931" cy="203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0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/>
              <a:t>IESE CITIES IN MOTION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463407"/>
            <a:ext cx="3968209" cy="2341395"/>
          </a:xfrm>
        </p:spPr>
      </p:pic>
      <p:sp>
        <p:nvSpPr>
          <p:cNvPr id="7" name="CuadroTexto 6"/>
          <p:cNvSpPr txBox="1"/>
          <p:nvPr/>
        </p:nvSpPr>
        <p:spPr>
          <a:xfrm>
            <a:off x="971600" y="2031488"/>
            <a:ext cx="7440880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ca-ES" b="1" dirty="0"/>
              <a:t>Cities in Motion </a:t>
            </a:r>
            <a:r>
              <a:rPr lang="es-ES" b="1" dirty="0"/>
              <a:t>Índex</a:t>
            </a:r>
            <a:endParaRPr lang="ca-ES" b="1" dirty="0"/>
          </a:p>
          <a:p>
            <a:pPr marL="285750" indent="-285750">
              <a:buFont typeface="Courier New" charset="0"/>
              <a:buChar char="o"/>
            </a:pPr>
            <a:endParaRPr lang="ca-ES" b="1" dirty="0"/>
          </a:p>
          <a:p>
            <a:pPr marL="285750" indent="-285750">
              <a:buFont typeface="Courier New" charset="0"/>
              <a:buChar char="o"/>
            </a:pPr>
            <a:r>
              <a:rPr lang="ca-ES" b="1" dirty="0"/>
              <a:t>Indicadors</a:t>
            </a:r>
          </a:p>
          <a:p>
            <a:pPr marL="285750" indent="-285750">
              <a:buFont typeface="Courier New" charset="0"/>
              <a:buChar char="o"/>
            </a:pPr>
            <a:endParaRPr lang="ca-ES" b="1" dirty="0"/>
          </a:p>
          <a:p>
            <a:pPr marL="285750" indent="-285750">
              <a:buFont typeface="Courier New" charset="0"/>
              <a:buChar char="o"/>
            </a:pPr>
            <a:endParaRPr lang="ca-ES" b="1" dirty="0"/>
          </a:p>
          <a:p>
            <a:pPr marL="285750" indent="-285750">
              <a:buFont typeface="Courier New" charset="0"/>
              <a:buChar char="o"/>
            </a:pPr>
            <a:endParaRPr lang="ca-ES" b="1" dirty="0"/>
          </a:p>
          <a:p>
            <a:pPr marL="285750" indent="-285750">
              <a:buFont typeface="Courier New" charset="0"/>
              <a:buChar char="o"/>
            </a:pPr>
            <a:endParaRPr lang="ca-ES" b="1" dirty="0"/>
          </a:p>
          <a:p>
            <a:pPr marL="285750" indent="-285750">
              <a:buFont typeface="Courier New" charset="0"/>
              <a:buChar char="o"/>
            </a:pPr>
            <a:endParaRPr lang="ca-ES" b="1" dirty="0"/>
          </a:p>
          <a:p>
            <a:pPr marL="285750" indent="-285750">
              <a:buFont typeface="Courier New" charset="0"/>
              <a:buChar char="o"/>
            </a:pPr>
            <a:endParaRPr lang="ca-ES" b="1" dirty="0"/>
          </a:p>
          <a:p>
            <a:pPr marL="285750" indent="-285750">
              <a:buFont typeface="Courier New" charset="0"/>
              <a:buChar char="o"/>
            </a:pPr>
            <a:r>
              <a:rPr lang="ca-ES" b="1" dirty="0"/>
              <a:t>Càlcul</a:t>
            </a:r>
            <a:r>
              <a:rPr lang="es-ES" b="1" dirty="0"/>
              <a:t> del Índex</a:t>
            </a:r>
          </a:p>
          <a:p>
            <a:pPr marL="285750" indent="-285750">
              <a:buFont typeface="Courier New" charset="0"/>
              <a:buChar char="o"/>
            </a:pPr>
            <a:endParaRPr lang="es-ES" b="1" dirty="0"/>
          </a:p>
          <a:p>
            <a:pPr marL="285750" indent="-285750">
              <a:buFont typeface="Courier New" charset="0"/>
              <a:buChar char="o"/>
            </a:pPr>
            <a:r>
              <a:rPr lang="es-ES" b="1" dirty="0"/>
              <a:t>Ranking </a:t>
            </a:r>
            <a:r>
              <a:rPr lang="ca-ES" b="1" dirty="0"/>
              <a:t>segons</a:t>
            </a:r>
            <a:r>
              <a:rPr lang="es-ES" b="1" dirty="0"/>
              <a:t> el CIMI</a:t>
            </a:r>
            <a:endParaRPr lang="ca-ES" b="1" dirty="0"/>
          </a:p>
          <a:p>
            <a:pPr marL="285750" indent="-285750">
              <a:buFont typeface="Courier New" charset="0"/>
              <a:buChar char="o"/>
            </a:pPr>
            <a:endParaRPr lang="ca-ES" b="1" dirty="0"/>
          </a:p>
          <a:p>
            <a:pPr marL="285750" indent="-285750">
              <a:buFont typeface="Courier New" charset="0"/>
              <a:buChar char="o"/>
            </a:pPr>
            <a:endParaRPr lang="ca-ES" b="1" dirty="0"/>
          </a:p>
        </p:txBody>
      </p:sp>
    </p:spTree>
    <p:extLst>
      <p:ext uri="{BB962C8B-B14F-4D97-AF65-F5344CB8AC3E}">
        <p14:creationId xmlns:p14="http://schemas.microsoft.com/office/powerpoint/2010/main" val="1245241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125</TotalTime>
  <Words>236</Words>
  <Application>Microsoft Office PowerPoint</Application>
  <PresentationFormat>Presentación en pantalla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Garamond</vt:lpstr>
      <vt:lpstr>Savon</vt:lpstr>
      <vt:lpstr>SMART CITIES</vt:lpstr>
      <vt:lpstr>Definició</vt:lpstr>
      <vt:lpstr>Característiques</vt:lpstr>
      <vt:lpstr>Indicadors</vt:lpstr>
      <vt:lpstr>Amsterdam Smart City</vt:lpstr>
      <vt:lpstr>Southampton Smart City</vt:lpstr>
      <vt:lpstr>New York Smart City</vt:lpstr>
      <vt:lpstr>Barcelona Smart City</vt:lpstr>
      <vt:lpstr>IESE CITIES IN MOTION</vt:lpstr>
      <vt:lpstr>Cities in Motion i Indicadors</vt:lpstr>
      <vt:lpstr>Càlcul del Índex i Ranking </vt:lpstr>
      <vt:lpstr>Ajuntament de Barcelona</vt:lpstr>
    </vt:vector>
  </TitlesOfParts>
  <Company>Luffi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Amsterdam Smart City</dc:title>
  <dc:creator>Luffi</dc:creator>
  <cp:lastModifiedBy>ALICIA LEÓN MOLINA</cp:lastModifiedBy>
  <cp:revision>12</cp:revision>
  <dcterms:created xsi:type="dcterms:W3CDTF">2017-05-21T18:52:05Z</dcterms:created>
  <dcterms:modified xsi:type="dcterms:W3CDTF">2017-05-21T22:41:46Z</dcterms:modified>
</cp:coreProperties>
</file>