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Roboto Thin"/>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9E949D-0065-4551-8659-4A77A748C439}">
  <a:tblStyle styleId="{529E949D-0065-4551-8659-4A77A748C43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Thin-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46833e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46833e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46833e7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46833e7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46833e75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46833e75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46833e75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46833e75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46833e75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46833e7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46833e75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46833e75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46833e75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6833e75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www.kaggle.com/grosvenpaul/%20family-income-and-expenditure/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6843600" cy="166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sz="3000">
                <a:solidFill>
                  <a:srgbClr val="434343"/>
                </a:solidFill>
              </a:rPr>
              <a:t>A</a:t>
            </a:r>
            <a:r>
              <a:rPr lang="ca" sz="3000">
                <a:solidFill>
                  <a:srgbClr val="434343"/>
                </a:solidFill>
              </a:rPr>
              <a:t>plicació de tècniques d’anàlisi multivariant a l’estudi de l’economia familiar filipina</a:t>
            </a:r>
            <a:endParaRPr sz="3000">
              <a:solidFill>
                <a:srgbClr val="434343"/>
              </a:solidFill>
            </a:endParaRPr>
          </a:p>
        </p:txBody>
      </p:sp>
      <p:sp>
        <p:nvSpPr>
          <p:cNvPr id="87" name="Google Shape;87;p13"/>
          <p:cNvSpPr txBox="1"/>
          <p:nvPr>
            <p:ph idx="1" type="subTitle"/>
          </p:nvPr>
        </p:nvSpPr>
        <p:spPr>
          <a:xfrm>
            <a:off x="773275" y="2800350"/>
            <a:ext cx="7688100" cy="6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ANÀLISI MULTIVARIANT, GRAU D’ESTADÍSTICA</a:t>
            </a:r>
            <a:endParaRPr/>
          </a:p>
          <a:p>
            <a:pPr indent="0" lvl="0" marL="0" rtl="0" algn="l">
              <a:spcBef>
                <a:spcPts val="0"/>
              </a:spcBef>
              <a:spcAft>
                <a:spcPts val="0"/>
              </a:spcAft>
              <a:buNone/>
            </a:pPr>
            <a:r>
              <a:rPr lang="ca"/>
              <a:t>Curs 2018/2019</a:t>
            </a:r>
            <a:endParaRPr/>
          </a:p>
        </p:txBody>
      </p:sp>
      <p:sp>
        <p:nvSpPr>
          <p:cNvPr id="88" name="Google Shape;88;p13"/>
          <p:cNvSpPr txBox="1"/>
          <p:nvPr/>
        </p:nvSpPr>
        <p:spPr>
          <a:xfrm>
            <a:off x="6258750" y="3440850"/>
            <a:ext cx="1587900" cy="13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100">
                <a:latin typeface="Calibri"/>
                <a:ea typeface="Calibri"/>
                <a:cs typeface="Calibri"/>
                <a:sym typeface="Calibri"/>
              </a:rPr>
              <a:t>Miquel de Jover Boira</a:t>
            </a:r>
            <a:endParaRPr sz="1100">
              <a:latin typeface="Calibri"/>
              <a:ea typeface="Calibri"/>
              <a:cs typeface="Calibri"/>
              <a:sym typeface="Calibri"/>
            </a:endParaRPr>
          </a:p>
          <a:p>
            <a:pPr indent="0" lvl="0" marL="0" rtl="0" algn="l">
              <a:spcBef>
                <a:spcPts val="0"/>
              </a:spcBef>
              <a:spcAft>
                <a:spcPts val="0"/>
              </a:spcAft>
              <a:buNone/>
            </a:pPr>
            <a:r>
              <a:rPr lang="ca" sz="1100">
                <a:latin typeface="Calibri"/>
                <a:ea typeface="Calibri"/>
                <a:cs typeface="Calibri"/>
                <a:sym typeface="Calibri"/>
              </a:rPr>
              <a:t>Laura Julià Melis </a:t>
            </a:r>
            <a:endParaRPr sz="1100">
              <a:latin typeface="Calibri"/>
              <a:ea typeface="Calibri"/>
              <a:cs typeface="Calibri"/>
              <a:sym typeface="Calibri"/>
            </a:endParaRPr>
          </a:p>
          <a:p>
            <a:pPr indent="0" lvl="0" marL="0" rtl="0" algn="l">
              <a:spcBef>
                <a:spcPts val="0"/>
              </a:spcBef>
              <a:spcAft>
                <a:spcPts val="0"/>
              </a:spcAft>
              <a:buNone/>
            </a:pPr>
            <a:r>
              <a:rPr lang="ca" sz="1100">
                <a:latin typeface="Calibri"/>
                <a:ea typeface="Calibri"/>
                <a:cs typeface="Calibri"/>
                <a:sym typeface="Calibri"/>
              </a:rPr>
              <a:t>Ferran Lacasta Roig</a:t>
            </a:r>
            <a:endParaRPr sz="1100">
              <a:latin typeface="Calibri"/>
              <a:ea typeface="Calibri"/>
              <a:cs typeface="Calibri"/>
              <a:sym typeface="Calibri"/>
            </a:endParaRPr>
          </a:p>
          <a:p>
            <a:pPr indent="0" lvl="0" marL="0" rtl="0" algn="l">
              <a:spcBef>
                <a:spcPts val="0"/>
              </a:spcBef>
              <a:spcAft>
                <a:spcPts val="0"/>
              </a:spcAft>
              <a:buNone/>
            </a:pPr>
            <a:r>
              <a:rPr lang="ca" sz="1100">
                <a:latin typeface="Calibri"/>
                <a:ea typeface="Calibri"/>
                <a:cs typeface="Calibri"/>
                <a:sym typeface="Calibri"/>
              </a:rPr>
              <a:t>Víctor Navarro Garcés </a:t>
            </a:r>
            <a:endParaRPr sz="1100">
              <a:latin typeface="Calibri"/>
              <a:ea typeface="Calibri"/>
              <a:cs typeface="Calibri"/>
              <a:sym typeface="Calibri"/>
            </a:endParaRPr>
          </a:p>
          <a:p>
            <a:pPr indent="0" lvl="0" marL="0" rtl="0" algn="l">
              <a:spcBef>
                <a:spcPts val="0"/>
              </a:spcBef>
              <a:spcAft>
                <a:spcPts val="0"/>
              </a:spcAft>
              <a:buNone/>
            </a:pPr>
            <a:r>
              <a:rPr lang="ca" sz="1100">
                <a:latin typeface="Calibri"/>
                <a:ea typeface="Calibri"/>
                <a:cs typeface="Calibri"/>
                <a:sym typeface="Calibri"/>
              </a:rPr>
              <a:t>Guiu Puigcercós Vilar</a:t>
            </a:r>
            <a:endParaRPr sz="1100">
              <a:latin typeface="Calibri"/>
              <a:ea typeface="Calibri"/>
              <a:cs typeface="Calibri"/>
              <a:sym typeface="Calibri"/>
            </a:endParaRPr>
          </a:p>
          <a:p>
            <a:pPr indent="0" lvl="0" marL="0" rtl="0" algn="l">
              <a:spcBef>
                <a:spcPts val="0"/>
              </a:spcBef>
              <a:spcAft>
                <a:spcPts val="0"/>
              </a:spcAft>
              <a:buNone/>
            </a:pPr>
            <a:r>
              <a:rPr lang="ca" sz="1100">
                <a:latin typeface="Calibri"/>
                <a:ea typeface="Calibri"/>
                <a:cs typeface="Calibri"/>
                <a:sym typeface="Calibri"/>
              </a:rPr>
              <a:t>Guillem Querol Llaveria</a:t>
            </a:r>
            <a:endParaRPr sz="1100">
              <a:latin typeface="Calibri"/>
              <a:ea typeface="Calibri"/>
              <a:cs typeface="Calibri"/>
              <a:sym typeface="Calibri"/>
            </a:endParaRPr>
          </a:p>
          <a:p>
            <a:pPr indent="0" lvl="0" marL="0" rtl="0" algn="l">
              <a:spcBef>
                <a:spcPts val="0"/>
              </a:spcBef>
              <a:spcAft>
                <a:spcPts val="0"/>
              </a:spcAft>
              <a:buNone/>
            </a:pPr>
            <a:r>
              <a:rPr lang="ca" sz="1100">
                <a:latin typeface="Calibri"/>
                <a:ea typeface="Calibri"/>
                <a:cs typeface="Calibri"/>
                <a:sym typeface="Calibri"/>
              </a:rPr>
              <a:t>Carles Requena Sánchez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30000" y="1318650"/>
            <a:ext cx="3374400" cy="13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solidFill>
                  <a:srgbClr val="434343"/>
                </a:solidFill>
              </a:rPr>
              <a:t>Definició del projecte</a:t>
            </a:r>
            <a:endParaRPr>
              <a:solidFill>
                <a:srgbClr val="434343"/>
              </a:solidFill>
            </a:endParaRPr>
          </a:p>
        </p:txBody>
      </p:sp>
      <p:sp>
        <p:nvSpPr>
          <p:cNvPr id="94" name="Google Shape;94;p14"/>
          <p:cNvSpPr txBox="1"/>
          <p:nvPr>
            <p:ph idx="1" type="subTitle"/>
          </p:nvPr>
        </p:nvSpPr>
        <p:spPr>
          <a:xfrm>
            <a:off x="724950" y="2890100"/>
            <a:ext cx="3052200" cy="114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ca"/>
              <a:t>L</a:t>
            </a:r>
            <a:r>
              <a:rPr lang="ca"/>
              <a:t>’objectiu principal és conèixer l’activitat econòmica familiar a</a:t>
            </a:r>
            <a:endParaRPr/>
          </a:p>
          <a:p>
            <a:pPr indent="0" lvl="0" marL="0" rtl="0" algn="just">
              <a:spcBef>
                <a:spcPts val="0"/>
              </a:spcBef>
              <a:spcAft>
                <a:spcPts val="0"/>
              </a:spcAft>
              <a:buClr>
                <a:srgbClr val="000000"/>
              </a:buClr>
              <a:buSzPts val="1100"/>
              <a:buFont typeface="Arial"/>
              <a:buNone/>
            </a:pPr>
            <a:r>
              <a:rPr lang="ca"/>
              <a:t>la República de Filipines.</a:t>
            </a:r>
            <a:endParaRPr/>
          </a:p>
          <a:p>
            <a:pPr indent="0" lvl="0" marL="0" rtl="0" algn="l">
              <a:spcBef>
                <a:spcPts val="0"/>
              </a:spcBef>
              <a:spcAft>
                <a:spcPts val="0"/>
              </a:spcAft>
              <a:buNone/>
            </a:pPr>
            <a:r>
              <a:t/>
            </a:r>
            <a:endParaRPr/>
          </a:p>
        </p:txBody>
      </p:sp>
      <p:sp>
        <p:nvSpPr>
          <p:cNvPr id="95" name="Google Shape;95;p14"/>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ca"/>
              <a:t>Per assolir-ho, tractarem </a:t>
            </a:r>
            <a:r>
              <a:rPr lang="ca"/>
              <a:t>d’establir un model (basat en el nombre de membres, la regió del país o la feina, entre d’altres variables d’interès) que ens permeti detectar característiques associades a uns ingressos i/o despeses elevades.</a:t>
            </a:r>
            <a:endParaRPr/>
          </a:p>
          <a:p>
            <a:pPr indent="0" lvl="0" marL="0" rtl="0" algn="l">
              <a:spcBef>
                <a:spcPts val="1600"/>
              </a:spcBef>
              <a:spcAft>
                <a:spcPts val="0"/>
              </a:spcAft>
              <a:buNone/>
            </a:pPr>
            <a:r>
              <a:rPr lang="ca"/>
              <a:t>Font de la base de dades:</a:t>
            </a:r>
            <a:endParaRPr/>
          </a:p>
          <a:p>
            <a:pPr indent="0" lvl="0" marL="0" rtl="0" algn="l">
              <a:spcBef>
                <a:spcPts val="1600"/>
              </a:spcBef>
              <a:spcAft>
                <a:spcPts val="1600"/>
              </a:spcAft>
              <a:buNone/>
            </a:pPr>
            <a:r>
              <a:rPr lang="ca" sz="1100" u="sng">
                <a:solidFill>
                  <a:schemeClr val="hlink"/>
                </a:solidFill>
                <a:latin typeface="Arial"/>
                <a:ea typeface="Arial"/>
                <a:cs typeface="Arial"/>
                <a:sym typeface="Arial"/>
                <a:hlinkClick r:id="rId3"/>
              </a:rPr>
              <a:t>https://www.kaggle.com/grosvenpaul/%20family-income-and-expenditure/home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Índex</a:t>
            </a:r>
            <a:endParaRPr/>
          </a:p>
        </p:txBody>
      </p:sp>
      <p:sp>
        <p:nvSpPr>
          <p:cNvPr id="101" name="Google Shape;101;p15"/>
          <p:cNvSpPr txBox="1"/>
          <p:nvPr>
            <p:ph idx="1" type="body"/>
          </p:nvPr>
        </p:nvSpPr>
        <p:spPr>
          <a:xfrm>
            <a:off x="985000" y="1449175"/>
            <a:ext cx="7433100" cy="2961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accent3"/>
              </a:buClr>
              <a:buSzPts val="1300"/>
              <a:buChar char="●"/>
            </a:pPr>
            <a:r>
              <a:rPr lang="ca"/>
              <a:t>Estructura de  la base de dades</a:t>
            </a:r>
            <a:endParaRPr/>
          </a:p>
          <a:p>
            <a:pPr indent="-311150" lvl="0" marL="457200" rtl="0" algn="l">
              <a:lnSpc>
                <a:spcPct val="200000"/>
              </a:lnSpc>
              <a:spcBef>
                <a:spcPts val="0"/>
              </a:spcBef>
              <a:spcAft>
                <a:spcPts val="0"/>
              </a:spcAft>
              <a:buClr>
                <a:schemeClr val="accent3"/>
              </a:buClr>
              <a:buSzPts val="1300"/>
              <a:buChar char="●"/>
            </a:pPr>
            <a:r>
              <a:rPr lang="ca"/>
              <a:t>Anàlisi d</a:t>
            </a:r>
            <a:r>
              <a:rPr lang="ca"/>
              <a:t>escriptiva univariant.</a:t>
            </a:r>
            <a:endParaRPr/>
          </a:p>
          <a:p>
            <a:pPr indent="-311150" lvl="0" marL="457200" rtl="0" algn="l">
              <a:lnSpc>
                <a:spcPct val="200000"/>
              </a:lnSpc>
              <a:spcBef>
                <a:spcPts val="0"/>
              </a:spcBef>
              <a:spcAft>
                <a:spcPts val="0"/>
              </a:spcAft>
              <a:buClr>
                <a:schemeClr val="accent3"/>
              </a:buClr>
              <a:buSzPts val="1300"/>
              <a:buChar char="●"/>
            </a:pPr>
            <a:r>
              <a:rPr lang="ca"/>
              <a:t>Procés de preprocessing.</a:t>
            </a:r>
            <a:endParaRPr/>
          </a:p>
          <a:p>
            <a:pPr indent="-311150" lvl="0" marL="457200" rtl="0" algn="l">
              <a:lnSpc>
                <a:spcPct val="200000"/>
              </a:lnSpc>
              <a:spcBef>
                <a:spcPts val="0"/>
              </a:spcBef>
              <a:spcAft>
                <a:spcPts val="0"/>
              </a:spcAft>
              <a:buClr>
                <a:schemeClr val="accent3"/>
              </a:buClr>
              <a:buSzPts val="1300"/>
              <a:buChar char="●"/>
            </a:pPr>
            <a:r>
              <a:rPr lang="ca"/>
              <a:t>Clustering jeràrquic.</a:t>
            </a:r>
            <a:endParaRPr/>
          </a:p>
          <a:p>
            <a:pPr indent="-311150" lvl="0" marL="457200" rtl="0" algn="l">
              <a:lnSpc>
                <a:spcPct val="200000"/>
              </a:lnSpc>
              <a:spcBef>
                <a:spcPts val="0"/>
              </a:spcBef>
              <a:spcAft>
                <a:spcPts val="0"/>
              </a:spcAft>
              <a:buClr>
                <a:schemeClr val="accent3"/>
              </a:buClr>
              <a:buSzPts val="1300"/>
              <a:buChar char="●"/>
            </a:pPr>
            <a:r>
              <a:rPr lang="ca"/>
              <a:t>Profiling de les classes.</a:t>
            </a: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Estructura de la base de dades</a:t>
            </a:r>
            <a:endParaRPr/>
          </a:p>
        </p:txBody>
      </p:sp>
      <p:sp>
        <p:nvSpPr>
          <p:cNvPr id="107" name="Google Shape;107;p16"/>
          <p:cNvSpPr txBox="1"/>
          <p:nvPr>
            <p:ph idx="1" type="body"/>
          </p:nvPr>
        </p:nvSpPr>
        <p:spPr>
          <a:xfrm>
            <a:off x="623850" y="1242525"/>
            <a:ext cx="7794300" cy="21279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chemeClr val="dk1"/>
              </a:buClr>
              <a:buSzPts val="1300"/>
              <a:buChar char="●"/>
            </a:pPr>
            <a:r>
              <a:rPr lang="ca"/>
              <a:t>El conjunt de dades va ser recollit per la Philippine Statistics Authority realitzant enquestes d’ingressos i despeses familiars (Family Income and Expenditure Survey, FIES) amb l’objectiu de predir els ingressos a les llars de Filipines en funció de determinades característiques.</a:t>
            </a:r>
            <a:endParaRPr/>
          </a:p>
          <a:p>
            <a:pPr indent="-311150" lvl="0" marL="457200" rtl="0" algn="just">
              <a:lnSpc>
                <a:spcPct val="100000"/>
              </a:lnSpc>
              <a:spcBef>
                <a:spcPts val="1000"/>
              </a:spcBef>
              <a:spcAft>
                <a:spcPts val="0"/>
              </a:spcAft>
              <a:buClr>
                <a:schemeClr val="dk1"/>
              </a:buClr>
              <a:buSzPts val="1300"/>
              <a:buChar char="●"/>
            </a:pPr>
            <a:r>
              <a:rPr lang="ca"/>
              <a:t>La base de dades original conté més de 40000 observacions i 60 variables.</a:t>
            </a:r>
            <a:endParaRPr/>
          </a:p>
          <a:p>
            <a:pPr indent="-298450" lvl="1" marL="914400" rtl="0" algn="just">
              <a:lnSpc>
                <a:spcPct val="100000"/>
              </a:lnSpc>
              <a:spcBef>
                <a:spcPts val="1000"/>
              </a:spcBef>
              <a:spcAft>
                <a:spcPts val="0"/>
              </a:spcAft>
              <a:buClr>
                <a:schemeClr val="accent3"/>
              </a:buClr>
              <a:buSzPts val="1100"/>
              <a:buChar char="○"/>
            </a:pPr>
            <a:r>
              <a:rPr lang="ca"/>
              <a:t>S’han seleccionat aleatòriament un subconjunt de 5000 observacions fent servir R.</a:t>
            </a:r>
            <a:endParaRPr/>
          </a:p>
          <a:p>
            <a:pPr indent="-298450" lvl="1" marL="914400" rtl="0" algn="just">
              <a:lnSpc>
                <a:spcPct val="100000"/>
              </a:lnSpc>
              <a:spcBef>
                <a:spcPts val="0"/>
              </a:spcBef>
              <a:spcAft>
                <a:spcPts val="0"/>
              </a:spcAft>
              <a:buClr>
                <a:schemeClr val="accent3"/>
              </a:buClr>
              <a:buSzPts val="1100"/>
              <a:buChar char="○"/>
            </a:pPr>
            <a:r>
              <a:rPr lang="ca"/>
              <a:t>S’han eliminat de la base de dades les variables que són poc rellevants en relació als objectius del treball. </a:t>
            </a:r>
            <a:endParaRPr/>
          </a:p>
          <a:p>
            <a:pPr indent="-298450" lvl="1" marL="914400" rtl="0" algn="just">
              <a:lnSpc>
                <a:spcPct val="100000"/>
              </a:lnSpc>
              <a:spcBef>
                <a:spcPts val="0"/>
              </a:spcBef>
              <a:spcAft>
                <a:spcPts val="0"/>
              </a:spcAft>
              <a:buClr>
                <a:schemeClr val="accent3"/>
              </a:buClr>
              <a:buSzPts val="1100"/>
              <a:buChar char="○"/>
            </a:pPr>
            <a:r>
              <a:rPr lang="ca"/>
              <a:t>S’han agrupat algunes columnes (p.e. despeses en menjar agrupades en una sola variable).</a:t>
            </a:r>
            <a:endParaRPr/>
          </a:p>
          <a:p>
            <a:pPr indent="-311150" lvl="0" marL="457200" rtl="0" algn="just">
              <a:lnSpc>
                <a:spcPct val="100000"/>
              </a:lnSpc>
              <a:spcBef>
                <a:spcPts val="1000"/>
              </a:spcBef>
              <a:spcAft>
                <a:spcPts val="1000"/>
              </a:spcAft>
              <a:buClr>
                <a:schemeClr val="dk1"/>
              </a:buClr>
              <a:buSzPts val="1300"/>
              <a:buChar char="●"/>
            </a:pPr>
            <a:r>
              <a:rPr lang="ca"/>
              <a:t>Finalment la base de dades que utilitzarem té 5000 observacions i 34 variables.</a:t>
            </a:r>
            <a:endParaRPr/>
          </a:p>
        </p:txBody>
      </p:sp>
      <p:grpSp>
        <p:nvGrpSpPr>
          <p:cNvPr id="108" name="Google Shape;108;p16"/>
          <p:cNvGrpSpPr/>
          <p:nvPr/>
        </p:nvGrpSpPr>
        <p:grpSpPr>
          <a:xfrm>
            <a:off x="1021623" y="3321257"/>
            <a:ext cx="2244508" cy="1677439"/>
            <a:chOff x="1118218" y="283725"/>
            <a:chExt cx="2090832" cy="4076400"/>
          </a:xfrm>
        </p:grpSpPr>
        <p:sp>
          <p:nvSpPr>
            <p:cNvPr id="109" name="Google Shape;109;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1118218" y="341726"/>
              <a:ext cx="2048100" cy="22263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286348" y="1494700"/>
              <a:ext cx="18150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solidFill>
                    <a:srgbClr val="1D7E74"/>
                  </a:solidFill>
                  <a:latin typeface="Roboto Medium"/>
                  <a:ea typeface="Roboto Medium"/>
                  <a:cs typeface="Roboto Medium"/>
                  <a:sym typeface="Roboto Medium"/>
                </a:rPr>
                <a:t>Variables categòriques</a:t>
              </a:r>
              <a:endParaRPr sz="1200">
                <a:solidFill>
                  <a:srgbClr val="1D7E74"/>
                </a:solidFill>
                <a:latin typeface="Roboto Medium"/>
                <a:ea typeface="Roboto Medium"/>
                <a:cs typeface="Roboto Medium"/>
                <a:sym typeface="Roboto Medium"/>
              </a:endParaRPr>
            </a:p>
          </p:txBody>
        </p:sp>
        <p:sp>
          <p:nvSpPr>
            <p:cNvPr id="112" name="Google Shape;112;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400">
                  <a:solidFill>
                    <a:srgbClr val="1D7E74"/>
                  </a:solidFill>
                  <a:latin typeface="Roboto"/>
                  <a:ea typeface="Roboto"/>
                  <a:cs typeface="Roboto"/>
                  <a:sym typeface="Roboto"/>
                </a:rPr>
                <a:t>11</a:t>
              </a:r>
              <a:endParaRPr sz="2400">
                <a:solidFill>
                  <a:srgbClr val="1D7E74"/>
                </a:solidFill>
                <a:latin typeface="Roboto Thin"/>
                <a:ea typeface="Roboto Thin"/>
                <a:cs typeface="Roboto Thin"/>
                <a:sym typeface="Roboto Thin"/>
              </a:endParaRPr>
            </a:p>
          </p:txBody>
        </p:sp>
        <p:sp>
          <p:nvSpPr>
            <p:cNvPr id="113" name="Google Shape;113;p16"/>
            <p:cNvSpPr/>
            <p:nvPr/>
          </p:nvSpPr>
          <p:spPr>
            <a:xfrm rot="5400000">
              <a:off x="1938871" y="257170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1118220" y="2568033"/>
              <a:ext cx="2030400" cy="17910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Region</a:t>
              </a:r>
              <a:r>
                <a:rPr lang="ca" sz="800">
                  <a:solidFill>
                    <a:srgbClr val="FFFFFF"/>
                  </a:solidFill>
                  <a:latin typeface="Roboto"/>
                  <a:ea typeface="Roboto"/>
                  <a:cs typeface="Roboto"/>
                  <a:sym typeface="Roboto"/>
                </a:rPr>
                <a:t>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Household.Head.Sex</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Electricity</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Main.Source-of.Income</a:t>
              </a:r>
              <a:endParaRPr sz="800">
                <a:solidFill>
                  <a:srgbClr val="FFFFFF"/>
                </a:solidFill>
                <a:latin typeface="Roboto"/>
                <a:ea typeface="Roboto"/>
                <a:cs typeface="Roboto"/>
                <a:sym typeface="Roboto"/>
              </a:endParaRPr>
            </a:p>
          </p:txBody>
        </p:sp>
      </p:grpSp>
      <p:grpSp>
        <p:nvGrpSpPr>
          <p:cNvPr id="115" name="Google Shape;115;p16"/>
          <p:cNvGrpSpPr/>
          <p:nvPr/>
        </p:nvGrpSpPr>
        <p:grpSpPr>
          <a:xfrm>
            <a:off x="3451553" y="3321239"/>
            <a:ext cx="2244508" cy="1744015"/>
            <a:chOff x="1118218" y="283725"/>
            <a:chExt cx="2090832" cy="4239220"/>
          </a:xfrm>
        </p:grpSpPr>
        <p:sp>
          <p:nvSpPr>
            <p:cNvPr id="116" name="Google Shape;116;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1118218" y="341726"/>
              <a:ext cx="2048100" cy="22263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1286348" y="1494700"/>
              <a:ext cx="18150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solidFill>
                    <a:srgbClr val="1D7E74"/>
                  </a:solidFill>
                  <a:latin typeface="Roboto Medium"/>
                  <a:ea typeface="Roboto Medium"/>
                  <a:cs typeface="Roboto Medium"/>
                  <a:sym typeface="Roboto Medium"/>
                </a:rPr>
                <a:t>Variables contínues</a:t>
              </a:r>
              <a:endParaRPr sz="1200">
                <a:solidFill>
                  <a:srgbClr val="1D7E74"/>
                </a:solidFill>
                <a:latin typeface="Roboto Medium"/>
                <a:ea typeface="Roboto Medium"/>
                <a:cs typeface="Roboto Medium"/>
                <a:sym typeface="Roboto Medium"/>
              </a:endParaRPr>
            </a:p>
          </p:txBody>
        </p:sp>
        <p:sp>
          <p:nvSpPr>
            <p:cNvPr id="119" name="Google Shape;119;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400">
                  <a:solidFill>
                    <a:srgbClr val="1D7E74"/>
                  </a:solidFill>
                  <a:latin typeface="Roboto"/>
                  <a:ea typeface="Roboto"/>
                  <a:cs typeface="Roboto"/>
                  <a:sym typeface="Roboto"/>
                </a:rPr>
                <a:t>12</a:t>
              </a:r>
              <a:endParaRPr sz="2400">
                <a:solidFill>
                  <a:srgbClr val="1D7E74"/>
                </a:solidFill>
                <a:latin typeface="Roboto Thin"/>
                <a:ea typeface="Roboto Thin"/>
                <a:cs typeface="Roboto Thin"/>
                <a:sym typeface="Roboto Thin"/>
              </a:endParaRPr>
            </a:p>
          </p:txBody>
        </p:sp>
        <p:sp>
          <p:nvSpPr>
            <p:cNvPr id="120" name="Google Shape;120;p16"/>
            <p:cNvSpPr/>
            <p:nvPr/>
          </p:nvSpPr>
          <p:spPr>
            <a:xfrm rot="5400000">
              <a:off x="1938871" y="257170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1118238" y="2719945"/>
              <a:ext cx="2030400" cy="18030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Total.Household.Income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Total.Food.Expediture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Imputed.House.Rental.Value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House.Floor.Area</a:t>
              </a:r>
              <a:endParaRPr sz="800">
                <a:solidFill>
                  <a:srgbClr val="FFFFFF"/>
                </a:solidFill>
                <a:latin typeface="Roboto"/>
                <a:ea typeface="Roboto"/>
                <a:cs typeface="Roboto"/>
                <a:sym typeface="Roboto"/>
              </a:endParaRPr>
            </a:p>
          </p:txBody>
        </p:sp>
      </p:grpSp>
      <p:grpSp>
        <p:nvGrpSpPr>
          <p:cNvPr id="122" name="Google Shape;122;p16"/>
          <p:cNvGrpSpPr/>
          <p:nvPr/>
        </p:nvGrpSpPr>
        <p:grpSpPr>
          <a:xfrm>
            <a:off x="5881495" y="3321239"/>
            <a:ext cx="2244508" cy="1677072"/>
            <a:chOff x="1118218" y="283725"/>
            <a:chExt cx="2090832" cy="4076500"/>
          </a:xfrm>
        </p:grpSpPr>
        <p:sp>
          <p:nvSpPr>
            <p:cNvPr id="123" name="Google Shape;123;p16"/>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1118218" y="341726"/>
              <a:ext cx="2048100" cy="22263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1286348" y="1494700"/>
              <a:ext cx="1815000" cy="10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solidFill>
                    <a:srgbClr val="1D7E74"/>
                  </a:solidFill>
                  <a:latin typeface="Roboto Medium"/>
                  <a:ea typeface="Roboto Medium"/>
                  <a:cs typeface="Roboto Medium"/>
                  <a:sym typeface="Roboto Medium"/>
                </a:rPr>
                <a:t>Variables discretes</a:t>
              </a:r>
              <a:endParaRPr sz="1200">
                <a:solidFill>
                  <a:srgbClr val="1D7E74"/>
                </a:solidFill>
                <a:latin typeface="Roboto Medium"/>
                <a:ea typeface="Roboto Medium"/>
                <a:cs typeface="Roboto Medium"/>
                <a:sym typeface="Roboto Medium"/>
              </a:endParaRPr>
            </a:p>
          </p:txBody>
        </p:sp>
        <p:sp>
          <p:nvSpPr>
            <p:cNvPr id="126" name="Google Shape;126;p1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sz="2400">
                  <a:solidFill>
                    <a:srgbClr val="1D7E74"/>
                  </a:solidFill>
                  <a:latin typeface="Roboto"/>
                  <a:ea typeface="Roboto"/>
                  <a:cs typeface="Roboto"/>
                  <a:sym typeface="Roboto"/>
                </a:rPr>
                <a:t>11</a:t>
              </a:r>
              <a:endParaRPr sz="2400">
                <a:solidFill>
                  <a:srgbClr val="1D7E74"/>
                </a:solidFill>
                <a:latin typeface="Roboto Thin"/>
                <a:ea typeface="Roboto Thin"/>
                <a:cs typeface="Roboto Thin"/>
                <a:sym typeface="Roboto Thin"/>
              </a:endParaRPr>
            </a:p>
          </p:txBody>
        </p:sp>
        <p:sp>
          <p:nvSpPr>
            <p:cNvPr id="127" name="Google Shape;127;p16"/>
            <p:cNvSpPr/>
            <p:nvPr/>
          </p:nvSpPr>
          <p:spPr>
            <a:xfrm rot="5400000">
              <a:off x="1938871" y="2571706"/>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118223" y="2568025"/>
              <a:ext cx="2090700" cy="17922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Id</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Number.of.bedrooms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House.Age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ca" sz="800">
                  <a:solidFill>
                    <a:srgbClr val="FFFFFF"/>
                  </a:solidFill>
                  <a:latin typeface="Roboto"/>
                  <a:ea typeface="Roboto"/>
                  <a:cs typeface="Roboto"/>
                  <a:sym typeface="Roboto"/>
                </a:rPr>
                <a:t>Total.Number.of.Family.members</a:t>
              </a:r>
              <a:endParaRPr sz="800">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Anàlisi descriptiva univariant</a:t>
            </a:r>
            <a:endParaRPr/>
          </a:p>
        </p:txBody>
      </p:sp>
      <p:pic>
        <p:nvPicPr>
          <p:cNvPr id="134" name="Google Shape;134;p17"/>
          <p:cNvPicPr preferRelativeResize="0"/>
          <p:nvPr/>
        </p:nvPicPr>
        <p:blipFill>
          <a:blip r:embed="rId3">
            <a:alphaModFix/>
          </a:blip>
          <a:stretch>
            <a:fillRect/>
          </a:stretch>
        </p:blipFill>
        <p:spPr>
          <a:xfrm>
            <a:off x="6013475" y="632850"/>
            <a:ext cx="2512175" cy="1310030"/>
          </a:xfrm>
          <a:prstGeom prst="rect">
            <a:avLst/>
          </a:prstGeom>
          <a:noFill/>
          <a:ln cap="flat" cmpd="sng" w="9525">
            <a:solidFill>
              <a:schemeClr val="dk1"/>
            </a:solidFill>
            <a:prstDash val="solid"/>
            <a:round/>
            <a:headEnd len="sm" w="sm" type="none"/>
            <a:tailEnd len="sm" w="sm" type="none"/>
          </a:ln>
        </p:spPr>
      </p:pic>
      <p:pic>
        <p:nvPicPr>
          <p:cNvPr id="135" name="Google Shape;135;p17"/>
          <p:cNvPicPr preferRelativeResize="0"/>
          <p:nvPr/>
        </p:nvPicPr>
        <p:blipFill>
          <a:blip r:embed="rId4">
            <a:alphaModFix/>
          </a:blip>
          <a:stretch>
            <a:fillRect/>
          </a:stretch>
        </p:blipFill>
        <p:spPr>
          <a:xfrm>
            <a:off x="3315912" y="2348419"/>
            <a:ext cx="2512175" cy="2244305"/>
          </a:xfrm>
          <a:prstGeom prst="rect">
            <a:avLst/>
          </a:prstGeom>
          <a:noFill/>
          <a:ln cap="flat" cmpd="sng" w="9525">
            <a:solidFill>
              <a:schemeClr val="dk1"/>
            </a:solidFill>
            <a:prstDash val="solid"/>
            <a:round/>
            <a:headEnd len="sm" w="sm" type="none"/>
            <a:tailEnd len="sm" w="sm" type="none"/>
          </a:ln>
        </p:spPr>
      </p:pic>
      <p:pic>
        <p:nvPicPr>
          <p:cNvPr id="136" name="Google Shape;136;p17"/>
          <p:cNvPicPr preferRelativeResize="0"/>
          <p:nvPr/>
        </p:nvPicPr>
        <p:blipFill rotWithShape="1">
          <a:blip r:embed="rId5">
            <a:alphaModFix/>
          </a:blip>
          <a:srcRect b="0" l="0" r="51171" t="0"/>
          <a:stretch/>
        </p:blipFill>
        <p:spPr>
          <a:xfrm>
            <a:off x="729450" y="2348425"/>
            <a:ext cx="2401074" cy="2244300"/>
          </a:xfrm>
          <a:prstGeom prst="rect">
            <a:avLst/>
          </a:prstGeom>
          <a:noFill/>
          <a:ln cap="flat" cmpd="sng" w="9525">
            <a:solidFill>
              <a:schemeClr val="dk1"/>
            </a:solidFill>
            <a:prstDash val="solid"/>
            <a:round/>
            <a:headEnd len="sm" w="sm" type="none"/>
            <a:tailEnd len="sm" w="sm" type="none"/>
          </a:ln>
        </p:spPr>
      </p:pic>
      <p:sp>
        <p:nvSpPr>
          <p:cNvPr id="137" name="Google Shape;137;p17"/>
          <p:cNvSpPr txBox="1"/>
          <p:nvPr/>
        </p:nvSpPr>
        <p:spPr>
          <a:xfrm>
            <a:off x="500975" y="1366450"/>
            <a:ext cx="5148900" cy="867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Lato"/>
              <a:buChar char="●"/>
            </a:pPr>
            <a:r>
              <a:rPr lang="ca" sz="1200">
                <a:solidFill>
                  <a:schemeClr val="accent1"/>
                </a:solidFill>
                <a:latin typeface="Lato"/>
                <a:ea typeface="Lato"/>
                <a:cs typeface="Lato"/>
                <a:sym typeface="Lato"/>
              </a:rPr>
              <a:t>Resum numèric per a totes les variables.</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3"/>
              </a:buClr>
              <a:buSzPts val="1200"/>
              <a:buFont typeface="Lato"/>
              <a:buChar char="●"/>
            </a:pPr>
            <a:r>
              <a:rPr lang="ca" sz="1200">
                <a:solidFill>
                  <a:schemeClr val="accent1"/>
                </a:solidFill>
                <a:latin typeface="Lato"/>
                <a:ea typeface="Lato"/>
                <a:cs typeface="Lato"/>
                <a:sym typeface="Lato"/>
              </a:rPr>
              <a:t>Histogrames per a les variables numèriques </a:t>
            </a:r>
            <a:r>
              <a:rPr lang="ca" sz="1200">
                <a:solidFill>
                  <a:schemeClr val="accent1"/>
                </a:solidFill>
                <a:latin typeface="Lato"/>
                <a:ea typeface="Lato"/>
                <a:cs typeface="Lato"/>
                <a:sym typeface="Lato"/>
              </a:rPr>
              <a:t>continues</a:t>
            </a:r>
            <a:r>
              <a:rPr lang="ca" sz="1200">
                <a:solidFill>
                  <a:schemeClr val="accent1"/>
                </a:solidFill>
                <a:latin typeface="Lato"/>
                <a:ea typeface="Lato"/>
                <a:cs typeface="Lato"/>
                <a:sym typeface="Lato"/>
              </a:rPr>
              <a:t>.</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3"/>
              </a:buClr>
              <a:buSzPts val="1200"/>
              <a:buFont typeface="Lato"/>
              <a:buChar char="●"/>
            </a:pPr>
            <a:r>
              <a:rPr lang="ca" sz="1200">
                <a:solidFill>
                  <a:schemeClr val="accent1"/>
                </a:solidFill>
                <a:latin typeface="Lato"/>
                <a:ea typeface="Lato"/>
                <a:cs typeface="Lato"/>
                <a:sym typeface="Lato"/>
              </a:rPr>
              <a:t>Diagrames de barres per a les variables discretes.</a:t>
            </a:r>
            <a:endParaRPr sz="1200">
              <a:solidFill>
                <a:schemeClr val="accent1"/>
              </a:solidFill>
              <a:latin typeface="Lato"/>
              <a:ea typeface="Lato"/>
              <a:cs typeface="Lato"/>
              <a:sym typeface="Lato"/>
            </a:endParaRPr>
          </a:p>
          <a:p>
            <a:pPr indent="-304800" lvl="0" marL="457200" rtl="0" algn="l">
              <a:spcBef>
                <a:spcPts val="0"/>
              </a:spcBef>
              <a:spcAft>
                <a:spcPts val="0"/>
              </a:spcAft>
              <a:buClr>
                <a:schemeClr val="accent3"/>
              </a:buClr>
              <a:buSzPts val="1200"/>
              <a:buFont typeface="Lato"/>
              <a:buChar char="●"/>
            </a:pPr>
            <a:r>
              <a:rPr lang="ca" sz="1200">
                <a:solidFill>
                  <a:schemeClr val="accent1"/>
                </a:solidFill>
                <a:latin typeface="Lato"/>
                <a:ea typeface="Lato"/>
                <a:cs typeface="Lato"/>
                <a:sym typeface="Lato"/>
              </a:rPr>
              <a:t>Diagrames circulars per a les variables qualitatives.</a:t>
            </a:r>
            <a:endParaRPr sz="1200">
              <a:solidFill>
                <a:schemeClr val="accent1"/>
              </a:solidFill>
              <a:latin typeface="Lato"/>
              <a:ea typeface="Lato"/>
              <a:cs typeface="Lato"/>
              <a:sym typeface="Lato"/>
            </a:endParaRPr>
          </a:p>
        </p:txBody>
      </p:sp>
      <p:pic>
        <p:nvPicPr>
          <p:cNvPr id="138" name="Google Shape;138;p17"/>
          <p:cNvPicPr preferRelativeResize="0"/>
          <p:nvPr/>
        </p:nvPicPr>
        <p:blipFill rotWithShape="1">
          <a:blip r:embed="rId6">
            <a:alphaModFix/>
          </a:blip>
          <a:srcRect b="8851" l="66777" r="5139" t="53095"/>
          <a:stretch/>
        </p:blipFill>
        <p:spPr>
          <a:xfrm>
            <a:off x="6013475" y="2348425"/>
            <a:ext cx="2512175" cy="2244300"/>
          </a:xfrm>
          <a:prstGeom prst="rect">
            <a:avLst/>
          </a:prstGeom>
          <a:noFill/>
          <a:ln cap="flat" cmpd="sng" w="9525">
            <a:solidFill>
              <a:schemeClr val="dk1"/>
            </a:solidFill>
            <a:prstDash val="solid"/>
            <a:round/>
            <a:headEnd len="sm" w="sm" type="none"/>
            <a:tailEnd len="sm" w="sm" type="none"/>
          </a:ln>
        </p:spPr>
      </p:pic>
      <p:sp>
        <p:nvSpPr>
          <p:cNvPr id="139" name="Google Shape;139;p17"/>
          <p:cNvSpPr txBox="1"/>
          <p:nvPr/>
        </p:nvSpPr>
        <p:spPr>
          <a:xfrm>
            <a:off x="729450" y="4592725"/>
            <a:ext cx="23112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ca" sz="1000">
                <a:solidFill>
                  <a:schemeClr val="accent1"/>
                </a:solidFill>
                <a:latin typeface="Lato"/>
                <a:ea typeface="Lato"/>
                <a:cs typeface="Lato"/>
                <a:sym typeface="Lato"/>
              </a:rPr>
              <a:t>Més del 75% de les famílies no tenen cap vehicle, molt poques en tenen 3 o més.</a:t>
            </a:r>
            <a:endParaRPr i="1" sz="1000">
              <a:solidFill>
                <a:schemeClr val="accent1"/>
              </a:solidFill>
              <a:latin typeface="Lato"/>
              <a:ea typeface="Lato"/>
              <a:cs typeface="Lato"/>
              <a:sym typeface="Lato"/>
            </a:endParaRPr>
          </a:p>
        </p:txBody>
      </p:sp>
      <p:sp>
        <p:nvSpPr>
          <p:cNvPr id="140" name="Google Shape;140;p17"/>
          <p:cNvSpPr txBox="1"/>
          <p:nvPr/>
        </p:nvSpPr>
        <p:spPr>
          <a:xfrm>
            <a:off x="3130525" y="4569325"/>
            <a:ext cx="2802900" cy="4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ca" sz="1000">
                <a:solidFill>
                  <a:schemeClr val="accent1"/>
                </a:solidFill>
                <a:latin typeface="Lato"/>
                <a:ea typeface="Lato"/>
                <a:cs typeface="Lato"/>
                <a:sym typeface="Lato"/>
              </a:rPr>
              <a:t>D</a:t>
            </a:r>
            <a:r>
              <a:rPr i="1" lang="ca" sz="1000">
                <a:solidFill>
                  <a:schemeClr val="accent1"/>
                </a:solidFill>
                <a:latin typeface="Lato"/>
                <a:ea typeface="Lato"/>
                <a:cs typeface="Lato"/>
                <a:sym typeface="Lato"/>
              </a:rPr>
              <a:t>istribució asimètrica: poques famílies gasten una quantitat tan alta en menjar (existència d’</a:t>
            </a:r>
            <a:r>
              <a:rPr b="1" i="1" lang="ca" sz="1000">
                <a:solidFill>
                  <a:schemeClr val="accent1"/>
                </a:solidFill>
                <a:latin typeface="Lato"/>
                <a:ea typeface="Lato"/>
                <a:cs typeface="Lato"/>
                <a:sym typeface="Lato"/>
              </a:rPr>
              <a:t>outliers)</a:t>
            </a:r>
            <a:r>
              <a:rPr i="1" lang="ca" sz="1000">
                <a:solidFill>
                  <a:schemeClr val="accent1"/>
                </a:solidFill>
                <a:latin typeface="Lato"/>
                <a:ea typeface="Lato"/>
                <a:cs typeface="Lato"/>
                <a:sym typeface="Lato"/>
              </a:rPr>
              <a:t>.</a:t>
            </a:r>
            <a:endParaRPr i="1" sz="1000">
              <a:solidFill>
                <a:schemeClr val="accent1"/>
              </a:solidFill>
              <a:latin typeface="Lato"/>
              <a:ea typeface="Lato"/>
              <a:cs typeface="Lato"/>
              <a:sym typeface="Lato"/>
            </a:endParaRPr>
          </a:p>
        </p:txBody>
      </p:sp>
      <p:sp>
        <p:nvSpPr>
          <p:cNvPr id="141" name="Google Shape;141;p17"/>
          <p:cNvSpPr txBox="1"/>
          <p:nvPr/>
        </p:nvSpPr>
        <p:spPr>
          <a:xfrm>
            <a:off x="5933425" y="4592725"/>
            <a:ext cx="25923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ca" sz="1000" u="sng">
                <a:solidFill>
                  <a:schemeClr val="accent1"/>
                </a:solidFill>
                <a:latin typeface="Lato"/>
                <a:ea typeface="Lato"/>
                <a:cs typeface="Lato"/>
                <a:sym typeface="Lato"/>
              </a:rPr>
              <a:t>Nova categorització:</a:t>
            </a:r>
            <a:r>
              <a:rPr i="1" lang="ca" sz="1000">
                <a:solidFill>
                  <a:schemeClr val="accent1"/>
                </a:solidFill>
                <a:latin typeface="Lato"/>
                <a:ea typeface="Lato"/>
                <a:cs typeface="Lato"/>
                <a:sym typeface="Lato"/>
              </a:rPr>
              <a:t> quasi la meitat dels caps de família treballen en el sector terciari.</a:t>
            </a:r>
            <a:endParaRPr i="1" sz="1000">
              <a:solidFill>
                <a:schemeClr val="accent1"/>
              </a:solidFill>
              <a:latin typeface="Lato"/>
              <a:ea typeface="Lato"/>
              <a:cs typeface="Lato"/>
              <a:sym typeface="Lato"/>
            </a:endParaRPr>
          </a:p>
        </p:txBody>
      </p:sp>
      <p:sp>
        <p:nvSpPr>
          <p:cNvPr id="142" name="Google Shape;142;p17"/>
          <p:cNvSpPr txBox="1"/>
          <p:nvPr/>
        </p:nvSpPr>
        <p:spPr>
          <a:xfrm>
            <a:off x="6113950" y="1903225"/>
            <a:ext cx="23112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ca" sz="1000">
                <a:solidFill>
                  <a:schemeClr val="accent1"/>
                </a:solidFill>
                <a:latin typeface="Lato"/>
                <a:ea typeface="Lato"/>
                <a:cs typeface="Lato"/>
                <a:sym typeface="Lato"/>
              </a:rPr>
              <a:t>Distribució força homogènia: 88% de les famílies tenen electricitat a casa.</a:t>
            </a:r>
            <a:endParaRPr i="1" sz="10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Procés de preprocessing</a:t>
            </a:r>
            <a:endParaRPr/>
          </a:p>
        </p:txBody>
      </p:sp>
      <p:sp>
        <p:nvSpPr>
          <p:cNvPr id="148" name="Google Shape;148;p18"/>
          <p:cNvSpPr txBox="1"/>
          <p:nvPr>
            <p:ph idx="1" type="body"/>
          </p:nvPr>
        </p:nvSpPr>
        <p:spPr>
          <a:xfrm>
            <a:off x="574450" y="1355450"/>
            <a:ext cx="7688700" cy="3401700"/>
          </a:xfrm>
          <a:prstGeom prst="rect">
            <a:avLst/>
          </a:prstGeom>
          <a:ln>
            <a:noFill/>
          </a:ln>
        </p:spPr>
        <p:txBody>
          <a:bodyPr anchorCtr="0" anchor="t" bIns="91425" lIns="91425" spcFirstLastPara="1" rIns="91425" wrap="square" tIns="91425">
            <a:noAutofit/>
          </a:bodyPr>
          <a:lstStyle/>
          <a:p>
            <a:pPr indent="-311150" lvl="0" marL="457200" rtl="0" algn="just">
              <a:lnSpc>
                <a:spcPct val="150000"/>
              </a:lnSpc>
              <a:spcBef>
                <a:spcPts val="0"/>
              </a:spcBef>
              <a:spcAft>
                <a:spcPts val="0"/>
              </a:spcAft>
              <a:buClr>
                <a:schemeClr val="dk1"/>
              </a:buClr>
              <a:buSzPts val="1300"/>
              <a:buChar char="●"/>
            </a:pPr>
            <a:r>
              <a:rPr lang="ca"/>
              <a:t>La variable </a:t>
            </a:r>
            <a:r>
              <a:rPr i="1" lang="ca"/>
              <a:t>Agricultural Household indicator</a:t>
            </a:r>
            <a:r>
              <a:rPr lang="ca"/>
              <a:t> s’ha categoritzat com a factor, és un indicador.</a:t>
            </a:r>
            <a:endParaRPr/>
          </a:p>
          <a:p>
            <a:pPr indent="-311150" lvl="0" marL="457200" rtl="0" algn="just">
              <a:lnSpc>
                <a:spcPct val="115000"/>
              </a:lnSpc>
              <a:spcBef>
                <a:spcPts val="0"/>
              </a:spcBef>
              <a:spcAft>
                <a:spcPts val="0"/>
              </a:spcAft>
              <a:buClr>
                <a:schemeClr val="dk1"/>
              </a:buClr>
              <a:buSzPts val="1300"/>
              <a:buChar char="●"/>
            </a:pPr>
            <a:r>
              <a:rPr lang="ca"/>
              <a:t>Les variables </a:t>
            </a:r>
            <a:r>
              <a:rPr i="1" lang="ca"/>
              <a:t>Household Head Highest Grade Completed</a:t>
            </a:r>
            <a:r>
              <a:rPr lang="ca"/>
              <a:t> i </a:t>
            </a:r>
            <a:r>
              <a:rPr i="1" lang="ca"/>
              <a:t>Household Head Occupation</a:t>
            </a:r>
            <a:r>
              <a:rPr lang="ca"/>
              <a:t> s’han modelitzat per reduïr categories.</a:t>
            </a:r>
            <a:endParaRPr/>
          </a:p>
          <a:p>
            <a:pPr indent="-298450" lvl="1" marL="914400" rtl="0" algn="just">
              <a:lnSpc>
                <a:spcPct val="100000"/>
              </a:lnSpc>
              <a:spcBef>
                <a:spcPts val="1000"/>
              </a:spcBef>
              <a:spcAft>
                <a:spcPts val="0"/>
              </a:spcAft>
              <a:buClr>
                <a:schemeClr val="accent3"/>
              </a:buClr>
              <a:buSzPts val="1100"/>
              <a:buChar char="○"/>
            </a:pPr>
            <a:r>
              <a:rPr i="1" lang="ca"/>
              <a:t>Household Head Highest Grade Completed</a:t>
            </a:r>
            <a:r>
              <a:rPr lang="ca"/>
              <a:t>: “High School Studies”, “Program Studies”, “Elementary School Studies” i “No Studies”.</a:t>
            </a:r>
            <a:endParaRPr/>
          </a:p>
          <a:p>
            <a:pPr indent="-298450" lvl="1" marL="914400" rtl="0" algn="just">
              <a:lnSpc>
                <a:spcPct val="100000"/>
              </a:lnSpc>
              <a:spcBef>
                <a:spcPts val="1000"/>
              </a:spcBef>
              <a:spcAft>
                <a:spcPts val="0"/>
              </a:spcAft>
              <a:buClr>
                <a:schemeClr val="accent3"/>
              </a:buClr>
              <a:buSzPts val="1100"/>
              <a:buChar char="○"/>
            </a:pPr>
            <a:r>
              <a:rPr i="1" lang="ca"/>
              <a:t>Household Head Occupation</a:t>
            </a:r>
            <a:r>
              <a:rPr lang="ca"/>
              <a:t>: “Primary Sector”, “Secondary </a:t>
            </a:r>
            <a:endParaRPr/>
          </a:p>
          <a:p>
            <a:pPr indent="0" lvl="0" marL="914400" rtl="0" algn="just">
              <a:lnSpc>
                <a:spcPct val="100000"/>
              </a:lnSpc>
              <a:spcBef>
                <a:spcPts val="0"/>
              </a:spcBef>
              <a:spcAft>
                <a:spcPts val="0"/>
              </a:spcAft>
              <a:buNone/>
            </a:pPr>
            <a:r>
              <a:rPr lang="ca" sz="1100"/>
              <a:t>Sector” i “Tertiary Sector”.</a:t>
            </a:r>
            <a:endParaRPr sz="1100"/>
          </a:p>
          <a:p>
            <a:pPr indent="-311150" lvl="0" marL="457200" rtl="0" algn="just">
              <a:lnSpc>
                <a:spcPct val="100000"/>
              </a:lnSpc>
              <a:spcBef>
                <a:spcPts val="1600"/>
              </a:spcBef>
              <a:spcAft>
                <a:spcPts val="0"/>
              </a:spcAft>
              <a:buClr>
                <a:schemeClr val="dk1"/>
              </a:buClr>
              <a:buSzPts val="1300"/>
              <a:buChar char="●"/>
            </a:pPr>
            <a:r>
              <a:rPr lang="ca"/>
              <a:t>Tractament de </a:t>
            </a:r>
            <a:r>
              <a:rPr i="1" lang="ca"/>
              <a:t>missings</a:t>
            </a:r>
            <a:r>
              <a:rPr lang="ca"/>
              <a:t>: tots els NA’s pertanyen</a:t>
            </a:r>
            <a:endParaRPr/>
          </a:p>
          <a:p>
            <a:pPr indent="457200" lvl="0" marL="0" rtl="0" algn="just">
              <a:lnSpc>
                <a:spcPct val="100000"/>
              </a:lnSpc>
              <a:spcBef>
                <a:spcPts val="0"/>
              </a:spcBef>
              <a:spcAft>
                <a:spcPts val="0"/>
              </a:spcAft>
              <a:buNone/>
            </a:pPr>
            <a:r>
              <a:rPr lang="ca"/>
              <a:t>a les observacions amb “No Job/Business”. </a:t>
            </a:r>
            <a:endParaRPr/>
          </a:p>
          <a:p>
            <a:pPr indent="-311150" lvl="0" marL="457200" rtl="0" algn="just">
              <a:lnSpc>
                <a:spcPct val="100000"/>
              </a:lnSpc>
              <a:spcBef>
                <a:spcPts val="1000"/>
              </a:spcBef>
              <a:spcAft>
                <a:spcPts val="0"/>
              </a:spcAft>
              <a:buClr>
                <a:schemeClr val="dk1"/>
              </a:buClr>
              <a:buSzPts val="1300"/>
              <a:buChar char="●"/>
            </a:pPr>
            <a:r>
              <a:rPr lang="ca"/>
              <a:t>Recodificació:</a:t>
            </a:r>
            <a:endParaRPr/>
          </a:p>
          <a:p>
            <a:pPr indent="-298449" lvl="1" marL="899999" rtl="0" algn="just">
              <a:lnSpc>
                <a:spcPct val="100000"/>
              </a:lnSpc>
              <a:spcBef>
                <a:spcPts val="1000"/>
              </a:spcBef>
              <a:spcAft>
                <a:spcPts val="0"/>
              </a:spcAft>
              <a:buClr>
                <a:schemeClr val="accent3"/>
              </a:buClr>
              <a:buSzPts val="1100"/>
              <a:buChar char="○"/>
            </a:pPr>
            <a:r>
              <a:rPr i="1" lang="ca"/>
              <a:t>Household.Head.Occupation</a:t>
            </a:r>
            <a:r>
              <a:rPr lang="ca"/>
              <a:t> → “No Occupation”</a:t>
            </a:r>
            <a:endParaRPr/>
          </a:p>
          <a:p>
            <a:pPr indent="-298449" lvl="1" marL="899999" rtl="0" algn="just">
              <a:lnSpc>
                <a:spcPct val="100000"/>
              </a:lnSpc>
              <a:spcBef>
                <a:spcPts val="1000"/>
              </a:spcBef>
              <a:spcAft>
                <a:spcPts val="0"/>
              </a:spcAft>
              <a:buClr>
                <a:schemeClr val="accent3"/>
              </a:buClr>
              <a:buSzPts val="1100"/>
              <a:buChar char="○"/>
            </a:pPr>
            <a:r>
              <a:rPr i="1" lang="ca"/>
              <a:t>Household.Head.Job.Indicator</a:t>
            </a:r>
            <a:r>
              <a:rPr lang="ca"/>
              <a:t> → “Unemployed”</a:t>
            </a:r>
            <a:endParaRPr/>
          </a:p>
          <a:p>
            <a:pPr indent="457200" lvl="0" marL="0" rtl="0" algn="just">
              <a:lnSpc>
                <a:spcPct val="100000"/>
              </a:lnSpc>
              <a:spcBef>
                <a:spcPts val="0"/>
              </a:spcBef>
              <a:spcAft>
                <a:spcPts val="0"/>
              </a:spcAft>
              <a:buNone/>
            </a:pPr>
            <a:r>
              <a:t/>
            </a:r>
            <a:endParaRPr/>
          </a:p>
          <a:p>
            <a:pPr indent="0" lvl="0" marL="0" rtl="0" algn="l">
              <a:spcBef>
                <a:spcPts val="0"/>
              </a:spcBef>
              <a:spcAft>
                <a:spcPts val="1600"/>
              </a:spcAft>
              <a:buNone/>
            </a:pPr>
            <a:r>
              <a:t/>
            </a:r>
            <a:endParaRPr/>
          </a:p>
        </p:txBody>
      </p:sp>
      <p:pic>
        <p:nvPicPr>
          <p:cNvPr id="149" name="Google Shape;149;p18"/>
          <p:cNvPicPr preferRelativeResize="0"/>
          <p:nvPr/>
        </p:nvPicPr>
        <p:blipFill>
          <a:blip r:embed="rId3">
            <a:alphaModFix/>
          </a:blip>
          <a:stretch>
            <a:fillRect/>
          </a:stretch>
        </p:blipFill>
        <p:spPr>
          <a:xfrm>
            <a:off x="5395700" y="2655375"/>
            <a:ext cx="2867450" cy="2101825"/>
          </a:xfrm>
          <a:prstGeom prst="rect">
            <a:avLst/>
          </a:prstGeom>
          <a:noFill/>
          <a:ln cap="flat" cmpd="sng" w="9525">
            <a:solidFill>
              <a:schemeClr val="dk1"/>
            </a:solidFill>
            <a:prstDash val="solid"/>
            <a:round/>
            <a:headEnd len="sm" w="sm" type="none"/>
            <a:tailEnd len="sm" w="sm" type="none"/>
          </a:ln>
        </p:spPr>
      </p:pic>
      <p:cxnSp>
        <p:nvCxnSpPr>
          <p:cNvPr id="150" name="Google Shape;150;p18"/>
          <p:cNvCxnSpPr/>
          <p:nvPr/>
        </p:nvCxnSpPr>
        <p:spPr>
          <a:xfrm>
            <a:off x="4614725" y="3524050"/>
            <a:ext cx="587400" cy="0"/>
          </a:xfrm>
          <a:prstGeom prst="straightConnector1">
            <a:avLst/>
          </a:prstGeom>
          <a:noFill/>
          <a:ln cap="flat" cmpd="sng" w="38100">
            <a:solidFill>
              <a:schemeClr val="accent3"/>
            </a:solidFill>
            <a:prstDash val="solid"/>
            <a:round/>
            <a:headEnd len="med" w="med" type="none"/>
            <a:tailEnd len="med" w="med" type="triangle"/>
          </a:ln>
        </p:spPr>
      </p:cxnSp>
      <p:sp>
        <p:nvSpPr>
          <p:cNvPr id="151" name="Google Shape;151;p18"/>
          <p:cNvSpPr txBox="1"/>
          <p:nvPr/>
        </p:nvSpPr>
        <p:spPr>
          <a:xfrm>
            <a:off x="5779325" y="2782375"/>
            <a:ext cx="1059600" cy="5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1100">
                <a:solidFill>
                  <a:schemeClr val="accent3"/>
                </a:solidFill>
                <a:latin typeface="Lato"/>
                <a:ea typeface="Lato"/>
                <a:cs typeface="Lato"/>
                <a:sym typeface="Lato"/>
              </a:rPr>
              <a:t>100%</a:t>
            </a:r>
            <a:endParaRPr sz="1100">
              <a:solidFill>
                <a:schemeClr val="accent3"/>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Clustering jeràrquic</a:t>
            </a:r>
            <a:endParaRPr/>
          </a:p>
        </p:txBody>
      </p:sp>
      <p:sp>
        <p:nvSpPr>
          <p:cNvPr id="157" name="Google Shape;157;p19"/>
          <p:cNvSpPr txBox="1"/>
          <p:nvPr>
            <p:ph idx="1" type="body"/>
          </p:nvPr>
        </p:nvSpPr>
        <p:spPr>
          <a:xfrm>
            <a:off x="616550" y="1443000"/>
            <a:ext cx="4161000" cy="218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ca" u="sng"/>
              <a:t>Objectiu:</a:t>
            </a:r>
            <a:r>
              <a:rPr lang="ca"/>
              <a:t> trobar grups homogenis amb individus diferenciables.</a:t>
            </a:r>
            <a:endParaRPr/>
          </a:p>
          <a:p>
            <a:pPr indent="-311150" lvl="0" marL="457200" rtl="0" algn="l">
              <a:spcBef>
                <a:spcPts val="1000"/>
              </a:spcBef>
              <a:spcAft>
                <a:spcPts val="0"/>
              </a:spcAft>
              <a:buClr>
                <a:schemeClr val="dk1"/>
              </a:buClr>
              <a:buSzPts val="1300"/>
              <a:buChar char="●"/>
            </a:pPr>
            <a:r>
              <a:rPr lang="ca"/>
              <a:t>Procés de </a:t>
            </a:r>
            <a:r>
              <a:rPr i="1" lang="ca"/>
              <a:t>clustering</a:t>
            </a:r>
            <a:r>
              <a:rPr lang="ca"/>
              <a:t> utilitzant </a:t>
            </a:r>
            <a:r>
              <a:rPr b="1" lang="ca"/>
              <a:t>mètode de Ward</a:t>
            </a:r>
            <a:r>
              <a:rPr lang="ca"/>
              <a:t> , agrupant els individus que menys incrementin la pèrdua d’informació*.</a:t>
            </a:r>
            <a:endParaRPr/>
          </a:p>
          <a:p>
            <a:pPr indent="-311150" lvl="0" marL="457200" rtl="0" algn="l">
              <a:spcBef>
                <a:spcPts val="1000"/>
              </a:spcBef>
              <a:spcAft>
                <a:spcPts val="0"/>
              </a:spcAft>
              <a:buClr>
                <a:schemeClr val="dk1"/>
              </a:buClr>
              <a:buSzPts val="1300"/>
              <a:buChar char="●"/>
            </a:pPr>
            <a:r>
              <a:rPr lang="ca"/>
              <a:t>Càlcul de la matriu de discrepàncies mitjançant la </a:t>
            </a:r>
            <a:r>
              <a:rPr b="1" lang="ca"/>
              <a:t>distancia</a:t>
            </a:r>
            <a:r>
              <a:rPr b="1" lang="ca"/>
              <a:t> de Gower</a:t>
            </a:r>
            <a:r>
              <a:rPr lang="ca"/>
              <a:t> per a que totes les variables intervinguin en la creació dels grups.</a:t>
            </a:r>
            <a:endParaRPr/>
          </a:p>
          <a:p>
            <a:pPr indent="0" lvl="0" marL="0" rtl="0" algn="l">
              <a:spcBef>
                <a:spcPts val="1000"/>
              </a:spcBef>
              <a:spcAft>
                <a:spcPts val="1600"/>
              </a:spcAft>
              <a:buNone/>
            </a:pPr>
            <a:r>
              <a:t/>
            </a:r>
            <a:endParaRPr/>
          </a:p>
        </p:txBody>
      </p:sp>
      <p:pic>
        <p:nvPicPr>
          <p:cNvPr id="158" name="Google Shape;158;p19"/>
          <p:cNvPicPr preferRelativeResize="0"/>
          <p:nvPr/>
        </p:nvPicPr>
        <p:blipFill rotWithShape="1">
          <a:blip r:embed="rId3">
            <a:alphaModFix/>
          </a:blip>
          <a:srcRect b="0" l="1714" r="7103" t="3623"/>
          <a:stretch/>
        </p:blipFill>
        <p:spPr>
          <a:xfrm>
            <a:off x="5017400" y="1443000"/>
            <a:ext cx="3400750" cy="2548002"/>
          </a:xfrm>
          <a:prstGeom prst="rect">
            <a:avLst/>
          </a:prstGeom>
          <a:noFill/>
          <a:ln cap="flat" cmpd="sng" w="9525">
            <a:solidFill>
              <a:schemeClr val="dk1"/>
            </a:solidFill>
            <a:prstDash val="solid"/>
            <a:round/>
            <a:headEnd len="sm" w="sm" type="none"/>
            <a:tailEnd len="sm" w="sm" type="none"/>
          </a:ln>
        </p:spPr>
      </p:pic>
      <p:pic>
        <p:nvPicPr>
          <p:cNvPr id="159" name="Google Shape;159;p19"/>
          <p:cNvPicPr preferRelativeResize="0"/>
          <p:nvPr/>
        </p:nvPicPr>
        <p:blipFill rotWithShape="1">
          <a:blip r:embed="rId4">
            <a:alphaModFix/>
          </a:blip>
          <a:srcRect b="0" l="8567" r="0" t="0"/>
          <a:stretch/>
        </p:blipFill>
        <p:spPr>
          <a:xfrm>
            <a:off x="2511775" y="3713725"/>
            <a:ext cx="2150300" cy="723650"/>
          </a:xfrm>
          <a:prstGeom prst="rect">
            <a:avLst/>
          </a:prstGeom>
          <a:noFill/>
          <a:ln cap="flat" cmpd="sng" w="9525">
            <a:solidFill>
              <a:schemeClr val="accent3"/>
            </a:solidFill>
            <a:prstDash val="solid"/>
            <a:round/>
            <a:headEnd len="sm" w="sm" type="none"/>
            <a:tailEnd len="sm" w="sm" type="none"/>
          </a:ln>
        </p:spPr>
      </p:pic>
      <p:graphicFrame>
        <p:nvGraphicFramePr>
          <p:cNvPr id="160" name="Google Shape;160;p19"/>
          <p:cNvGraphicFramePr/>
          <p:nvPr/>
        </p:nvGraphicFramePr>
        <p:xfrm>
          <a:off x="5017400" y="4058575"/>
          <a:ext cx="3000000" cy="3000000"/>
        </p:xfrm>
        <a:graphic>
          <a:graphicData uri="http://schemas.openxmlformats.org/drawingml/2006/table">
            <a:tbl>
              <a:tblPr>
                <a:noFill/>
                <a:tableStyleId>{529E949D-0065-4551-8659-4A77A748C439}</a:tableStyleId>
              </a:tblPr>
              <a:tblGrid>
                <a:gridCol w="680150"/>
                <a:gridCol w="680150"/>
                <a:gridCol w="680150"/>
                <a:gridCol w="680150"/>
                <a:gridCol w="680150"/>
              </a:tblGrid>
              <a:tr h="184900">
                <a:tc>
                  <a:txBody>
                    <a:bodyPr>
                      <a:noAutofit/>
                    </a:bodyPr>
                    <a:lstStyle/>
                    <a:p>
                      <a:pPr indent="0" lvl="0" marL="0" rtl="0" algn="ctr">
                        <a:spcBef>
                          <a:spcPts val="0"/>
                        </a:spcBef>
                        <a:spcAft>
                          <a:spcPts val="0"/>
                        </a:spcAft>
                        <a:buNone/>
                      </a:pPr>
                      <a:r>
                        <a:rPr b="1" lang="ca" sz="1000">
                          <a:latin typeface="Calibri"/>
                          <a:ea typeface="Calibri"/>
                          <a:cs typeface="Calibri"/>
                          <a:sym typeface="Calibri"/>
                        </a:rPr>
                        <a:t>Classe</a:t>
                      </a:r>
                      <a:endParaRPr b="1" sz="1000">
                        <a:latin typeface="Calibri"/>
                        <a:ea typeface="Calibri"/>
                        <a:cs typeface="Calibri"/>
                        <a:sym typeface="Calibri"/>
                      </a:endParaRPr>
                    </a:p>
                  </a:txBody>
                  <a:tcPr marT="7200" marB="7200" marR="7200" marL="7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1</a:t>
                      </a:r>
                      <a:endParaRPr b="1" sz="1000">
                        <a:latin typeface="Calibri"/>
                        <a:ea typeface="Calibri"/>
                        <a:cs typeface="Calibri"/>
                        <a:sym typeface="Calibri"/>
                      </a:endParaRPr>
                    </a:p>
                  </a:txBody>
                  <a:tcPr marT="7200" marB="7200" marR="7200" marL="7200">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2</a:t>
                      </a:r>
                      <a:endParaRPr b="1" sz="1000">
                        <a:latin typeface="Calibri"/>
                        <a:ea typeface="Calibri"/>
                        <a:cs typeface="Calibri"/>
                        <a:sym typeface="Calibri"/>
                      </a:endParaRPr>
                    </a:p>
                  </a:txBody>
                  <a:tcPr marT="7200" marB="7200" marR="7200" marL="72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3</a:t>
                      </a:r>
                      <a:endParaRPr b="1" sz="1000">
                        <a:latin typeface="Calibri"/>
                        <a:ea typeface="Calibri"/>
                        <a:cs typeface="Calibri"/>
                        <a:sym typeface="Calibri"/>
                      </a:endParaRPr>
                    </a:p>
                  </a:txBody>
                  <a:tcPr marT="7200" marB="7200" marR="7200" marL="72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4</a:t>
                      </a:r>
                      <a:endParaRPr b="1" sz="1000">
                        <a:latin typeface="Calibri"/>
                        <a:ea typeface="Calibri"/>
                        <a:cs typeface="Calibri"/>
                        <a:sym typeface="Calibri"/>
                      </a:endParaRPr>
                    </a:p>
                  </a:txBody>
                  <a:tcPr marT="7200" marB="7200" marR="7200" marL="7200">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r>
              <a:tr h="353850">
                <a:tc>
                  <a:txBody>
                    <a:bodyPr>
                      <a:noAutofit/>
                    </a:bodyPr>
                    <a:lstStyle/>
                    <a:p>
                      <a:pPr indent="0" lvl="0" marL="0" rtl="0" algn="ctr">
                        <a:spcBef>
                          <a:spcPts val="0"/>
                        </a:spcBef>
                        <a:spcAft>
                          <a:spcPts val="0"/>
                        </a:spcAft>
                        <a:buNone/>
                      </a:pPr>
                      <a:r>
                        <a:rPr lang="ca" sz="1000">
                          <a:latin typeface="Calibri"/>
                          <a:ea typeface="Calibri"/>
                          <a:cs typeface="Calibri"/>
                          <a:sym typeface="Calibri"/>
                        </a:rPr>
                        <a:t>Nre. Individus</a:t>
                      </a:r>
                      <a:endParaRPr sz="1000">
                        <a:latin typeface="Calibri"/>
                        <a:ea typeface="Calibri"/>
                        <a:cs typeface="Calibri"/>
                        <a:sym typeface="Calibri"/>
                      </a:endParaRPr>
                    </a:p>
                  </a:txBody>
                  <a:tcPr marT="7200" marB="7200" marR="7200" marL="7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1738</a:t>
                      </a:r>
                      <a:endParaRPr sz="1000">
                        <a:latin typeface="Calibri"/>
                        <a:ea typeface="Calibri"/>
                        <a:cs typeface="Calibri"/>
                        <a:sym typeface="Calibri"/>
                      </a:endParaRPr>
                    </a:p>
                  </a:txBody>
                  <a:tcPr marT="7200" marB="7200" marR="7200" marL="7200" anchor="ctr">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1932</a:t>
                      </a:r>
                      <a:endParaRPr sz="1000">
                        <a:latin typeface="Calibri"/>
                        <a:ea typeface="Calibri"/>
                        <a:cs typeface="Calibri"/>
                        <a:sym typeface="Calibri"/>
                      </a:endParaRPr>
                    </a:p>
                  </a:txBody>
                  <a:tcPr marT="7200" marB="7200" marR="7200" marL="7200" anchor="ctr">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874</a:t>
                      </a:r>
                      <a:endParaRPr sz="1000">
                        <a:latin typeface="Calibri"/>
                        <a:ea typeface="Calibri"/>
                        <a:cs typeface="Calibri"/>
                        <a:sym typeface="Calibri"/>
                      </a:endParaRPr>
                    </a:p>
                  </a:txBody>
                  <a:tcPr marT="7200" marB="7200" marR="7200" marL="7200" anchor="ctr">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456</a:t>
                      </a:r>
                      <a:endParaRPr sz="1000">
                        <a:latin typeface="Calibri"/>
                        <a:ea typeface="Calibri"/>
                        <a:cs typeface="Calibri"/>
                        <a:sym typeface="Calibri"/>
                      </a:endParaRPr>
                    </a:p>
                  </a:txBody>
                  <a:tcPr marT="7200" marB="7200" marR="7200" marL="7200" anchor="ctr">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184900">
                <a:tc>
                  <a:txBody>
                    <a:bodyPr>
                      <a:noAutofit/>
                    </a:bodyPr>
                    <a:lstStyle/>
                    <a:p>
                      <a:pPr indent="0" lvl="0" marL="0" rtl="0" algn="ctr">
                        <a:spcBef>
                          <a:spcPts val="0"/>
                        </a:spcBef>
                        <a:spcAft>
                          <a:spcPts val="0"/>
                        </a:spcAft>
                        <a:buNone/>
                      </a:pPr>
                      <a:r>
                        <a:rPr lang="ca" sz="1000">
                          <a:latin typeface="Calibri"/>
                          <a:ea typeface="Calibri"/>
                          <a:cs typeface="Calibri"/>
                          <a:sym typeface="Calibri"/>
                        </a:rPr>
                        <a:t>%</a:t>
                      </a:r>
                      <a:endParaRPr sz="1000">
                        <a:latin typeface="Calibri"/>
                        <a:ea typeface="Calibri"/>
                        <a:cs typeface="Calibri"/>
                        <a:sym typeface="Calibri"/>
                      </a:endParaRPr>
                    </a:p>
                  </a:txBody>
                  <a:tcPr marT="7200" marB="7200" marR="7200" marL="7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34.76</a:t>
                      </a:r>
                      <a:endParaRPr sz="1000">
                        <a:latin typeface="Calibri"/>
                        <a:ea typeface="Calibri"/>
                        <a:cs typeface="Calibri"/>
                        <a:sym typeface="Calibri"/>
                      </a:endParaRPr>
                    </a:p>
                  </a:txBody>
                  <a:tcPr marT="7200" marB="7200" marR="7200" marL="7200" anchor="ctr">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38.64</a:t>
                      </a:r>
                      <a:endParaRPr sz="1000">
                        <a:latin typeface="Calibri"/>
                        <a:ea typeface="Calibri"/>
                        <a:cs typeface="Calibri"/>
                        <a:sym typeface="Calibri"/>
                      </a:endParaRPr>
                    </a:p>
                  </a:txBody>
                  <a:tcPr marT="7200" marB="7200" marR="7200" marL="7200" anchor="ctr">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17.48</a:t>
                      </a:r>
                      <a:endParaRPr sz="1000">
                        <a:latin typeface="Calibri"/>
                        <a:ea typeface="Calibri"/>
                        <a:cs typeface="Calibri"/>
                        <a:sym typeface="Calibri"/>
                      </a:endParaRPr>
                    </a:p>
                  </a:txBody>
                  <a:tcPr marT="7200" marB="7200" marR="7200" marL="7200" anchor="ctr">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ca" sz="1000">
                          <a:latin typeface="Calibri"/>
                          <a:ea typeface="Calibri"/>
                          <a:cs typeface="Calibri"/>
                          <a:sym typeface="Calibri"/>
                        </a:rPr>
                        <a:t>9.12</a:t>
                      </a:r>
                      <a:endParaRPr sz="1000">
                        <a:latin typeface="Calibri"/>
                        <a:ea typeface="Calibri"/>
                        <a:cs typeface="Calibri"/>
                        <a:sym typeface="Calibri"/>
                      </a:endParaRPr>
                    </a:p>
                  </a:txBody>
                  <a:tcPr marT="7200" marB="7200" marR="7200" marL="7200" anchor="ctr">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1" name="Google Shape;161;p19"/>
          <p:cNvSpPr txBox="1"/>
          <p:nvPr/>
        </p:nvSpPr>
        <p:spPr>
          <a:xfrm>
            <a:off x="4940350" y="1168050"/>
            <a:ext cx="34008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ca" sz="1000">
                <a:solidFill>
                  <a:schemeClr val="accent1"/>
                </a:solidFill>
                <a:latin typeface="Lato"/>
                <a:ea typeface="Lato"/>
                <a:cs typeface="Lato"/>
                <a:sym typeface="Lato"/>
              </a:rPr>
              <a:t>* Arbre jeràrquic resultant amb el tall de classes realitzat:</a:t>
            </a:r>
            <a:endParaRPr i="1" sz="1000">
              <a:solidFill>
                <a:schemeClr val="accent1"/>
              </a:solidFill>
              <a:latin typeface="Lato"/>
              <a:ea typeface="Lato"/>
              <a:cs typeface="Lato"/>
              <a:sym typeface="Lato"/>
            </a:endParaRPr>
          </a:p>
        </p:txBody>
      </p:sp>
      <p:sp>
        <p:nvSpPr>
          <p:cNvPr id="162" name="Google Shape;162;p19"/>
          <p:cNvSpPr txBox="1"/>
          <p:nvPr/>
        </p:nvSpPr>
        <p:spPr>
          <a:xfrm>
            <a:off x="828475" y="4521125"/>
            <a:ext cx="39492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ca" sz="1000">
                <a:solidFill>
                  <a:schemeClr val="accent1"/>
                </a:solidFill>
                <a:latin typeface="Lato"/>
                <a:ea typeface="Lato"/>
                <a:cs typeface="Lato"/>
                <a:sym typeface="Lato"/>
              </a:rPr>
              <a:t>* mesurada com </a:t>
            </a:r>
            <a:r>
              <a:rPr i="1" lang="ca" sz="1000">
                <a:solidFill>
                  <a:schemeClr val="accent1"/>
                </a:solidFill>
                <a:latin typeface="Lato"/>
                <a:ea typeface="Lato"/>
                <a:cs typeface="Lato"/>
                <a:sym typeface="Lato"/>
              </a:rPr>
              <a:t>la suma total dels quadrats de les desviacions de cada individu respecte la mitjana del clúster</a:t>
            </a:r>
            <a:endParaRPr i="1" sz="1000">
              <a:solidFill>
                <a:schemeClr val="accent1"/>
              </a:solidFill>
              <a:latin typeface="Lato"/>
              <a:ea typeface="Lato"/>
              <a:cs typeface="Lato"/>
              <a:sym typeface="Lato"/>
            </a:endParaRPr>
          </a:p>
        </p:txBody>
      </p:sp>
      <p:pic>
        <p:nvPicPr>
          <p:cNvPr id="163" name="Google Shape;163;p19"/>
          <p:cNvPicPr preferRelativeResize="0"/>
          <p:nvPr/>
        </p:nvPicPr>
        <p:blipFill>
          <a:blip r:embed="rId5">
            <a:alphaModFix/>
          </a:blip>
          <a:stretch>
            <a:fillRect/>
          </a:stretch>
        </p:blipFill>
        <p:spPr>
          <a:xfrm>
            <a:off x="1198950" y="3959901"/>
            <a:ext cx="1061831" cy="407700"/>
          </a:xfrm>
          <a:prstGeom prst="rect">
            <a:avLst/>
          </a:prstGeom>
          <a:noFill/>
          <a:ln>
            <a:noFill/>
          </a:ln>
        </p:spPr>
      </p:pic>
      <p:sp>
        <p:nvSpPr>
          <p:cNvPr id="164" name="Google Shape;164;p19"/>
          <p:cNvSpPr/>
          <p:nvPr/>
        </p:nvSpPr>
        <p:spPr>
          <a:xfrm flipH="1" rot="-1674972">
            <a:off x="888654" y="3083651"/>
            <a:ext cx="1274511" cy="1015769"/>
          </a:xfrm>
          <a:prstGeom prst="arc">
            <a:avLst>
              <a:gd fmla="val 17844106" name="adj1"/>
              <a:gd fmla="val 1503242" name="adj2"/>
            </a:avLst>
          </a:prstGeom>
          <a:noFill/>
          <a:ln cap="flat" cmpd="sng" w="19050">
            <a:solidFill>
              <a:schemeClr val="accent3"/>
            </a:solidFill>
            <a:prstDash val="solid"/>
            <a:round/>
            <a:headEnd len="sm" w="sm" type="none"/>
            <a:tailEnd len="sm" w="sm"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ca"/>
              <a:t>Profiling de les classes</a:t>
            </a:r>
            <a:endParaRPr/>
          </a:p>
        </p:txBody>
      </p:sp>
      <p:graphicFrame>
        <p:nvGraphicFramePr>
          <p:cNvPr id="170" name="Google Shape;170;p20"/>
          <p:cNvGraphicFramePr/>
          <p:nvPr/>
        </p:nvGraphicFramePr>
        <p:xfrm>
          <a:off x="785725" y="1328275"/>
          <a:ext cx="3000000" cy="3000000"/>
        </p:xfrm>
        <a:graphic>
          <a:graphicData uri="http://schemas.openxmlformats.org/drawingml/2006/table">
            <a:tbl>
              <a:tblPr>
                <a:noFill/>
                <a:tableStyleId>{529E949D-0065-4551-8659-4A77A748C439}</a:tableStyleId>
              </a:tblPr>
              <a:tblGrid>
                <a:gridCol w="507850"/>
                <a:gridCol w="915500"/>
                <a:gridCol w="4235850"/>
              </a:tblGrid>
              <a:tr h="200925">
                <a:tc>
                  <a:txBody>
                    <a:bodyPr>
                      <a:noAutofit/>
                    </a:bodyPr>
                    <a:lstStyle/>
                    <a:p>
                      <a:pPr indent="0" lvl="0" marL="0" rtl="0" algn="ctr">
                        <a:spcBef>
                          <a:spcPts val="0"/>
                        </a:spcBef>
                        <a:spcAft>
                          <a:spcPts val="0"/>
                        </a:spcAft>
                        <a:buNone/>
                      </a:pPr>
                      <a:r>
                        <a:rPr b="1" lang="ca" sz="1000">
                          <a:latin typeface="Calibri"/>
                          <a:ea typeface="Calibri"/>
                          <a:cs typeface="Calibri"/>
                          <a:sym typeface="Calibri"/>
                        </a:rPr>
                        <a:t>Clúster</a:t>
                      </a:r>
                      <a:endParaRPr b="1" sz="1000">
                        <a:latin typeface="Calibri"/>
                        <a:ea typeface="Calibri"/>
                        <a:cs typeface="Calibri"/>
                        <a:sym typeface="Calibri"/>
                      </a:endParaRPr>
                    </a:p>
                  </a:txBody>
                  <a:tcPr marT="3600" marB="3600" marR="3600" marL="3600">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Nom</a:t>
                      </a:r>
                      <a:endParaRPr b="1"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Descripció</a:t>
                      </a:r>
                      <a:endParaRPr b="1"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A9988">
                        <a:alpha val="53450"/>
                      </a:srgbClr>
                    </a:solidFill>
                  </a:tcPr>
                </a:tc>
              </a:tr>
              <a:tr h="1160275">
                <a:tc>
                  <a:txBody>
                    <a:bodyPr>
                      <a:noAutofit/>
                    </a:bodyPr>
                    <a:lstStyle/>
                    <a:p>
                      <a:pPr indent="0" lvl="0" marL="0" rtl="0" algn="ctr">
                        <a:spcBef>
                          <a:spcPts val="0"/>
                        </a:spcBef>
                        <a:spcAft>
                          <a:spcPts val="0"/>
                        </a:spcAft>
                        <a:buNone/>
                      </a:pPr>
                      <a:r>
                        <a:rPr b="1" lang="ca" sz="1000">
                          <a:latin typeface="Calibri"/>
                          <a:ea typeface="Calibri"/>
                          <a:cs typeface="Calibri"/>
                          <a:sym typeface="Calibri"/>
                        </a:rPr>
                        <a:t>1</a:t>
                      </a:r>
                      <a:endParaRPr b="1" sz="1000">
                        <a:latin typeface="Calibri"/>
                        <a:ea typeface="Calibri"/>
                        <a:cs typeface="Calibri"/>
                        <a:sym typeface="Calibri"/>
                      </a:endParaRPr>
                    </a:p>
                  </a:txBody>
                  <a:tcPr marT="3600" marB="3600" marR="3600" marL="3600">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Homes pagesos de classe baixa</a:t>
                      </a:r>
                      <a:endParaRPr b="1"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marR="159302" rtl="0" algn="just">
                        <a:spcBef>
                          <a:spcPts val="0"/>
                        </a:spcBef>
                        <a:spcAft>
                          <a:spcPts val="0"/>
                        </a:spcAft>
                        <a:buNone/>
                      </a:pPr>
                      <a:r>
                        <a:rPr lang="ca" sz="1000">
                          <a:latin typeface="Calibri"/>
                          <a:ea typeface="Calibri"/>
                          <a:cs typeface="Calibri"/>
                          <a:sym typeface="Calibri"/>
                        </a:rPr>
                        <a:t>Famílies agrícoles en les que el cap de família és un home sense estudis o amb estudis bàsics. També són famílies amb molts nens petits i uns ingressos baixos (150000 de mitjana). Tenen despeses baixes respecte els altres clúster llevat de la despesa en tabac i alcohol (segon grup amb més despeses en aquests productes) i, òbviament, en jardineria i granja. A més, són famílies amb pocs béns (cotxes, mòbils…)</a:t>
                      </a:r>
                      <a:endParaRPr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6525">
                <a:tc>
                  <a:txBody>
                    <a:bodyPr>
                      <a:noAutofit/>
                    </a:bodyPr>
                    <a:lstStyle/>
                    <a:p>
                      <a:pPr indent="0" lvl="0" marL="0" rtl="0" algn="ctr">
                        <a:spcBef>
                          <a:spcPts val="0"/>
                        </a:spcBef>
                        <a:spcAft>
                          <a:spcPts val="0"/>
                        </a:spcAft>
                        <a:buNone/>
                      </a:pPr>
                      <a:r>
                        <a:rPr b="1" lang="ca" sz="1000">
                          <a:latin typeface="Calibri"/>
                          <a:ea typeface="Calibri"/>
                          <a:cs typeface="Calibri"/>
                          <a:sym typeface="Calibri"/>
                        </a:rPr>
                        <a:t>2</a:t>
                      </a:r>
                      <a:endParaRPr b="1" sz="1000">
                        <a:latin typeface="Calibri"/>
                        <a:ea typeface="Calibri"/>
                        <a:cs typeface="Calibri"/>
                        <a:sym typeface="Calibri"/>
                      </a:endParaRPr>
                    </a:p>
                  </a:txBody>
                  <a:tcPr marT="3600" marB="3600" marR="3600" marL="3600">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Homes de classe alta que treballen en empreses</a:t>
                      </a:r>
                      <a:endParaRPr b="1"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marR="159302" rtl="0" algn="just">
                        <a:spcBef>
                          <a:spcPts val="0"/>
                        </a:spcBef>
                        <a:spcAft>
                          <a:spcPts val="0"/>
                        </a:spcAft>
                        <a:buNone/>
                      </a:pPr>
                      <a:r>
                        <a:rPr lang="ca" sz="1000">
                          <a:latin typeface="Calibri"/>
                          <a:ea typeface="Calibri"/>
                          <a:cs typeface="Calibri"/>
                          <a:sym typeface="Calibri"/>
                        </a:rPr>
                        <a:t>Famílies amb els ingressos i les despeses més altes així com també disposen de molts béns. El cap de la família és un home amb estudis superiors que treballa en el sector terciari (majoritàriament en empreses privades). Són el grup amb més membres de la família treballant.</a:t>
                      </a:r>
                      <a:endParaRPr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6525">
                <a:tc>
                  <a:txBody>
                    <a:bodyPr>
                      <a:noAutofit/>
                    </a:bodyPr>
                    <a:lstStyle/>
                    <a:p>
                      <a:pPr indent="0" lvl="0" marL="0" rtl="0" algn="ctr">
                        <a:spcBef>
                          <a:spcPts val="0"/>
                        </a:spcBef>
                        <a:spcAft>
                          <a:spcPts val="0"/>
                        </a:spcAft>
                        <a:buNone/>
                      </a:pPr>
                      <a:r>
                        <a:rPr b="1" lang="ca" sz="1000">
                          <a:latin typeface="Calibri"/>
                          <a:ea typeface="Calibri"/>
                          <a:cs typeface="Calibri"/>
                          <a:sym typeface="Calibri"/>
                        </a:rPr>
                        <a:t>3</a:t>
                      </a:r>
                      <a:endParaRPr b="1" sz="1000">
                        <a:latin typeface="Calibri"/>
                        <a:ea typeface="Calibri"/>
                        <a:cs typeface="Calibri"/>
                        <a:sym typeface="Calibri"/>
                      </a:endParaRPr>
                    </a:p>
                  </a:txBody>
                  <a:tcPr marT="3600" marB="3600" marR="3600" marL="3600">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Dones de classe alta no treballadores</a:t>
                      </a:r>
                      <a:endParaRPr b="1"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marR="159302" rtl="0" algn="just">
                        <a:spcBef>
                          <a:spcPts val="0"/>
                        </a:spcBef>
                        <a:spcAft>
                          <a:spcPts val="0"/>
                        </a:spcAft>
                        <a:buNone/>
                      </a:pPr>
                      <a:r>
                        <a:rPr lang="ca" sz="1000">
                          <a:latin typeface="Calibri"/>
                          <a:ea typeface="Calibri"/>
                          <a:cs typeface="Calibri"/>
                          <a:sym typeface="Calibri"/>
                        </a:rPr>
                        <a:t>Famílies dirigides per una dona vídua o soltera que no treballa, amb ingressos i despeses altes (no les que més) excepte en els productes de tabac i alcohol. Són les famílies amb el millor tipus d’habitatge: més metres quadrats, més habitacions, etc. Tenen pocs nens petits.</a:t>
                      </a:r>
                      <a:endParaRPr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84650">
                <a:tc>
                  <a:txBody>
                    <a:bodyPr>
                      <a:noAutofit/>
                    </a:bodyPr>
                    <a:lstStyle/>
                    <a:p>
                      <a:pPr indent="0" lvl="0" marL="0" rtl="0" algn="ctr">
                        <a:spcBef>
                          <a:spcPts val="0"/>
                        </a:spcBef>
                        <a:spcAft>
                          <a:spcPts val="0"/>
                        </a:spcAft>
                        <a:buNone/>
                      </a:pPr>
                      <a:r>
                        <a:rPr b="1" lang="ca" sz="1000">
                          <a:latin typeface="Calibri"/>
                          <a:ea typeface="Calibri"/>
                          <a:cs typeface="Calibri"/>
                          <a:sym typeface="Calibri"/>
                        </a:rPr>
                        <a:t>4</a:t>
                      </a:r>
                      <a:endParaRPr b="1" sz="1000">
                        <a:latin typeface="Calibri"/>
                        <a:ea typeface="Calibri"/>
                        <a:cs typeface="Calibri"/>
                        <a:sym typeface="Calibri"/>
                      </a:endParaRPr>
                    </a:p>
                  </a:txBody>
                  <a:tcPr marT="3600" marB="3600" marR="3600" marL="3600">
                    <a:lnL cap="flat" cmpd="sng" w="9525">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ca" sz="1000">
                          <a:latin typeface="Calibri"/>
                          <a:ea typeface="Calibri"/>
                          <a:cs typeface="Calibri"/>
                          <a:sym typeface="Calibri"/>
                        </a:rPr>
                        <a:t>Dones de classe baixa treballadores</a:t>
                      </a:r>
                      <a:endParaRPr b="1"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noAutofit/>
                    </a:bodyPr>
                    <a:lstStyle/>
                    <a:p>
                      <a:pPr indent="0" lvl="0" marL="0" marR="159302" rtl="0" algn="just">
                        <a:spcBef>
                          <a:spcPts val="0"/>
                        </a:spcBef>
                        <a:spcAft>
                          <a:spcPts val="0"/>
                        </a:spcAft>
                        <a:buNone/>
                      </a:pPr>
                      <a:r>
                        <a:rPr lang="ca" sz="1000">
                          <a:latin typeface="Calibri"/>
                          <a:ea typeface="Calibri"/>
                          <a:cs typeface="Calibri"/>
                          <a:sym typeface="Calibri"/>
                        </a:rPr>
                        <a:t>Famílies amb el menor nombre de nens i les que menys béns posseeixen. Tenen ingressos i despeses força baixos. El cap de família és una dona soltera (o vídua en alguns casos) treballadora amb estudis baixos. </a:t>
                      </a:r>
                      <a:endParaRPr sz="1000">
                        <a:latin typeface="Calibri"/>
                        <a:ea typeface="Calibri"/>
                        <a:cs typeface="Calibri"/>
                        <a:sym typeface="Calibri"/>
                      </a:endParaRPr>
                    </a:p>
                  </a:txBody>
                  <a:tcPr marT="3600" marB="3600" marR="3600" marL="3600">
                    <a:lnL cap="flat" cmpd="sng">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71" name="Google Shape;171;p20"/>
          <p:cNvPicPr preferRelativeResize="0"/>
          <p:nvPr/>
        </p:nvPicPr>
        <p:blipFill rotWithShape="1">
          <a:blip r:embed="rId3">
            <a:alphaModFix/>
          </a:blip>
          <a:srcRect b="8729" l="63620" r="1827" t="46571"/>
          <a:stretch/>
        </p:blipFill>
        <p:spPr>
          <a:xfrm>
            <a:off x="6777225" y="984381"/>
            <a:ext cx="1848375" cy="1703819"/>
          </a:xfrm>
          <a:prstGeom prst="rect">
            <a:avLst/>
          </a:prstGeom>
          <a:noFill/>
          <a:ln cap="flat" cmpd="sng" w="9525">
            <a:solidFill>
              <a:schemeClr val="dk1"/>
            </a:solidFill>
            <a:prstDash val="solid"/>
            <a:round/>
            <a:headEnd len="sm" w="sm" type="none"/>
            <a:tailEnd len="sm" w="sm" type="none"/>
          </a:ln>
        </p:spPr>
      </p:pic>
      <p:pic>
        <p:nvPicPr>
          <p:cNvPr id="172" name="Google Shape;172;p20"/>
          <p:cNvPicPr preferRelativeResize="0"/>
          <p:nvPr/>
        </p:nvPicPr>
        <p:blipFill rotWithShape="1">
          <a:blip r:embed="rId4">
            <a:alphaModFix/>
          </a:blip>
          <a:srcRect b="7695" l="64616" r="2493" t="45943"/>
          <a:stretch/>
        </p:blipFill>
        <p:spPr>
          <a:xfrm>
            <a:off x="6777225" y="3028550"/>
            <a:ext cx="1848382" cy="1798625"/>
          </a:xfrm>
          <a:prstGeom prst="rect">
            <a:avLst/>
          </a:prstGeom>
          <a:noFill/>
          <a:ln cap="flat" cmpd="sng" w="9525">
            <a:solidFill>
              <a:schemeClr val="dk1"/>
            </a:solidFill>
            <a:prstDash val="solid"/>
            <a:round/>
            <a:headEnd len="sm" w="sm" type="none"/>
            <a:tailEnd len="sm" w="sm" type="none"/>
          </a:ln>
        </p:spPr>
      </p:pic>
      <p:sp>
        <p:nvSpPr>
          <p:cNvPr id="173" name="Google Shape;173;p20"/>
          <p:cNvSpPr txBox="1"/>
          <p:nvPr/>
        </p:nvSpPr>
        <p:spPr>
          <a:xfrm>
            <a:off x="6610775" y="674550"/>
            <a:ext cx="2311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ca" sz="1000">
                <a:solidFill>
                  <a:schemeClr val="accent1"/>
                </a:solidFill>
                <a:latin typeface="Lato"/>
                <a:ea typeface="Lato"/>
                <a:cs typeface="Lato"/>
                <a:sym typeface="Lato"/>
              </a:rPr>
              <a:t>* </a:t>
            </a:r>
            <a:r>
              <a:rPr i="1" lang="ca" sz="1000">
                <a:solidFill>
                  <a:schemeClr val="accent1"/>
                </a:solidFill>
                <a:latin typeface="Lato"/>
                <a:ea typeface="Lato"/>
                <a:cs typeface="Lato"/>
                <a:sym typeface="Lato"/>
              </a:rPr>
              <a:t>Snakeplot per a variables categòriques:</a:t>
            </a:r>
            <a:endParaRPr i="1" sz="1000">
              <a:solidFill>
                <a:schemeClr val="accent1"/>
              </a:solidFill>
              <a:latin typeface="Lato"/>
              <a:ea typeface="Lato"/>
              <a:cs typeface="Lato"/>
              <a:sym typeface="Lato"/>
            </a:endParaRPr>
          </a:p>
        </p:txBody>
      </p:sp>
      <p:sp>
        <p:nvSpPr>
          <p:cNvPr id="174" name="Google Shape;174;p20"/>
          <p:cNvSpPr txBox="1"/>
          <p:nvPr/>
        </p:nvSpPr>
        <p:spPr>
          <a:xfrm>
            <a:off x="6610763" y="2718725"/>
            <a:ext cx="21813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ca" sz="1000">
                <a:solidFill>
                  <a:schemeClr val="accent1"/>
                </a:solidFill>
                <a:latin typeface="Lato"/>
                <a:ea typeface="Lato"/>
                <a:cs typeface="Lato"/>
                <a:sym typeface="Lato"/>
              </a:rPr>
              <a:t>* </a:t>
            </a:r>
            <a:r>
              <a:rPr i="1" lang="ca" sz="1000">
                <a:solidFill>
                  <a:schemeClr val="accent1"/>
                </a:solidFill>
                <a:latin typeface="Lato"/>
                <a:ea typeface="Lato"/>
                <a:cs typeface="Lato"/>
                <a:sym typeface="Lato"/>
              </a:rPr>
              <a:t>Bar</a:t>
            </a:r>
            <a:r>
              <a:rPr i="1" lang="ca" sz="1000">
                <a:solidFill>
                  <a:schemeClr val="accent1"/>
                </a:solidFill>
                <a:latin typeface="Lato"/>
                <a:ea typeface="Lato"/>
                <a:cs typeface="Lato"/>
                <a:sym typeface="Lato"/>
              </a:rPr>
              <a:t>plot per a variables numèriques:</a:t>
            </a:r>
            <a:endParaRPr i="1" sz="10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