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Lato" panose="020F0502020204030203" pitchFamily="34" charset="77"/>
      <p:regular r:id="rId25"/>
      <p:bold r:id="rId26"/>
      <p:italic r:id="rId27"/>
      <p:boldItalic r:id="rId28"/>
    </p:embeddedFont>
    <p:embeddedFont>
      <p:font typeface="Raleway" panose="020B0503030101060003" pitchFamily="34" charset="77"/>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42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BBC7A7-9880-40E3-8384-9A417A94757B}">
  <a:tblStyle styleId="{3CBBC7A7-9880-40E3-8384-9A417A94757B}"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p:cViewPr varScale="1">
        <p:scale>
          <a:sx n="150" d="100"/>
          <a:sy n="150" d="100"/>
        </p:scale>
        <p:origin x="424" y="168"/>
      </p:cViewPr>
      <p:guideLst>
        <p:guide orient="horz" pos="142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16fd8ee5c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16fd8ee5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16fd8ee5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16fd8ee5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16fd8ee5c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16fd8ee5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16fd8ee5c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16fd8ee5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16fd8ee5c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16fd8ee5c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16fd8ee5c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16fd8ee5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16fd8ee5c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16fd8ee5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51986f211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51986f21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516fd8ee5c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516fd8ee5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46833e75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46833e7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46833e75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46833e75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46833e753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46833e75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16fd8ee5c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16fd8ee5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16fd8ee5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16fd8ee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16fd8ee5c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16fd8ee5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16fd8ee5c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16fd8ee5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16fd8ee5c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16fd8ee5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ca"/>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grosvenpaul/%20family-income-and-expenditure/home"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document/d/1mccDlxvVSg8cNxnYMBm8taRp1z3UcVckrU-wN8zJzH4/edit#heading=h.h40j5wk10r9o"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6843600" cy="1664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ca" sz="3000">
                <a:solidFill>
                  <a:srgbClr val="434343"/>
                </a:solidFill>
              </a:rPr>
              <a:t>Aplicació de tècniques d’anàlisi multivariant a l’estudi de l’economia familiar filipina</a:t>
            </a:r>
            <a:endParaRPr sz="3000">
              <a:solidFill>
                <a:srgbClr val="434343"/>
              </a:solidFill>
            </a:endParaRPr>
          </a:p>
        </p:txBody>
      </p:sp>
      <p:sp>
        <p:nvSpPr>
          <p:cNvPr id="87" name="Google Shape;87;p13"/>
          <p:cNvSpPr txBox="1">
            <a:spLocks noGrp="1"/>
          </p:cNvSpPr>
          <p:nvPr>
            <p:ph type="subTitle" idx="1"/>
          </p:nvPr>
        </p:nvSpPr>
        <p:spPr>
          <a:xfrm>
            <a:off x="773275" y="2800350"/>
            <a:ext cx="7688100" cy="64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a"/>
              <a:t>ANÀLISI MULTIVARIANT, GRAU D’ESTADÍSTICA</a:t>
            </a:r>
            <a:endParaRPr/>
          </a:p>
          <a:p>
            <a:pPr marL="0" lvl="0" indent="0" algn="l" rtl="0">
              <a:spcBef>
                <a:spcPts val="0"/>
              </a:spcBef>
              <a:spcAft>
                <a:spcPts val="0"/>
              </a:spcAft>
              <a:buNone/>
            </a:pPr>
            <a:r>
              <a:rPr lang="ca"/>
              <a:t>Curs 2018/2019</a:t>
            </a:r>
            <a:endParaRPr/>
          </a:p>
        </p:txBody>
      </p:sp>
      <p:sp>
        <p:nvSpPr>
          <p:cNvPr id="88" name="Google Shape;88;p13"/>
          <p:cNvSpPr txBox="1"/>
          <p:nvPr/>
        </p:nvSpPr>
        <p:spPr>
          <a:xfrm>
            <a:off x="6258750" y="3440850"/>
            <a:ext cx="1587900" cy="133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ca" sz="1100">
                <a:latin typeface="Calibri"/>
                <a:ea typeface="Calibri"/>
                <a:cs typeface="Calibri"/>
                <a:sym typeface="Calibri"/>
              </a:rPr>
              <a:t>Miquel de Jover Boira</a:t>
            </a:r>
            <a:endParaRPr sz="1100">
              <a:latin typeface="Calibri"/>
              <a:ea typeface="Calibri"/>
              <a:cs typeface="Calibri"/>
              <a:sym typeface="Calibri"/>
            </a:endParaRPr>
          </a:p>
          <a:p>
            <a:pPr marL="0" lvl="0" indent="0" algn="l" rtl="0">
              <a:spcBef>
                <a:spcPts val="0"/>
              </a:spcBef>
              <a:spcAft>
                <a:spcPts val="0"/>
              </a:spcAft>
              <a:buNone/>
            </a:pPr>
            <a:r>
              <a:rPr lang="ca" sz="1100">
                <a:latin typeface="Calibri"/>
                <a:ea typeface="Calibri"/>
                <a:cs typeface="Calibri"/>
                <a:sym typeface="Calibri"/>
              </a:rPr>
              <a:t>Laura Julià Melis </a:t>
            </a:r>
            <a:endParaRPr sz="1100">
              <a:latin typeface="Calibri"/>
              <a:ea typeface="Calibri"/>
              <a:cs typeface="Calibri"/>
              <a:sym typeface="Calibri"/>
            </a:endParaRPr>
          </a:p>
          <a:p>
            <a:pPr marL="0" lvl="0" indent="0" algn="l" rtl="0">
              <a:spcBef>
                <a:spcPts val="0"/>
              </a:spcBef>
              <a:spcAft>
                <a:spcPts val="0"/>
              </a:spcAft>
              <a:buNone/>
            </a:pPr>
            <a:r>
              <a:rPr lang="ca" sz="1100">
                <a:latin typeface="Calibri"/>
                <a:ea typeface="Calibri"/>
                <a:cs typeface="Calibri"/>
                <a:sym typeface="Calibri"/>
              </a:rPr>
              <a:t>Ferran Lacasta Roig</a:t>
            </a:r>
            <a:endParaRPr sz="1100">
              <a:latin typeface="Calibri"/>
              <a:ea typeface="Calibri"/>
              <a:cs typeface="Calibri"/>
              <a:sym typeface="Calibri"/>
            </a:endParaRPr>
          </a:p>
          <a:p>
            <a:pPr marL="0" lvl="0" indent="0" algn="l" rtl="0">
              <a:spcBef>
                <a:spcPts val="0"/>
              </a:spcBef>
              <a:spcAft>
                <a:spcPts val="0"/>
              </a:spcAft>
              <a:buNone/>
            </a:pPr>
            <a:r>
              <a:rPr lang="ca" sz="1100">
                <a:latin typeface="Calibri"/>
                <a:ea typeface="Calibri"/>
                <a:cs typeface="Calibri"/>
                <a:sym typeface="Calibri"/>
              </a:rPr>
              <a:t>Víctor Navarro Garcés </a:t>
            </a:r>
            <a:endParaRPr sz="1100">
              <a:latin typeface="Calibri"/>
              <a:ea typeface="Calibri"/>
              <a:cs typeface="Calibri"/>
              <a:sym typeface="Calibri"/>
            </a:endParaRPr>
          </a:p>
          <a:p>
            <a:pPr marL="0" lvl="0" indent="0" algn="l" rtl="0">
              <a:spcBef>
                <a:spcPts val="0"/>
              </a:spcBef>
              <a:spcAft>
                <a:spcPts val="0"/>
              </a:spcAft>
              <a:buNone/>
            </a:pPr>
            <a:r>
              <a:rPr lang="ca" sz="1100">
                <a:latin typeface="Calibri"/>
                <a:ea typeface="Calibri"/>
                <a:cs typeface="Calibri"/>
                <a:sym typeface="Calibri"/>
              </a:rPr>
              <a:t>Guiu Puigcercós Vilar</a:t>
            </a:r>
            <a:endParaRPr sz="1100">
              <a:latin typeface="Calibri"/>
              <a:ea typeface="Calibri"/>
              <a:cs typeface="Calibri"/>
              <a:sym typeface="Calibri"/>
            </a:endParaRPr>
          </a:p>
          <a:p>
            <a:pPr marL="0" lvl="0" indent="0" algn="l" rtl="0">
              <a:spcBef>
                <a:spcPts val="0"/>
              </a:spcBef>
              <a:spcAft>
                <a:spcPts val="0"/>
              </a:spcAft>
              <a:buNone/>
            </a:pPr>
            <a:r>
              <a:rPr lang="ca" sz="1100">
                <a:latin typeface="Calibri"/>
                <a:ea typeface="Calibri"/>
                <a:cs typeface="Calibri"/>
                <a:sym typeface="Calibri"/>
              </a:rPr>
              <a:t>Guillem Querol Llaveria</a:t>
            </a:r>
            <a:endParaRPr sz="1100">
              <a:latin typeface="Calibri"/>
              <a:ea typeface="Calibri"/>
              <a:cs typeface="Calibri"/>
              <a:sym typeface="Calibri"/>
            </a:endParaRPr>
          </a:p>
          <a:p>
            <a:pPr marL="0" lvl="0" indent="0" algn="l" rtl="0">
              <a:spcBef>
                <a:spcPts val="0"/>
              </a:spcBef>
              <a:spcAft>
                <a:spcPts val="0"/>
              </a:spcAft>
              <a:buNone/>
            </a:pPr>
            <a:r>
              <a:rPr lang="ca" sz="1100">
                <a:latin typeface="Calibri"/>
                <a:ea typeface="Calibri"/>
                <a:cs typeface="Calibri"/>
                <a:sym typeface="Calibri"/>
              </a:rPr>
              <a:t>Carles Requena Sánchez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a"/>
              <a:t>4. Clustering jeràrquic sobre l’ACP.</a:t>
            </a:r>
            <a:endParaRPr/>
          </a:p>
        </p:txBody>
      </p:sp>
      <p:sp>
        <p:nvSpPr>
          <p:cNvPr id="175" name="Google Shape;175;p22"/>
          <p:cNvSpPr txBox="1">
            <a:spLocks noGrp="1"/>
          </p:cNvSpPr>
          <p:nvPr>
            <p:ph type="body" idx="1"/>
          </p:nvPr>
        </p:nvSpPr>
        <p:spPr>
          <a:xfrm>
            <a:off x="639100" y="1167800"/>
            <a:ext cx="8310600" cy="817800"/>
          </a:xfrm>
          <a:prstGeom prst="rect">
            <a:avLst/>
          </a:prstGeom>
        </p:spPr>
        <p:txBody>
          <a:bodyPr spcFirstLastPara="1" wrap="square" lIns="91425" tIns="91425" rIns="91425" bIns="91425" anchor="t" anchorCtr="0">
            <a:noAutofit/>
          </a:bodyPr>
          <a:lstStyle/>
          <a:p>
            <a:pPr marL="457200" marR="0" lvl="0" indent="-304800" algn="just" rtl="0">
              <a:lnSpc>
                <a:spcPct val="100000"/>
              </a:lnSpc>
              <a:spcBef>
                <a:spcPts val="0"/>
              </a:spcBef>
              <a:spcAft>
                <a:spcPts val="0"/>
              </a:spcAft>
              <a:buClr>
                <a:schemeClr val="accent3"/>
              </a:buClr>
              <a:buSzPts val="1200"/>
              <a:buChar char="●"/>
            </a:pPr>
            <a:r>
              <a:rPr lang="ca" sz="1200"/>
              <a:t>S’han extret les coordenades de tots els individus de la base de dades sobre les 12 primeres dimensions.</a:t>
            </a:r>
            <a:endParaRPr sz="1200"/>
          </a:p>
          <a:p>
            <a:pPr marL="457200" marR="0" lvl="0" indent="-304800" algn="just" rtl="0">
              <a:lnSpc>
                <a:spcPct val="100000"/>
              </a:lnSpc>
              <a:spcBef>
                <a:spcPts val="300"/>
              </a:spcBef>
              <a:spcAft>
                <a:spcPts val="0"/>
              </a:spcAft>
              <a:buClr>
                <a:schemeClr val="accent3"/>
              </a:buClr>
              <a:buSzPts val="1200"/>
              <a:buChar char="●"/>
            </a:pPr>
            <a:r>
              <a:rPr lang="ca" sz="1200"/>
              <a:t>S’ha calculat la matriu de </a:t>
            </a:r>
            <a:r>
              <a:rPr lang="ca" sz="1200" b="1"/>
              <a:t>distàncies euclidianes</a:t>
            </a:r>
            <a:r>
              <a:rPr lang="ca" sz="1200"/>
              <a:t> que hi ha entre els individus, que serà l’</a:t>
            </a:r>
            <a:r>
              <a:rPr lang="ca" sz="1200" i="1"/>
              <a:t>input</a:t>
            </a:r>
            <a:r>
              <a:rPr lang="ca" sz="1200"/>
              <a:t> del procés de </a:t>
            </a:r>
            <a:r>
              <a:rPr lang="ca" sz="1200" i="1"/>
              <a:t>clustering.</a:t>
            </a:r>
            <a:endParaRPr sz="1200" i="1"/>
          </a:p>
          <a:p>
            <a:pPr marL="457200" marR="0" lvl="0" indent="-304800" algn="just" rtl="0">
              <a:lnSpc>
                <a:spcPct val="100000"/>
              </a:lnSpc>
              <a:spcBef>
                <a:spcPts val="300"/>
              </a:spcBef>
              <a:spcAft>
                <a:spcPts val="300"/>
              </a:spcAft>
              <a:buClr>
                <a:schemeClr val="accent3"/>
              </a:buClr>
              <a:buSzPts val="1200"/>
              <a:buFont typeface="Calibri"/>
              <a:buChar char="●"/>
            </a:pPr>
            <a:r>
              <a:rPr lang="ca" sz="1200"/>
              <a:t>S’ha fet servir el </a:t>
            </a:r>
            <a:r>
              <a:rPr lang="ca" sz="1200" b="1"/>
              <a:t>mètode d’agregació de Ward</a:t>
            </a:r>
            <a:r>
              <a:rPr lang="ca" sz="1200"/>
              <a:t>.</a:t>
            </a:r>
            <a:endParaRPr sz="1200" i="1"/>
          </a:p>
        </p:txBody>
      </p:sp>
      <p:pic>
        <p:nvPicPr>
          <p:cNvPr id="176" name="Google Shape;176;p22"/>
          <p:cNvPicPr preferRelativeResize="0"/>
          <p:nvPr/>
        </p:nvPicPr>
        <p:blipFill>
          <a:blip r:embed="rId3">
            <a:alphaModFix/>
          </a:blip>
          <a:stretch>
            <a:fillRect/>
          </a:stretch>
        </p:blipFill>
        <p:spPr>
          <a:xfrm>
            <a:off x="76200" y="2290400"/>
            <a:ext cx="2190750" cy="1588901"/>
          </a:xfrm>
          <a:prstGeom prst="rect">
            <a:avLst/>
          </a:prstGeom>
          <a:noFill/>
          <a:ln w="9525" cap="flat" cmpd="sng">
            <a:solidFill>
              <a:schemeClr val="dk1"/>
            </a:solidFill>
            <a:prstDash val="solid"/>
            <a:round/>
            <a:headEnd type="none" w="sm" len="sm"/>
            <a:tailEnd type="none" w="sm" len="sm"/>
          </a:ln>
        </p:spPr>
      </p:pic>
      <p:pic>
        <p:nvPicPr>
          <p:cNvPr id="177" name="Google Shape;177;p22"/>
          <p:cNvPicPr preferRelativeResize="0"/>
          <p:nvPr/>
        </p:nvPicPr>
        <p:blipFill>
          <a:blip r:embed="rId4">
            <a:alphaModFix/>
          </a:blip>
          <a:stretch>
            <a:fillRect/>
          </a:stretch>
        </p:blipFill>
        <p:spPr>
          <a:xfrm>
            <a:off x="2349700" y="2290400"/>
            <a:ext cx="2190750" cy="1588902"/>
          </a:xfrm>
          <a:prstGeom prst="rect">
            <a:avLst/>
          </a:prstGeom>
          <a:noFill/>
          <a:ln w="9525" cap="flat" cmpd="sng">
            <a:solidFill>
              <a:schemeClr val="dk1"/>
            </a:solidFill>
            <a:prstDash val="solid"/>
            <a:round/>
            <a:headEnd type="none" w="sm" len="sm"/>
            <a:tailEnd type="none" w="sm" len="sm"/>
          </a:ln>
        </p:spPr>
      </p:pic>
      <p:sp>
        <p:nvSpPr>
          <p:cNvPr id="178" name="Google Shape;178;p22"/>
          <p:cNvSpPr txBox="1"/>
          <p:nvPr/>
        </p:nvSpPr>
        <p:spPr>
          <a:xfrm>
            <a:off x="31200" y="1918500"/>
            <a:ext cx="2754000" cy="3456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Lato"/>
              <a:buAutoNum type="arabicPeriod"/>
            </a:pPr>
            <a:r>
              <a:rPr lang="ca" sz="1200">
                <a:solidFill>
                  <a:schemeClr val="accent1"/>
                </a:solidFill>
                <a:latin typeface="Lato"/>
                <a:ea typeface="Lato"/>
                <a:cs typeface="Lato"/>
                <a:sym typeface="Lato"/>
              </a:rPr>
              <a:t>Selecció del nombre de classes.</a:t>
            </a:r>
            <a:endParaRPr sz="1200">
              <a:solidFill>
                <a:schemeClr val="accent1"/>
              </a:solidFill>
              <a:latin typeface="Lato"/>
              <a:ea typeface="Lato"/>
              <a:cs typeface="Lato"/>
              <a:sym typeface="Lato"/>
            </a:endParaRPr>
          </a:p>
        </p:txBody>
      </p:sp>
      <p:sp>
        <p:nvSpPr>
          <p:cNvPr id="179" name="Google Shape;179;p22"/>
          <p:cNvSpPr txBox="1"/>
          <p:nvPr/>
        </p:nvSpPr>
        <p:spPr>
          <a:xfrm>
            <a:off x="4540450" y="1918500"/>
            <a:ext cx="4429200" cy="3456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Lato"/>
              <a:buAutoNum type="arabicPeriod" startAt="2"/>
            </a:pPr>
            <a:r>
              <a:rPr lang="ca" sz="1200">
                <a:solidFill>
                  <a:schemeClr val="accent1"/>
                </a:solidFill>
                <a:latin typeface="Lato"/>
                <a:ea typeface="Lato"/>
                <a:cs typeface="Lato"/>
                <a:sym typeface="Lato"/>
              </a:rPr>
              <a:t>Avaluació de la qualitat de les particions i consolidació.</a:t>
            </a:r>
            <a:endParaRPr sz="1200">
              <a:solidFill>
                <a:schemeClr val="accent1"/>
              </a:solidFill>
              <a:latin typeface="Lato"/>
              <a:ea typeface="Lato"/>
              <a:cs typeface="Lato"/>
              <a:sym typeface="Lato"/>
            </a:endParaRPr>
          </a:p>
          <a:p>
            <a:pPr marL="0" lvl="0" indent="0" algn="l" rtl="0">
              <a:spcBef>
                <a:spcPts val="0"/>
              </a:spcBef>
              <a:spcAft>
                <a:spcPts val="0"/>
              </a:spcAft>
              <a:buNone/>
            </a:pPr>
            <a:endParaRPr sz="1200">
              <a:solidFill>
                <a:schemeClr val="accent1"/>
              </a:solidFill>
              <a:latin typeface="Lato"/>
              <a:ea typeface="Lato"/>
              <a:cs typeface="Lato"/>
              <a:sym typeface="Lato"/>
            </a:endParaRPr>
          </a:p>
        </p:txBody>
      </p:sp>
      <p:pic>
        <p:nvPicPr>
          <p:cNvPr id="180" name="Google Shape;180;p22"/>
          <p:cNvPicPr preferRelativeResize="0"/>
          <p:nvPr/>
        </p:nvPicPr>
        <p:blipFill>
          <a:blip r:embed="rId5">
            <a:alphaModFix/>
          </a:blip>
          <a:stretch>
            <a:fillRect/>
          </a:stretch>
        </p:blipFill>
        <p:spPr>
          <a:xfrm>
            <a:off x="4745725" y="2277250"/>
            <a:ext cx="2085775" cy="1685872"/>
          </a:xfrm>
          <a:prstGeom prst="rect">
            <a:avLst/>
          </a:prstGeom>
          <a:noFill/>
          <a:ln w="9525" cap="flat" cmpd="sng">
            <a:solidFill>
              <a:schemeClr val="dk1"/>
            </a:solidFill>
            <a:prstDash val="solid"/>
            <a:round/>
            <a:headEnd type="none" w="sm" len="sm"/>
            <a:tailEnd type="none" w="sm" len="sm"/>
          </a:ln>
        </p:spPr>
      </p:pic>
      <p:pic>
        <p:nvPicPr>
          <p:cNvPr id="181" name="Google Shape;181;p22"/>
          <p:cNvPicPr preferRelativeResize="0"/>
          <p:nvPr/>
        </p:nvPicPr>
        <p:blipFill rotWithShape="1">
          <a:blip r:embed="rId6">
            <a:alphaModFix/>
          </a:blip>
          <a:srcRect l="3758" t="2127" r="2044" b="1588"/>
          <a:stretch/>
        </p:blipFill>
        <p:spPr>
          <a:xfrm>
            <a:off x="6940125" y="2277250"/>
            <a:ext cx="2085775" cy="1685875"/>
          </a:xfrm>
          <a:prstGeom prst="rect">
            <a:avLst/>
          </a:prstGeom>
          <a:noFill/>
          <a:ln w="9525" cap="flat" cmpd="sng">
            <a:solidFill>
              <a:schemeClr val="dk1"/>
            </a:solidFill>
            <a:prstDash val="solid"/>
            <a:round/>
            <a:headEnd type="none" w="sm" len="sm"/>
            <a:tailEnd type="none" w="sm" len="sm"/>
          </a:ln>
        </p:spPr>
      </p:pic>
      <p:sp>
        <p:nvSpPr>
          <p:cNvPr id="182" name="Google Shape;182;p22"/>
          <p:cNvSpPr txBox="1">
            <a:spLocks noGrp="1"/>
          </p:cNvSpPr>
          <p:nvPr>
            <p:ph type="body" idx="1"/>
          </p:nvPr>
        </p:nvSpPr>
        <p:spPr>
          <a:xfrm>
            <a:off x="258075" y="3803100"/>
            <a:ext cx="1827000" cy="26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ca" sz="900" i="1"/>
              <a:t>* Distancia acumulada a cada tall.</a:t>
            </a:r>
            <a:endParaRPr sz="900" i="1"/>
          </a:p>
        </p:txBody>
      </p:sp>
      <p:sp>
        <p:nvSpPr>
          <p:cNvPr id="183" name="Google Shape;183;p22"/>
          <p:cNvSpPr txBox="1">
            <a:spLocks noGrp="1"/>
          </p:cNvSpPr>
          <p:nvPr>
            <p:ph type="body" idx="1"/>
          </p:nvPr>
        </p:nvSpPr>
        <p:spPr>
          <a:xfrm>
            <a:off x="2342300" y="3803100"/>
            <a:ext cx="2222400" cy="26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ca" sz="900" i="1"/>
              <a:t>* Arbre jeràrquic amb els clusters marcats.</a:t>
            </a:r>
            <a:endParaRPr sz="900" i="1"/>
          </a:p>
        </p:txBody>
      </p:sp>
      <p:sp>
        <p:nvSpPr>
          <p:cNvPr id="184" name="Google Shape;184;p22"/>
          <p:cNvSpPr txBox="1"/>
          <p:nvPr/>
        </p:nvSpPr>
        <p:spPr>
          <a:xfrm>
            <a:off x="76200" y="4309450"/>
            <a:ext cx="4464300" cy="535200"/>
          </a:xfrm>
          <a:prstGeom prst="rect">
            <a:avLst/>
          </a:prstGeom>
          <a:noFill/>
          <a:ln>
            <a:noFill/>
          </a:ln>
        </p:spPr>
        <p:txBody>
          <a:bodyPr spcFirstLastPara="1" wrap="square" lIns="91425" tIns="91425" rIns="91425" bIns="91425" anchor="t" anchorCtr="0">
            <a:noAutofit/>
          </a:bodyPr>
          <a:lstStyle/>
          <a:p>
            <a:pPr marL="179999" marR="0" lvl="0" indent="-155575" algn="just" rtl="0">
              <a:spcBef>
                <a:spcPts val="0"/>
              </a:spcBef>
              <a:spcAft>
                <a:spcPts val="0"/>
              </a:spcAft>
              <a:buClr>
                <a:schemeClr val="accent3"/>
              </a:buClr>
              <a:buSzPts val="1100"/>
              <a:buFont typeface="Lato"/>
              <a:buChar char="❖"/>
            </a:pPr>
            <a:r>
              <a:rPr lang="ca" sz="1100">
                <a:solidFill>
                  <a:schemeClr val="accent1"/>
                </a:solidFill>
                <a:latin typeface="Lato"/>
                <a:ea typeface="Lato"/>
                <a:cs typeface="Lato"/>
                <a:sym typeface="Lato"/>
              </a:rPr>
              <a:t>Quasi bé no hi ha diferències entre la tercera i quarta barra, per tant s’ha considerat oportú tallar l’arbre jeràrquic resultant en 3 </a:t>
            </a:r>
            <a:r>
              <a:rPr lang="ca" sz="1100" i="1">
                <a:solidFill>
                  <a:schemeClr val="accent1"/>
                </a:solidFill>
                <a:latin typeface="Lato"/>
                <a:ea typeface="Lato"/>
                <a:cs typeface="Lato"/>
                <a:sym typeface="Lato"/>
              </a:rPr>
              <a:t>clusters.</a:t>
            </a:r>
            <a:endParaRPr sz="1100">
              <a:solidFill>
                <a:schemeClr val="accent1"/>
              </a:solidFill>
              <a:latin typeface="Lato"/>
              <a:ea typeface="Lato"/>
              <a:cs typeface="Lato"/>
              <a:sym typeface="Lato"/>
            </a:endParaRPr>
          </a:p>
        </p:txBody>
      </p:sp>
      <p:sp>
        <p:nvSpPr>
          <p:cNvPr id="185" name="Google Shape;185;p22"/>
          <p:cNvSpPr txBox="1"/>
          <p:nvPr/>
        </p:nvSpPr>
        <p:spPr>
          <a:xfrm>
            <a:off x="4821925" y="4288450"/>
            <a:ext cx="3992400" cy="817800"/>
          </a:xfrm>
          <a:prstGeom prst="rect">
            <a:avLst/>
          </a:prstGeom>
          <a:noFill/>
          <a:ln>
            <a:noFill/>
          </a:ln>
        </p:spPr>
        <p:txBody>
          <a:bodyPr spcFirstLastPara="1" wrap="square" lIns="91425" tIns="91425" rIns="91425" bIns="91425" anchor="t" anchorCtr="0">
            <a:noAutofit/>
          </a:bodyPr>
          <a:lstStyle/>
          <a:p>
            <a:pPr marL="89999" lvl="0" indent="-159849" algn="just" rtl="0">
              <a:spcBef>
                <a:spcPts val="0"/>
              </a:spcBef>
              <a:spcAft>
                <a:spcPts val="0"/>
              </a:spcAft>
              <a:buClr>
                <a:schemeClr val="accent3"/>
              </a:buClr>
              <a:buSzPts val="1100"/>
              <a:buFont typeface="Lato"/>
              <a:buChar char="❖"/>
            </a:pPr>
            <a:r>
              <a:rPr lang="ca" sz="1100">
                <a:solidFill>
                  <a:schemeClr val="accent1"/>
                </a:solidFill>
                <a:latin typeface="Lato"/>
                <a:ea typeface="Lato"/>
                <a:cs typeface="Lato"/>
                <a:sym typeface="Lato"/>
              </a:rPr>
              <a:t>Mirem quin percentatge de la variància total correspon a la variància entre classes de manera que si aquest percentatge és alt, voldrà dir que la qualitat és bona (volem que hi hagi molta variància entre classes i poca intra classes).</a:t>
            </a:r>
            <a:endParaRPr sz="1100">
              <a:solidFill>
                <a:schemeClr val="accent1"/>
              </a:solidFill>
              <a:latin typeface="Lato"/>
              <a:ea typeface="Lato"/>
              <a:cs typeface="Lato"/>
              <a:sym typeface="Lato"/>
            </a:endParaRPr>
          </a:p>
        </p:txBody>
      </p:sp>
      <p:sp>
        <p:nvSpPr>
          <p:cNvPr id="186" name="Google Shape;186;p22"/>
          <p:cNvSpPr txBox="1">
            <a:spLocks noGrp="1"/>
          </p:cNvSpPr>
          <p:nvPr>
            <p:ph type="body" idx="1"/>
          </p:nvPr>
        </p:nvSpPr>
        <p:spPr>
          <a:xfrm>
            <a:off x="4624825" y="3886925"/>
            <a:ext cx="2407200" cy="26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ca" sz="900" i="1"/>
              <a:t>* Un 22% de la variància total és entre classes.</a:t>
            </a:r>
            <a:endParaRPr sz="900" i="1"/>
          </a:p>
        </p:txBody>
      </p:sp>
      <p:sp>
        <p:nvSpPr>
          <p:cNvPr id="187" name="Google Shape;187;p22"/>
          <p:cNvSpPr txBox="1">
            <a:spLocks noGrp="1"/>
          </p:cNvSpPr>
          <p:nvPr>
            <p:ph type="body" idx="1"/>
          </p:nvPr>
        </p:nvSpPr>
        <p:spPr>
          <a:xfrm>
            <a:off x="6852025" y="3886925"/>
            <a:ext cx="2281200" cy="345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ca" sz="900" i="1"/>
              <a:t>* Després de la consolidació, el 26.5% de la variància total és variància entre classes.</a:t>
            </a:r>
            <a:endParaRPr sz="900" i="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p:nvPr/>
        </p:nvSpPr>
        <p:spPr>
          <a:xfrm>
            <a:off x="790800" y="1114825"/>
            <a:ext cx="869100" cy="156900"/>
          </a:xfrm>
          <a:prstGeom prst="rect">
            <a:avLst/>
          </a:prstGeom>
          <a:solidFill>
            <a:srgbClr val="FFFFFF"/>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FFFF"/>
              </a:highlight>
            </a:endParaRPr>
          </a:p>
        </p:txBody>
      </p:sp>
      <p:sp>
        <p:nvSpPr>
          <p:cNvPr id="193" name="Google Shape;193;p23"/>
          <p:cNvSpPr txBox="1">
            <a:spLocks noGrp="1"/>
          </p:cNvSpPr>
          <p:nvPr>
            <p:ph type="title"/>
          </p:nvPr>
        </p:nvSpPr>
        <p:spPr>
          <a:xfrm>
            <a:off x="727650" y="3801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a"/>
              <a:t>4. Clustering jeràrquic sobre l’ACP.</a:t>
            </a:r>
            <a:endParaRPr/>
          </a:p>
        </p:txBody>
      </p:sp>
      <p:sp>
        <p:nvSpPr>
          <p:cNvPr id="194" name="Google Shape;194;p23"/>
          <p:cNvSpPr txBox="1">
            <a:spLocks noGrp="1"/>
          </p:cNvSpPr>
          <p:nvPr>
            <p:ph type="body" idx="1"/>
          </p:nvPr>
        </p:nvSpPr>
        <p:spPr>
          <a:xfrm>
            <a:off x="272250" y="932231"/>
            <a:ext cx="6878400" cy="394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Char char="●"/>
            </a:pPr>
            <a:r>
              <a:rPr lang="ca" sz="1200" dirty="0"/>
              <a:t>Significació de les variables de la base de dades respecte a la variable de classe.</a:t>
            </a:r>
            <a:endParaRPr sz="1200" dirty="0"/>
          </a:p>
        </p:txBody>
      </p:sp>
      <p:graphicFrame>
        <p:nvGraphicFramePr>
          <p:cNvPr id="195" name="Google Shape;195;p23"/>
          <p:cNvGraphicFramePr/>
          <p:nvPr>
            <p:extLst>
              <p:ext uri="{D42A27DB-BD31-4B8C-83A1-F6EECF244321}">
                <p14:modId xmlns:p14="http://schemas.microsoft.com/office/powerpoint/2010/main" val="1614861440"/>
              </p:ext>
            </p:extLst>
          </p:nvPr>
        </p:nvGraphicFramePr>
        <p:xfrm>
          <a:off x="838200" y="1673431"/>
          <a:ext cx="7843350" cy="1515600"/>
        </p:xfrm>
        <a:graphic>
          <a:graphicData uri="http://schemas.openxmlformats.org/drawingml/2006/table">
            <a:tbl>
              <a:tblPr>
                <a:noFill/>
                <a:tableStyleId>{3CBBC7A7-9880-40E3-8384-9A417A94757B}</a:tableStyleId>
              </a:tblPr>
              <a:tblGrid>
                <a:gridCol w="2414275">
                  <a:extLst>
                    <a:ext uri="{9D8B030D-6E8A-4147-A177-3AD203B41FA5}">
                      <a16:colId xmlns:a16="http://schemas.microsoft.com/office/drawing/2014/main" val="20000"/>
                    </a:ext>
                  </a:extLst>
                </a:gridCol>
                <a:gridCol w="821275">
                  <a:extLst>
                    <a:ext uri="{9D8B030D-6E8A-4147-A177-3AD203B41FA5}">
                      <a16:colId xmlns:a16="http://schemas.microsoft.com/office/drawing/2014/main" val="20001"/>
                    </a:ext>
                  </a:extLst>
                </a:gridCol>
                <a:gridCol w="3575400">
                  <a:extLst>
                    <a:ext uri="{9D8B030D-6E8A-4147-A177-3AD203B41FA5}">
                      <a16:colId xmlns:a16="http://schemas.microsoft.com/office/drawing/2014/main" val="20002"/>
                    </a:ext>
                  </a:extLst>
                </a:gridCol>
                <a:gridCol w="581650">
                  <a:extLst>
                    <a:ext uri="{9D8B030D-6E8A-4147-A177-3AD203B41FA5}">
                      <a16:colId xmlns:a16="http://schemas.microsoft.com/office/drawing/2014/main" val="20003"/>
                    </a:ext>
                  </a:extLst>
                </a:gridCol>
                <a:gridCol w="450750">
                  <a:extLst>
                    <a:ext uri="{9D8B030D-6E8A-4147-A177-3AD203B41FA5}">
                      <a16:colId xmlns:a16="http://schemas.microsoft.com/office/drawing/2014/main" val="20004"/>
                    </a:ext>
                  </a:extLst>
                </a:gridCol>
              </a:tblGrid>
              <a:tr h="101600">
                <a:tc>
                  <a:txBody>
                    <a:bodyPr/>
                    <a:lstStyle/>
                    <a:p>
                      <a:pPr marL="0" lvl="0" indent="0" algn="ctr" rtl="0">
                        <a:spcBef>
                          <a:spcPts val="0"/>
                        </a:spcBef>
                        <a:spcAft>
                          <a:spcPts val="0"/>
                        </a:spcAft>
                        <a:buNone/>
                      </a:pPr>
                      <a:r>
                        <a:rPr lang="ca" sz="900" b="1">
                          <a:latin typeface="Calibri"/>
                          <a:ea typeface="Calibri"/>
                          <a:cs typeface="Calibri"/>
                          <a:sym typeface="Calibri"/>
                        </a:rPr>
                        <a:t>Variables categòriques</a:t>
                      </a:r>
                      <a:endParaRPr sz="900" b="1">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1A9988">
                        <a:alpha val="53450"/>
                      </a:srgbClr>
                    </a:solidFill>
                  </a:tcPr>
                </a:tc>
                <a:tc>
                  <a:txBody>
                    <a:bodyPr/>
                    <a:lstStyle/>
                    <a:p>
                      <a:pPr marL="0" lvl="0" indent="0" algn="ctr" rtl="0">
                        <a:spcBef>
                          <a:spcPts val="0"/>
                        </a:spcBef>
                        <a:spcAft>
                          <a:spcPts val="0"/>
                        </a:spcAft>
                        <a:buNone/>
                      </a:pPr>
                      <a:r>
                        <a:rPr lang="ca" sz="900" b="1">
                          <a:latin typeface="Calibri"/>
                          <a:ea typeface="Calibri"/>
                          <a:cs typeface="Calibri"/>
                          <a:sym typeface="Calibri"/>
                        </a:rPr>
                        <a:t>P valor</a:t>
                      </a:r>
                      <a:endParaRPr sz="900" b="1">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1A9988">
                        <a:alpha val="53450"/>
                      </a:srgbClr>
                    </a:solidFill>
                  </a:tcPr>
                </a:tc>
                <a:tc>
                  <a:txBody>
                    <a:bodyPr/>
                    <a:lstStyle/>
                    <a:p>
                      <a:pPr marL="0" lvl="0" indent="0" algn="ctr" rtl="0">
                        <a:spcBef>
                          <a:spcPts val="0"/>
                        </a:spcBef>
                        <a:spcAft>
                          <a:spcPts val="0"/>
                        </a:spcAft>
                        <a:buNone/>
                      </a:pPr>
                      <a:r>
                        <a:rPr lang="ca" sz="900" b="1">
                          <a:latin typeface="Calibri"/>
                          <a:ea typeface="Calibri"/>
                          <a:cs typeface="Calibri"/>
                          <a:sym typeface="Calibri"/>
                        </a:rPr>
                        <a:t>Variables numèriques</a:t>
                      </a:r>
                      <a:endParaRPr sz="900" b="1">
                        <a:latin typeface="Calibri"/>
                        <a:ea typeface="Calibri"/>
                        <a:cs typeface="Calibri"/>
                        <a:sym typeface="Calibri"/>
                      </a:endParaRPr>
                    </a:p>
                  </a:txBody>
                  <a:tcPr marL="7200" marR="7200" marT="7200" marB="7200">
                    <a:lnL w="19050"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1A9988">
                        <a:alpha val="53450"/>
                      </a:srgbClr>
                    </a:solidFill>
                  </a:tcPr>
                </a:tc>
                <a:tc>
                  <a:txBody>
                    <a:bodyPr/>
                    <a:lstStyle/>
                    <a:p>
                      <a:pPr marL="0" lvl="0" indent="0" algn="ctr" rtl="0">
                        <a:spcBef>
                          <a:spcPts val="0"/>
                        </a:spcBef>
                        <a:spcAft>
                          <a:spcPts val="0"/>
                        </a:spcAft>
                        <a:buNone/>
                      </a:pPr>
                      <a:r>
                        <a:rPr lang="ca" sz="900" b="1">
                          <a:latin typeface="Calibri"/>
                          <a:ea typeface="Calibri"/>
                          <a:cs typeface="Calibri"/>
                          <a:sym typeface="Calibri"/>
                        </a:rPr>
                        <a:t>eta2</a:t>
                      </a:r>
                      <a:endParaRPr sz="900" b="1">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1A9988">
                        <a:alpha val="53450"/>
                      </a:srgbClr>
                    </a:solidFill>
                  </a:tcPr>
                </a:tc>
                <a:tc>
                  <a:txBody>
                    <a:bodyPr/>
                    <a:lstStyle/>
                    <a:p>
                      <a:pPr marL="0" lvl="0" indent="0" algn="ctr" rtl="0">
                        <a:spcBef>
                          <a:spcPts val="0"/>
                        </a:spcBef>
                        <a:spcAft>
                          <a:spcPts val="0"/>
                        </a:spcAft>
                        <a:buNone/>
                      </a:pPr>
                      <a:r>
                        <a:rPr lang="ca" sz="900" b="1">
                          <a:latin typeface="Calibri"/>
                          <a:ea typeface="Calibri"/>
                          <a:cs typeface="Calibri"/>
                          <a:sym typeface="Calibri"/>
                        </a:rPr>
                        <a:t>P valor</a:t>
                      </a:r>
                      <a:endParaRPr sz="900" b="1">
                        <a:latin typeface="Calibri"/>
                        <a:ea typeface="Calibri"/>
                        <a:cs typeface="Calibri"/>
                        <a:sym typeface="Calibri"/>
                      </a:endParaRPr>
                    </a:p>
                  </a:txBody>
                  <a:tcPr marL="7200" marR="7200" marT="7200" marB="7200">
                    <a:lnL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1A9988">
                        <a:alpha val="53450"/>
                      </a:srgbClr>
                    </a:solidFill>
                  </a:tcPr>
                </a:tc>
                <a:extLst>
                  <a:ext uri="{0D108BD9-81ED-4DB2-BD59-A6C34878D82A}">
                    <a16:rowId xmlns:a16="http://schemas.microsoft.com/office/drawing/2014/main" val="10000"/>
                  </a:ext>
                </a:extLst>
              </a:tr>
              <a:tr h="101600">
                <a:tc>
                  <a:txBody>
                    <a:bodyPr/>
                    <a:lstStyle/>
                    <a:p>
                      <a:pPr marL="0" lvl="0" indent="0" algn="just" rtl="0">
                        <a:spcBef>
                          <a:spcPts val="0"/>
                        </a:spcBef>
                        <a:spcAft>
                          <a:spcPts val="0"/>
                        </a:spcAft>
                        <a:buNone/>
                      </a:pPr>
                      <a:r>
                        <a:rPr lang="ca" sz="900">
                          <a:latin typeface="Calibri"/>
                          <a:ea typeface="Calibri"/>
                          <a:cs typeface="Calibri"/>
                          <a:sym typeface="Calibri"/>
                        </a:rPr>
                        <a:t>Household.Head.Highest.Grade.Completed</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3.4407e-199</a:t>
                      </a:r>
                      <a:endParaRPr sz="900">
                        <a:solidFill>
                          <a:srgbClr val="FF0000"/>
                        </a:solidFill>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89999" lvl="0" indent="0" algn="just" rtl="0">
                        <a:spcBef>
                          <a:spcPts val="0"/>
                        </a:spcBef>
                        <a:spcAft>
                          <a:spcPts val="0"/>
                        </a:spcAft>
                        <a:buNone/>
                      </a:pPr>
                      <a:r>
                        <a:rPr lang="ca" sz="900" dirty="0">
                          <a:latin typeface="Calibri"/>
                          <a:ea typeface="Calibri"/>
                          <a:cs typeface="Calibri"/>
                          <a:sym typeface="Calibri"/>
                        </a:rPr>
                        <a:t>Total.Household.Income</a:t>
                      </a:r>
                      <a:endParaRPr sz="900" dirty="0">
                        <a:latin typeface="Calibri"/>
                        <a:ea typeface="Calibri"/>
                        <a:cs typeface="Calibri"/>
                        <a:sym typeface="Calibri"/>
                      </a:endParaRPr>
                    </a:p>
                  </a:txBody>
                  <a:tcPr marL="7200" marR="7200" marT="7200" marB="7200">
                    <a:lnL w="19050"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89999" lvl="0" indent="0" algn="ctr" rtl="0">
                        <a:spcBef>
                          <a:spcPts val="0"/>
                        </a:spcBef>
                        <a:spcAft>
                          <a:spcPts val="0"/>
                        </a:spcAft>
                        <a:buNone/>
                      </a:pPr>
                      <a:r>
                        <a:rPr lang="ca" sz="900">
                          <a:latin typeface="Calibri"/>
                          <a:ea typeface="Calibri"/>
                          <a:cs typeface="Calibri"/>
                          <a:sym typeface="Calibri"/>
                        </a:rPr>
                        <a:t>0.4859</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0</a:t>
                      </a:r>
                      <a:endParaRPr sz="900">
                        <a:latin typeface="Calibri"/>
                        <a:ea typeface="Calibri"/>
                        <a:cs typeface="Calibri"/>
                        <a:sym typeface="Calibri"/>
                      </a:endParaRPr>
                    </a:p>
                  </a:txBody>
                  <a:tcPr marL="7200" marR="7200" marT="7200" marB="7200">
                    <a:lnL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01600">
                <a:tc>
                  <a:txBody>
                    <a:bodyPr/>
                    <a:lstStyle/>
                    <a:p>
                      <a:pPr marL="0" lvl="0" indent="0" algn="just" rtl="0">
                        <a:spcBef>
                          <a:spcPts val="0"/>
                        </a:spcBef>
                        <a:spcAft>
                          <a:spcPts val="0"/>
                        </a:spcAft>
                        <a:buNone/>
                      </a:pPr>
                      <a:r>
                        <a:rPr lang="ca" sz="900">
                          <a:latin typeface="Calibri"/>
                          <a:ea typeface="Calibri"/>
                          <a:cs typeface="Calibri"/>
                          <a:sym typeface="Calibri"/>
                        </a:rPr>
                        <a:t>Household.Head.Occupation</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3.7858e-81</a:t>
                      </a:r>
                      <a:endParaRPr sz="900">
                        <a:solidFill>
                          <a:srgbClr val="FF0000"/>
                        </a:solidFill>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89999" lvl="0" indent="0" algn="just" rtl="0">
                        <a:spcBef>
                          <a:spcPts val="0"/>
                        </a:spcBef>
                        <a:spcAft>
                          <a:spcPts val="0"/>
                        </a:spcAft>
                        <a:buNone/>
                      </a:pPr>
                      <a:r>
                        <a:rPr lang="ca" sz="900">
                          <a:latin typeface="Calibri"/>
                          <a:ea typeface="Calibri"/>
                          <a:cs typeface="Calibri"/>
                          <a:sym typeface="Calibri"/>
                        </a:rPr>
                        <a:t>Total.Food.Expenditure  </a:t>
                      </a:r>
                      <a:endParaRPr sz="900">
                        <a:latin typeface="Calibri"/>
                        <a:ea typeface="Calibri"/>
                        <a:cs typeface="Calibri"/>
                        <a:sym typeface="Calibri"/>
                      </a:endParaRPr>
                    </a:p>
                  </a:txBody>
                  <a:tcPr marL="7200" marR="7200" marT="7200" marB="7200">
                    <a:lnL w="19050"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89999" lvl="0" indent="0" algn="ctr" rtl="0">
                        <a:spcBef>
                          <a:spcPts val="0"/>
                        </a:spcBef>
                        <a:spcAft>
                          <a:spcPts val="0"/>
                        </a:spcAft>
                        <a:buNone/>
                      </a:pPr>
                      <a:r>
                        <a:rPr lang="ca" sz="900">
                          <a:latin typeface="Calibri"/>
                          <a:ea typeface="Calibri"/>
                          <a:cs typeface="Calibri"/>
                          <a:sym typeface="Calibri"/>
                        </a:rPr>
                        <a:t>0.5399</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0</a:t>
                      </a:r>
                      <a:endParaRPr sz="900">
                        <a:latin typeface="Calibri"/>
                        <a:ea typeface="Calibri"/>
                        <a:cs typeface="Calibri"/>
                        <a:sym typeface="Calibri"/>
                      </a:endParaRPr>
                    </a:p>
                  </a:txBody>
                  <a:tcPr marL="7200" marR="7200" marT="7200" marB="7200">
                    <a:lnL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01600">
                <a:tc>
                  <a:txBody>
                    <a:bodyPr/>
                    <a:lstStyle/>
                    <a:p>
                      <a:pPr marL="0" lvl="0" indent="0" algn="just" rtl="0">
                        <a:spcBef>
                          <a:spcPts val="0"/>
                        </a:spcBef>
                        <a:spcAft>
                          <a:spcPts val="0"/>
                        </a:spcAft>
                        <a:buNone/>
                      </a:pPr>
                      <a:r>
                        <a:rPr lang="ca" sz="900">
                          <a:latin typeface="Calibri"/>
                          <a:ea typeface="Calibri"/>
                          <a:cs typeface="Calibri"/>
                          <a:sym typeface="Calibri"/>
                        </a:rPr>
                        <a:t>Region </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2.1086e-80</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89999" lvl="0" indent="0" algn="just" rtl="0">
                        <a:spcBef>
                          <a:spcPts val="0"/>
                        </a:spcBef>
                        <a:spcAft>
                          <a:spcPts val="0"/>
                        </a:spcAft>
                        <a:buNone/>
                      </a:pPr>
                      <a:r>
                        <a:rPr lang="ca" sz="900">
                          <a:latin typeface="Calibri"/>
                          <a:ea typeface="Calibri"/>
                          <a:cs typeface="Calibri"/>
                          <a:sym typeface="Calibri"/>
                        </a:rPr>
                        <a:t>Restaurant.and.hotels.Expenditure </a:t>
                      </a:r>
                      <a:endParaRPr sz="900">
                        <a:latin typeface="Calibri"/>
                        <a:ea typeface="Calibri"/>
                        <a:cs typeface="Calibri"/>
                        <a:sym typeface="Calibri"/>
                      </a:endParaRPr>
                    </a:p>
                  </a:txBody>
                  <a:tcPr marL="7200" marR="7200" marT="7200" marB="7200">
                    <a:lnL w="19050"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89999" lvl="0" indent="0" algn="ctr" rtl="0">
                        <a:spcBef>
                          <a:spcPts val="0"/>
                        </a:spcBef>
                        <a:spcAft>
                          <a:spcPts val="0"/>
                        </a:spcAft>
                        <a:buNone/>
                      </a:pPr>
                      <a:r>
                        <a:rPr lang="ca" sz="900">
                          <a:latin typeface="Calibri"/>
                          <a:ea typeface="Calibri"/>
                          <a:cs typeface="Calibri"/>
                          <a:sym typeface="Calibri"/>
                        </a:rPr>
                        <a:t>0.3519</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0</a:t>
                      </a:r>
                      <a:endParaRPr sz="900">
                        <a:latin typeface="Calibri"/>
                        <a:ea typeface="Calibri"/>
                        <a:cs typeface="Calibri"/>
                        <a:sym typeface="Calibri"/>
                      </a:endParaRPr>
                    </a:p>
                  </a:txBody>
                  <a:tcPr marL="7200" marR="7200" marT="7200" marB="7200">
                    <a:lnL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01600">
                <a:tc>
                  <a:txBody>
                    <a:bodyPr/>
                    <a:lstStyle/>
                    <a:p>
                      <a:pPr marL="0" lvl="0" indent="0" algn="just" rtl="0">
                        <a:spcBef>
                          <a:spcPts val="0"/>
                        </a:spcBef>
                        <a:spcAft>
                          <a:spcPts val="0"/>
                        </a:spcAft>
                        <a:buNone/>
                      </a:pPr>
                      <a:r>
                        <a:rPr lang="ca" sz="900">
                          <a:latin typeface="Calibri"/>
                          <a:ea typeface="Calibri"/>
                          <a:cs typeface="Calibri"/>
                          <a:sym typeface="Calibri"/>
                        </a:rPr>
                        <a:t>Household.Head.Class.of.Worker</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2.7024e-62</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89999" lvl="0" indent="0" algn="just" rtl="0">
                        <a:spcBef>
                          <a:spcPts val="0"/>
                        </a:spcBef>
                        <a:spcAft>
                          <a:spcPts val="0"/>
                        </a:spcAft>
                        <a:buNone/>
                      </a:pPr>
                      <a:r>
                        <a:rPr lang="ca" sz="900">
                          <a:latin typeface="Calibri"/>
                          <a:ea typeface="Calibri"/>
                          <a:cs typeface="Calibri"/>
                          <a:sym typeface="Calibri"/>
                        </a:rPr>
                        <a:t>Clothing..Footwear.and.Other.Wear.Expenditure</a:t>
                      </a:r>
                      <a:endParaRPr sz="900">
                        <a:latin typeface="Calibri"/>
                        <a:ea typeface="Calibri"/>
                        <a:cs typeface="Calibri"/>
                        <a:sym typeface="Calibri"/>
                      </a:endParaRPr>
                    </a:p>
                  </a:txBody>
                  <a:tcPr marL="7200" marR="7200" marT="7200" marB="7200">
                    <a:lnL w="19050"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89999" lvl="0" indent="0" algn="ctr" rtl="0">
                        <a:spcBef>
                          <a:spcPts val="0"/>
                        </a:spcBef>
                        <a:spcAft>
                          <a:spcPts val="0"/>
                        </a:spcAft>
                        <a:buNone/>
                      </a:pPr>
                      <a:r>
                        <a:rPr lang="ca" sz="900">
                          <a:latin typeface="Calibri"/>
                          <a:ea typeface="Calibri"/>
                          <a:cs typeface="Calibri"/>
                          <a:sym typeface="Calibri"/>
                        </a:rPr>
                        <a:t>0.4055</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0</a:t>
                      </a:r>
                      <a:endParaRPr sz="900">
                        <a:latin typeface="Calibri"/>
                        <a:ea typeface="Calibri"/>
                        <a:cs typeface="Calibri"/>
                        <a:sym typeface="Calibri"/>
                      </a:endParaRPr>
                    </a:p>
                  </a:txBody>
                  <a:tcPr marL="7200" marR="7200" marT="7200" marB="7200">
                    <a:lnL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01600">
                <a:tc>
                  <a:txBody>
                    <a:bodyPr/>
                    <a:lstStyle/>
                    <a:p>
                      <a:pPr marL="0" lvl="0" indent="0" algn="just" rtl="0">
                        <a:spcBef>
                          <a:spcPts val="0"/>
                        </a:spcBef>
                        <a:spcAft>
                          <a:spcPts val="0"/>
                        </a:spcAft>
                        <a:buNone/>
                      </a:pPr>
                      <a:r>
                        <a:rPr lang="ca" sz="900">
                          <a:latin typeface="Calibri"/>
                          <a:ea typeface="Calibri"/>
                          <a:cs typeface="Calibri"/>
                          <a:sym typeface="Calibri"/>
                        </a:rPr>
                        <a:t>Main.Source.of.Income</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4.8182e-28</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89999" lvl="0" indent="0" algn="just" rtl="0">
                        <a:spcBef>
                          <a:spcPts val="0"/>
                        </a:spcBef>
                        <a:spcAft>
                          <a:spcPts val="0"/>
                        </a:spcAft>
                        <a:buNone/>
                      </a:pPr>
                      <a:r>
                        <a:rPr lang="ca" sz="900">
                          <a:latin typeface="Calibri"/>
                          <a:ea typeface="Calibri"/>
                          <a:cs typeface="Calibri"/>
                          <a:sym typeface="Calibri"/>
                        </a:rPr>
                        <a:t>Housing.and.water.Expenditure </a:t>
                      </a:r>
                      <a:endParaRPr sz="900">
                        <a:latin typeface="Calibri"/>
                        <a:ea typeface="Calibri"/>
                        <a:cs typeface="Calibri"/>
                        <a:sym typeface="Calibri"/>
                      </a:endParaRPr>
                    </a:p>
                  </a:txBody>
                  <a:tcPr marL="7200" marR="7200" marT="7200" marB="7200">
                    <a:lnL w="19050"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89999" lvl="0" indent="0" algn="ctr" rtl="0">
                        <a:spcBef>
                          <a:spcPts val="0"/>
                        </a:spcBef>
                        <a:spcAft>
                          <a:spcPts val="0"/>
                        </a:spcAft>
                        <a:buNone/>
                      </a:pPr>
                      <a:r>
                        <a:rPr lang="ca" sz="900">
                          <a:latin typeface="Calibri"/>
                          <a:ea typeface="Calibri"/>
                          <a:cs typeface="Calibri"/>
                          <a:sym typeface="Calibri"/>
                        </a:rPr>
                        <a:t>0.38216</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0</a:t>
                      </a:r>
                      <a:endParaRPr sz="900">
                        <a:latin typeface="Calibri"/>
                        <a:ea typeface="Calibri"/>
                        <a:cs typeface="Calibri"/>
                        <a:sym typeface="Calibri"/>
                      </a:endParaRPr>
                    </a:p>
                  </a:txBody>
                  <a:tcPr marL="7200" marR="7200" marT="7200" marB="7200">
                    <a:lnL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101600">
                <a:tc>
                  <a:txBody>
                    <a:bodyPr/>
                    <a:lstStyle/>
                    <a:p>
                      <a:pPr marL="0" lvl="0" indent="0" algn="just" rtl="0">
                        <a:spcBef>
                          <a:spcPts val="0"/>
                        </a:spcBef>
                        <a:spcAft>
                          <a:spcPts val="0"/>
                        </a:spcAft>
                        <a:buNone/>
                      </a:pPr>
                      <a:r>
                        <a:rPr lang="ca" sz="900">
                          <a:latin typeface="Calibri"/>
                          <a:ea typeface="Calibri"/>
                          <a:cs typeface="Calibri"/>
                          <a:sym typeface="Calibri"/>
                        </a:rPr>
                        <a:t>Household.Head.Job.or.Business.Indicator</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2.2249e-06</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89999" lvl="0" indent="0" algn="just" rtl="0">
                        <a:spcBef>
                          <a:spcPts val="0"/>
                        </a:spcBef>
                        <a:spcAft>
                          <a:spcPts val="0"/>
                        </a:spcAft>
                        <a:buNone/>
                      </a:pPr>
                      <a:r>
                        <a:rPr lang="ca" sz="900">
                          <a:latin typeface="Calibri"/>
                          <a:ea typeface="Calibri"/>
                          <a:cs typeface="Calibri"/>
                          <a:sym typeface="Calibri"/>
                        </a:rPr>
                        <a:t>Medical.education.transport.and.communication.expenditure</a:t>
                      </a:r>
                      <a:endParaRPr sz="900">
                        <a:latin typeface="Calibri"/>
                        <a:ea typeface="Calibri"/>
                        <a:cs typeface="Calibri"/>
                        <a:sym typeface="Calibri"/>
                      </a:endParaRPr>
                    </a:p>
                  </a:txBody>
                  <a:tcPr marL="7200" marR="7200" marT="7200" marB="7200">
                    <a:lnL w="19050"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89999" lvl="0" indent="0" algn="ctr" rtl="0">
                        <a:spcBef>
                          <a:spcPts val="0"/>
                        </a:spcBef>
                        <a:spcAft>
                          <a:spcPts val="0"/>
                        </a:spcAft>
                        <a:buNone/>
                      </a:pPr>
                      <a:r>
                        <a:rPr lang="ca" sz="900">
                          <a:latin typeface="Calibri"/>
                          <a:ea typeface="Calibri"/>
                          <a:cs typeface="Calibri"/>
                          <a:sym typeface="Calibri"/>
                        </a:rPr>
                        <a:t>0.50935</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0</a:t>
                      </a:r>
                      <a:endParaRPr sz="900">
                        <a:latin typeface="Calibri"/>
                        <a:ea typeface="Calibri"/>
                        <a:cs typeface="Calibri"/>
                        <a:sym typeface="Calibri"/>
                      </a:endParaRPr>
                    </a:p>
                  </a:txBody>
                  <a:tcPr marL="7200" marR="7200" marT="7200" marB="7200">
                    <a:lnL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101600">
                <a:tc>
                  <a:txBody>
                    <a:bodyPr/>
                    <a:lstStyle/>
                    <a:p>
                      <a:pPr marL="0" lvl="0" indent="0" algn="just" rtl="0">
                        <a:spcBef>
                          <a:spcPts val="0"/>
                        </a:spcBef>
                        <a:spcAft>
                          <a:spcPts val="0"/>
                        </a:spcAft>
                        <a:buNone/>
                      </a:pPr>
                      <a:r>
                        <a:rPr lang="ca" sz="900">
                          <a:latin typeface="Calibri"/>
                          <a:ea typeface="Calibri"/>
                          <a:cs typeface="Calibri"/>
                          <a:sym typeface="Calibri"/>
                        </a:rPr>
                        <a:t>Household.Head.Marital.Status</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3.8727e-04</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ca" sz="900">
                          <a:latin typeface="Calibri"/>
                          <a:ea typeface="Calibri"/>
                          <a:cs typeface="Calibri"/>
                          <a:sym typeface="Calibri"/>
                        </a:rPr>
                        <a:t>Miscellaneous.goods.and.special.occasions.expenditure </a:t>
                      </a:r>
                      <a:endParaRPr sz="900">
                        <a:latin typeface="Calibri"/>
                        <a:ea typeface="Calibri"/>
                        <a:cs typeface="Calibri"/>
                        <a:sym typeface="Calibri"/>
                      </a:endParaRPr>
                    </a:p>
                  </a:txBody>
                  <a:tcPr marL="90000" marR="7200" marT="7200" marB="7200">
                    <a:lnL w="19050"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89999" lvl="0" indent="0" algn="ctr" rtl="0">
                        <a:spcBef>
                          <a:spcPts val="0"/>
                        </a:spcBef>
                        <a:spcAft>
                          <a:spcPts val="0"/>
                        </a:spcAft>
                        <a:buNone/>
                      </a:pPr>
                      <a:r>
                        <a:rPr lang="ca" sz="900">
                          <a:latin typeface="Calibri"/>
                          <a:ea typeface="Calibri"/>
                          <a:cs typeface="Calibri"/>
                          <a:sym typeface="Calibri"/>
                        </a:rPr>
                        <a:t>0.37848  </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0</a:t>
                      </a:r>
                      <a:endParaRPr sz="900">
                        <a:latin typeface="Calibri"/>
                        <a:ea typeface="Calibri"/>
                        <a:cs typeface="Calibri"/>
                        <a:sym typeface="Calibri"/>
                      </a:endParaRPr>
                    </a:p>
                  </a:txBody>
                  <a:tcPr marL="7200" marR="7200" marT="7200" marB="7200">
                    <a:lnL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101600">
                <a:tc>
                  <a:txBody>
                    <a:bodyPr/>
                    <a:lstStyle/>
                    <a:p>
                      <a:pPr marL="0" lvl="0" indent="0" algn="just" rtl="0">
                        <a:spcBef>
                          <a:spcPts val="0"/>
                        </a:spcBef>
                        <a:spcAft>
                          <a:spcPts val="0"/>
                        </a:spcAft>
                        <a:buNone/>
                      </a:pPr>
                      <a:r>
                        <a:rPr lang="ca" sz="900">
                          <a:latin typeface="Calibri"/>
                          <a:ea typeface="Calibri"/>
                          <a:cs typeface="Calibri"/>
                          <a:sym typeface="Calibri"/>
                        </a:rPr>
                        <a:t>Type.of.Building.House </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9.5335e-03</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89999" lvl="0" indent="0" algn="just" rtl="0">
                        <a:spcBef>
                          <a:spcPts val="0"/>
                        </a:spcBef>
                        <a:spcAft>
                          <a:spcPts val="0"/>
                        </a:spcAft>
                        <a:buNone/>
                      </a:pPr>
                      <a:r>
                        <a:rPr lang="ca" sz="900">
                          <a:latin typeface="Calibri"/>
                          <a:ea typeface="Calibri"/>
                          <a:cs typeface="Calibri"/>
                          <a:sym typeface="Calibri"/>
                        </a:rPr>
                        <a:t>Number.of.Car..Jeep..Van   </a:t>
                      </a:r>
                      <a:endParaRPr sz="900">
                        <a:latin typeface="Calibri"/>
                        <a:ea typeface="Calibri"/>
                        <a:cs typeface="Calibri"/>
                        <a:sym typeface="Calibri"/>
                      </a:endParaRPr>
                    </a:p>
                  </a:txBody>
                  <a:tcPr marL="7200" marR="7200" marT="7200" marB="7200">
                    <a:lnL w="19050"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89999" lvl="0" indent="0" algn="ctr" rtl="0">
                        <a:spcBef>
                          <a:spcPts val="0"/>
                        </a:spcBef>
                        <a:spcAft>
                          <a:spcPts val="0"/>
                        </a:spcAft>
                        <a:buNone/>
                      </a:pPr>
                      <a:r>
                        <a:rPr lang="ca" sz="900">
                          <a:latin typeface="Calibri"/>
                          <a:ea typeface="Calibri"/>
                          <a:cs typeface="Calibri"/>
                          <a:sym typeface="Calibri"/>
                        </a:rPr>
                        <a:t>0.39086 </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0</a:t>
                      </a:r>
                      <a:endParaRPr sz="900">
                        <a:latin typeface="Calibri"/>
                        <a:ea typeface="Calibri"/>
                        <a:cs typeface="Calibri"/>
                        <a:sym typeface="Calibri"/>
                      </a:endParaRPr>
                    </a:p>
                  </a:txBody>
                  <a:tcPr marL="7200" marR="7200" marT="7200" marB="7200">
                    <a:lnL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151550">
                <a:tc>
                  <a:txBody>
                    <a:bodyPr/>
                    <a:lstStyle/>
                    <a:p>
                      <a:pPr marL="0" lvl="0" indent="0" algn="just" rtl="0">
                        <a:spcBef>
                          <a:spcPts val="0"/>
                        </a:spcBef>
                        <a:spcAft>
                          <a:spcPts val="0"/>
                        </a:spcAft>
                        <a:buNone/>
                      </a:pP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89999" lvl="0" indent="0" algn="ctr" rtl="0">
                        <a:spcBef>
                          <a:spcPts val="0"/>
                        </a:spcBef>
                        <a:spcAft>
                          <a:spcPts val="0"/>
                        </a:spcAft>
                        <a:buNone/>
                      </a:pPr>
                      <a:endParaRPr sz="900">
                        <a:latin typeface="Calibri"/>
                        <a:ea typeface="Calibri"/>
                        <a:cs typeface="Calibri"/>
                        <a:sym typeface="Calibri"/>
                      </a:endParaRPr>
                    </a:p>
                  </a:txBody>
                  <a:tcPr marL="7200" marR="7200" marT="7200" marB="7200">
                    <a:lnL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89999" lvl="0" indent="0" algn="just" rtl="0">
                        <a:spcBef>
                          <a:spcPts val="0"/>
                        </a:spcBef>
                        <a:spcAft>
                          <a:spcPts val="0"/>
                        </a:spcAft>
                        <a:buNone/>
                      </a:pPr>
                      <a:r>
                        <a:rPr lang="ca" sz="900">
                          <a:latin typeface="Calibri"/>
                          <a:ea typeface="Calibri"/>
                          <a:cs typeface="Calibri"/>
                          <a:sym typeface="Calibri"/>
                        </a:rPr>
                        <a:t>Number.of.Cellular.phone  </a:t>
                      </a:r>
                      <a:endParaRPr sz="900">
                        <a:latin typeface="Calibri"/>
                        <a:ea typeface="Calibri"/>
                        <a:cs typeface="Calibri"/>
                        <a:sym typeface="Calibri"/>
                      </a:endParaRPr>
                    </a:p>
                  </a:txBody>
                  <a:tcPr marL="7200" marR="7200" marT="7200" marB="7200">
                    <a:lnL w="19050"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89999" lvl="0" indent="0" algn="ctr" rtl="0">
                        <a:spcBef>
                          <a:spcPts val="0"/>
                        </a:spcBef>
                        <a:spcAft>
                          <a:spcPts val="0"/>
                        </a:spcAft>
                        <a:buNone/>
                      </a:pPr>
                      <a:r>
                        <a:rPr lang="ca" sz="900">
                          <a:latin typeface="Calibri"/>
                          <a:ea typeface="Calibri"/>
                          <a:cs typeface="Calibri"/>
                          <a:sym typeface="Calibri"/>
                        </a:rPr>
                        <a:t>0.41509</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dirty="0">
                          <a:latin typeface="Calibri"/>
                          <a:ea typeface="Calibri"/>
                          <a:cs typeface="Calibri"/>
                          <a:sym typeface="Calibri"/>
                        </a:rPr>
                        <a:t>0</a:t>
                      </a:r>
                      <a:endParaRPr sz="900" dirty="0">
                        <a:latin typeface="Calibri"/>
                        <a:ea typeface="Calibri"/>
                        <a:cs typeface="Calibri"/>
                        <a:sym typeface="Calibri"/>
                      </a:endParaRPr>
                    </a:p>
                  </a:txBody>
                  <a:tcPr marL="7200" marR="7200" marT="7200" marB="7200">
                    <a:lnL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graphicFrame>
        <p:nvGraphicFramePr>
          <p:cNvPr id="196" name="Google Shape;196;p23"/>
          <p:cNvGraphicFramePr/>
          <p:nvPr>
            <p:extLst>
              <p:ext uri="{D42A27DB-BD31-4B8C-83A1-F6EECF244321}">
                <p14:modId xmlns:p14="http://schemas.microsoft.com/office/powerpoint/2010/main" val="2687386561"/>
              </p:ext>
            </p:extLst>
          </p:nvPr>
        </p:nvGraphicFramePr>
        <p:xfrm>
          <a:off x="1265463" y="3475729"/>
          <a:ext cx="5762625" cy="1652760"/>
        </p:xfrm>
        <a:graphic>
          <a:graphicData uri="http://schemas.openxmlformats.org/drawingml/2006/table">
            <a:tbl>
              <a:tblPr>
                <a:noFill/>
                <a:tableStyleId>{3CBBC7A7-9880-40E3-8384-9A417A94757B}</a:tableStyleId>
              </a:tblPr>
              <a:tblGrid>
                <a:gridCol w="2705100">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gridCol w="885825">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714375">
                  <a:extLst>
                    <a:ext uri="{9D8B030D-6E8A-4147-A177-3AD203B41FA5}">
                      <a16:colId xmlns:a16="http://schemas.microsoft.com/office/drawing/2014/main" val="20004"/>
                    </a:ext>
                  </a:extLst>
                </a:gridCol>
              </a:tblGrid>
              <a:tr h="101600">
                <a:tc>
                  <a:txBody>
                    <a:bodyPr/>
                    <a:lstStyle/>
                    <a:p>
                      <a:pPr marL="0" lvl="0" indent="0" algn="ctr" rtl="0">
                        <a:spcBef>
                          <a:spcPts val="0"/>
                        </a:spcBef>
                        <a:spcAft>
                          <a:spcPts val="0"/>
                        </a:spcAft>
                        <a:buNone/>
                      </a:pPr>
                      <a:r>
                        <a:rPr lang="ca" sz="900" b="1">
                          <a:latin typeface="Calibri"/>
                          <a:ea typeface="Calibri"/>
                          <a:cs typeface="Calibri"/>
                          <a:sym typeface="Calibri"/>
                        </a:rPr>
                        <a:t>Variable</a:t>
                      </a:r>
                      <a:endParaRPr sz="900" b="1">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1A9988">
                        <a:alpha val="53450"/>
                      </a:srgbClr>
                    </a:solidFill>
                  </a:tcPr>
                </a:tc>
                <a:tc>
                  <a:txBody>
                    <a:bodyPr/>
                    <a:lstStyle/>
                    <a:p>
                      <a:pPr marL="0" lvl="0" indent="0" algn="ctr" rtl="0">
                        <a:spcBef>
                          <a:spcPts val="0"/>
                        </a:spcBef>
                        <a:spcAft>
                          <a:spcPts val="0"/>
                        </a:spcAft>
                        <a:buNone/>
                      </a:pPr>
                      <a:r>
                        <a:rPr lang="ca" sz="900" b="1">
                          <a:latin typeface="Calibri"/>
                          <a:ea typeface="Calibri"/>
                          <a:cs typeface="Calibri"/>
                          <a:sym typeface="Calibri"/>
                        </a:rPr>
                        <a:t>Mean global</a:t>
                      </a:r>
                      <a:endParaRPr sz="900" b="1">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1A9988">
                        <a:alpha val="53450"/>
                      </a:srgbClr>
                    </a:solidFill>
                  </a:tcPr>
                </a:tc>
                <a:tc>
                  <a:txBody>
                    <a:bodyPr/>
                    <a:lstStyle/>
                    <a:p>
                      <a:pPr marL="0" lvl="0" indent="0" algn="ctr" rtl="0">
                        <a:spcBef>
                          <a:spcPts val="0"/>
                        </a:spcBef>
                        <a:spcAft>
                          <a:spcPts val="0"/>
                        </a:spcAft>
                        <a:buNone/>
                      </a:pPr>
                      <a:r>
                        <a:rPr lang="ca" sz="900" b="1">
                          <a:latin typeface="Calibri"/>
                          <a:ea typeface="Calibri"/>
                          <a:cs typeface="Calibri"/>
                          <a:sym typeface="Calibri"/>
                        </a:rPr>
                        <a:t>Mean 1</a:t>
                      </a:r>
                      <a:endParaRPr sz="900" b="1">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1A9988">
                        <a:alpha val="53450"/>
                      </a:srgbClr>
                    </a:solidFill>
                  </a:tcPr>
                </a:tc>
                <a:tc>
                  <a:txBody>
                    <a:bodyPr/>
                    <a:lstStyle/>
                    <a:p>
                      <a:pPr marL="0" lvl="0" indent="0" algn="ctr" rtl="0">
                        <a:spcBef>
                          <a:spcPts val="0"/>
                        </a:spcBef>
                        <a:spcAft>
                          <a:spcPts val="0"/>
                        </a:spcAft>
                        <a:buNone/>
                      </a:pPr>
                      <a:r>
                        <a:rPr lang="ca" sz="900" b="1">
                          <a:latin typeface="Calibri"/>
                          <a:ea typeface="Calibri"/>
                          <a:cs typeface="Calibri"/>
                          <a:sym typeface="Calibri"/>
                        </a:rPr>
                        <a:t>Mean 2</a:t>
                      </a:r>
                      <a:endParaRPr sz="900" b="1">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1A9988">
                        <a:alpha val="53450"/>
                      </a:srgbClr>
                    </a:solidFill>
                  </a:tcPr>
                </a:tc>
                <a:tc>
                  <a:txBody>
                    <a:bodyPr/>
                    <a:lstStyle/>
                    <a:p>
                      <a:pPr marL="0" lvl="0" indent="0" algn="ctr" rtl="0">
                        <a:spcBef>
                          <a:spcPts val="0"/>
                        </a:spcBef>
                        <a:spcAft>
                          <a:spcPts val="0"/>
                        </a:spcAft>
                        <a:buNone/>
                      </a:pPr>
                      <a:r>
                        <a:rPr lang="ca" sz="900" b="1">
                          <a:latin typeface="Calibri"/>
                          <a:ea typeface="Calibri"/>
                          <a:cs typeface="Calibri"/>
                          <a:sym typeface="Calibri"/>
                        </a:rPr>
                        <a:t>Mean 3</a:t>
                      </a:r>
                      <a:endParaRPr sz="900" b="1">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1A9988">
                        <a:alpha val="53450"/>
                      </a:srgbClr>
                    </a:solidFill>
                  </a:tcPr>
                </a:tc>
                <a:extLst>
                  <a:ext uri="{0D108BD9-81ED-4DB2-BD59-A6C34878D82A}">
                    <a16:rowId xmlns:a16="http://schemas.microsoft.com/office/drawing/2014/main" val="10000"/>
                  </a:ext>
                </a:extLst>
              </a:tr>
              <a:tr h="101600">
                <a:tc>
                  <a:txBody>
                    <a:bodyPr/>
                    <a:lstStyle/>
                    <a:p>
                      <a:pPr marL="0" lvl="0" indent="0" algn="just" rtl="0">
                        <a:spcBef>
                          <a:spcPts val="0"/>
                        </a:spcBef>
                        <a:spcAft>
                          <a:spcPts val="0"/>
                        </a:spcAft>
                        <a:buNone/>
                      </a:pPr>
                      <a:r>
                        <a:rPr lang="ca" sz="900">
                          <a:latin typeface="Calibri"/>
                          <a:ea typeface="Calibri"/>
                          <a:cs typeface="Calibri"/>
                          <a:sym typeface="Calibri"/>
                        </a:rPr>
                        <a:t>Total.Household.Income</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243812.38</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136036.40</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389342.10</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1192353</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01600">
                <a:tc>
                  <a:txBody>
                    <a:bodyPr/>
                    <a:lstStyle/>
                    <a:p>
                      <a:pPr marL="0" lvl="0" indent="0" algn="just" rtl="0">
                        <a:spcBef>
                          <a:spcPts val="0"/>
                        </a:spcBef>
                        <a:spcAft>
                          <a:spcPts val="0"/>
                        </a:spcAft>
                        <a:buNone/>
                      </a:pPr>
                      <a:r>
                        <a:rPr lang="ca" sz="900">
                          <a:latin typeface="Calibri"/>
                          <a:ea typeface="Calibri"/>
                          <a:cs typeface="Calibri"/>
                          <a:sym typeface="Calibri"/>
                        </a:rPr>
                        <a:t>Total.Food.Expenditure  </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84600.03</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61255.21</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123999.90</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218819.80</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01600">
                <a:tc>
                  <a:txBody>
                    <a:bodyPr/>
                    <a:lstStyle/>
                    <a:p>
                      <a:pPr marL="0" lvl="0" indent="0" algn="just" rtl="0">
                        <a:spcBef>
                          <a:spcPts val="0"/>
                        </a:spcBef>
                        <a:spcAft>
                          <a:spcPts val="0"/>
                        </a:spcAft>
                        <a:buNone/>
                      </a:pPr>
                      <a:r>
                        <a:rPr lang="ca" sz="900" dirty="0">
                          <a:latin typeface="Calibri"/>
                          <a:ea typeface="Calibri"/>
                          <a:cs typeface="Calibri"/>
                          <a:sym typeface="Calibri"/>
                        </a:rPr>
                        <a:t>Restaurant.and.hotels.Expenditure </a:t>
                      </a:r>
                      <a:endParaRPr sz="900" dirty="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15474.50</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7408.18</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27581.77</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75475.81</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01600">
                <a:tc>
                  <a:txBody>
                    <a:bodyPr/>
                    <a:lstStyle/>
                    <a:p>
                      <a:pPr marL="0" lvl="0" indent="0" algn="just" rtl="0">
                        <a:spcBef>
                          <a:spcPts val="0"/>
                        </a:spcBef>
                        <a:spcAft>
                          <a:spcPts val="0"/>
                        </a:spcAft>
                        <a:buNone/>
                      </a:pPr>
                      <a:r>
                        <a:rPr lang="ca" sz="900">
                          <a:latin typeface="Calibri"/>
                          <a:ea typeface="Calibri"/>
                          <a:cs typeface="Calibri"/>
                          <a:sym typeface="Calibri"/>
                        </a:rPr>
                        <a:t>Clothing..Footwear.and.Other.Wear.Expenditure</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4873.08</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2531.79</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8209.21</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23899.11</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01600">
                <a:tc>
                  <a:txBody>
                    <a:bodyPr/>
                    <a:lstStyle/>
                    <a:p>
                      <a:pPr marL="0" lvl="0" indent="0" algn="just" rtl="0">
                        <a:spcBef>
                          <a:spcPts val="0"/>
                        </a:spcBef>
                        <a:spcAft>
                          <a:spcPts val="0"/>
                        </a:spcAft>
                        <a:buNone/>
                      </a:pPr>
                      <a:r>
                        <a:rPr lang="ca" sz="900">
                          <a:latin typeface="Calibri"/>
                          <a:ea typeface="Calibri"/>
                          <a:cs typeface="Calibri"/>
                          <a:sym typeface="Calibri"/>
                        </a:rPr>
                        <a:t>Housing.and.water.Expenditure </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38716.19</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21433.20</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59180.54</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216804.80</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101600">
                <a:tc>
                  <a:txBody>
                    <a:bodyPr/>
                    <a:lstStyle/>
                    <a:p>
                      <a:pPr marL="0" marR="0" lvl="0" indent="0" algn="just" rtl="0">
                        <a:spcBef>
                          <a:spcPts val="0"/>
                        </a:spcBef>
                        <a:spcAft>
                          <a:spcPts val="0"/>
                        </a:spcAft>
                        <a:buNone/>
                      </a:pPr>
                      <a:r>
                        <a:rPr lang="ca" sz="900">
                          <a:latin typeface="Calibri"/>
                          <a:ea typeface="Calibri"/>
                          <a:cs typeface="Calibri"/>
                          <a:sym typeface="Calibri"/>
                        </a:rPr>
                        <a:t>Medical.education.transport..communication.expenditure</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30074.35</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12693.75</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52060.15</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196454.80</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101600">
                <a:tc>
                  <a:txBody>
                    <a:bodyPr/>
                    <a:lstStyle/>
                    <a:p>
                      <a:pPr marL="0" lvl="0" indent="0" algn="just" rtl="0">
                        <a:spcBef>
                          <a:spcPts val="0"/>
                        </a:spcBef>
                        <a:spcAft>
                          <a:spcPts val="0"/>
                        </a:spcAft>
                        <a:buNone/>
                      </a:pPr>
                      <a:r>
                        <a:rPr lang="ca" sz="900">
                          <a:latin typeface="Calibri"/>
                          <a:ea typeface="Calibri"/>
                          <a:cs typeface="Calibri"/>
                          <a:sym typeface="Calibri"/>
                        </a:rPr>
                        <a:t>Miscellaneous.goods.and.special.occasions.expenditure </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17327.39</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8395.87</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31448.47</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77296.60</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101600">
                <a:tc>
                  <a:txBody>
                    <a:bodyPr/>
                    <a:lstStyle/>
                    <a:p>
                      <a:pPr marL="0" lvl="0" indent="0" algn="just" rtl="0">
                        <a:spcBef>
                          <a:spcPts val="0"/>
                        </a:spcBef>
                        <a:spcAft>
                          <a:spcPts val="0"/>
                        </a:spcAft>
                        <a:buNone/>
                      </a:pPr>
                      <a:r>
                        <a:rPr lang="ca" sz="900">
                          <a:latin typeface="Calibri"/>
                          <a:ea typeface="Calibri"/>
                          <a:cs typeface="Calibri"/>
                          <a:sym typeface="Calibri"/>
                        </a:rPr>
                        <a:t>Number.of.Car..Jeep..Van   </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0.08</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0.005</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0.12</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1.19</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101600">
                <a:tc>
                  <a:txBody>
                    <a:bodyPr/>
                    <a:lstStyle/>
                    <a:p>
                      <a:pPr marL="0" lvl="0" indent="0" algn="just" rtl="0">
                        <a:spcBef>
                          <a:spcPts val="0"/>
                        </a:spcBef>
                        <a:spcAft>
                          <a:spcPts val="0"/>
                        </a:spcAft>
                        <a:buNone/>
                      </a:pPr>
                      <a:r>
                        <a:rPr lang="ca" sz="900">
                          <a:latin typeface="Calibri"/>
                          <a:ea typeface="Calibri"/>
                          <a:cs typeface="Calibri"/>
                          <a:sym typeface="Calibri"/>
                        </a:rPr>
                        <a:t>Number.of.Cellular.phone  </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1.92</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1.24</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3.23</a:t>
                      </a:r>
                      <a:endParaRPr sz="90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dirty="0">
                          <a:latin typeface="Calibri"/>
                          <a:ea typeface="Calibri"/>
                          <a:cs typeface="Calibri"/>
                          <a:sym typeface="Calibri"/>
                        </a:rPr>
                        <a:t>4.23</a:t>
                      </a:r>
                      <a:endParaRPr sz="900" dirty="0">
                        <a:latin typeface="Calibri"/>
                        <a:ea typeface="Calibri"/>
                        <a:cs typeface="Calibri"/>
                        <a:sym typeface="Calibri"/>
                      </a:endParaRPr>
                    </a:p>
                  </a:txBody>
                  <a:tcPr marL="7200" marR="7200" marT="7200" marB="72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197" name="Google Shape;197;p23"/>
          <p:cNvSpPr txBox="1">
            <a:spLocks noGrp="1"/>
          </p:cNvSpPr>
          <p:nvPr>
            <p:ph type="body" idx="1"/>
          </p:nvPr>
        </p:nvSpPr>
        <p:spPr>
          <a:xfrm>
            <a:off x="272250" y="3155795"/>
            <a:ext cx="8409300" cy="394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Char char="●"/>
            </a:pPr>
            <a:r>
              <a:rPr lang="ca" sz="1200" dirty="0"/>
              <a:t>Comparació de mitjanes de les variables quantitatives, informació pràctica per descriure els grups.</a:t>
            </a:r>
            <a:endParaRPr sz="1200" dirty="0"/>
          </a:p>
        </p:txBody>
      </p:sp>
      <p:sp>
        <p:nvSpPr>
          <p:cNvPr id="198" name="Google Shape;198;p23"/>
          <p:cNvSpPr txBox="1"/>
          <p:nvPr/>
        </p:nvSpPr>
        <p:spPr>
          <a:xfrm>
            <a:off x="838200" y="1143165"/>
            <a:ext cx="3132000" cy="471000"/>
          </a:xfrm>
          <a:prstGeom prst="rect">
            <a:avLst/>
          </a:prstGeom>
          <a:noFill/>
          <a:ln>
            <a:noFill/>
          </a:ln>
        </p:spPr>
        <p:txBody>
          <a:bodyPr spcFirstLastPara="1" wrap="square" lIns="91425" tIns="91425" rIns="91425" bIns="91425" anchor="t" anchorCtr="0">
            <a:noAutofit/>
          </a:bodyPr>
          <a:lstStyle/>
          <a:p>
            <a:pPr marL="89999" lvl="0" indent="-152400" algn="just" rtl="0">
              <a:spcBef>
                <a:spcPts val="0"/>
              </a:spcBef>
              <a:spcAft>
                <a:spcPts val="0"/>
              </a:spcAft>
              <a:buClr>
                <a:schemeClr val="accent3"/>
              </a:buClr>
              <a:buSzPts val="900"/>
              <a:buFont typeface="Lato"/>
              <a:buChar char="❖"/>
            </a:pPr>
            <a:r>
              <a:rPr lang="ca" sz="900" dirty="0">
                <a:solidFill>
                  <a:schemeClr val="accent1"/>
                </a:solidFill>
                <a:latin typeface="Lato"/>
                <a:ea typeface="Lato"/>
                <a:cs typeface="Lato"/>
                <a:sym typeface="Lato"/>
              </a:rPr>
              <a:t>Test Chi-quadrat d’independència, per veure si hi ha independència o no entre les variables categòriques i la variable de classe.</a:t>
            </a:r>
            <a:endParaRPr sz="900" dirty="0">
              <a:solidFill>
                <a:schemeClr val="accent1"/>
              </a:solidFill>
              <a:latin typeface="Lato"/>
              <a:ea typeface="Lato"/>
              <a:cs typeface="Lato"/>
              <a:sym typeface="Lato"/>
            </a:endParaRPr>
          </a:p>
        </p:txBody>
      </p:sp>
      <p:sp>
        <p:nvSpPr>
          <p:cNvPr id="199" name="Google Shape;199;p23"/>
          <p:cNvSpPr txBox="1"/>
          <p:nvPr/>
        </p:nvSpPr>
        <p:spPr>
          <a:xfrm>
            <a:off x="4073750" y="1143165"/>
            <a:ext cx="4607700" cy="535200"/>
          </a:xfrm>
          <a:prstGeom prst="rect">
            <a:avLst/>
          </a:prstGeom>
          <a:noFill/>
          <a:ln>
            <a:noFill/>
          </a:ln>
        </p:spPr>
        <p:txBody>
          <a:bodyPr spcFirstLastPara="1" wrap="square" lIns="91425" tIns="91425" rIns="91425" bIns="91425" anchor="t" anchorCtr="0">
            <a:noAutofit/>
          </a:bodyPr>
          <a:lstStyle/>
          <a:p>
            <a:pPr marL="89999" lvl="0" indent="-142875" algn="just" rtl="0">
              <a:spcBef>
                <a:spcPts val="0"/>
              </a:spcBef>
              <a:spcAft>
                <a:spcPts val="1000"/>
              </a:spcAft>
              <a:buClr>
                <a:schemeClr val="accent3"/>
              </a:buClr>
              <a:buSzPts val="900"/>
              <a:buFont typeface="Lato"/>
              <a:buChar char="❖"/>
            </a:pPr>
            <a:r>
              <a:rPr lang="ca" sz="900" dirty="0">
                <a:solidFill>
                  <a:schemeClr val="accent1"/>
                </a:solidFill>
                <a:latin typeface="Lato"/>
                <a:ea typeface="Lato"/>
                <a:cs typeface="Lato"/>
                <a:sym typeface="Lato"/>
              </a:rPr>
              <a:t>Per mirar si la relació entre les numèriques i la variable de classe és significativa, s’han mirat els valors de η</a:t>
            </a:r>
            <a:r>
              <a:rPr lang="ca" sz="900" baseline="30000" dirty="0">
                <a:solidFill>
                  <a:schemeClr val="accent1"/>
                </a:solidFill>
                <a:latin typeface="Lato"/>
                <a:ea typeface="Lato"/>
                <a:cs typeface="Lato"/>
                <a:sym typeface="Lato"/>
              </a:rPr>
              <a:t>2</a:t>
            </a:r>
            <a:r>
              <a:rPr lang="ca" sz="900" dirty="0">
                <a:solidFill>
                  <a:schemeClr val="accent1"/>
                </a:solidFill>
                <a:latin typeface="Lato"/>
                <a:ea typeface="Lato"/>
                <a:cs typeface="Lato"/>
                <a:sym typeface="Lato"/>
              </a:rPr>
              <a:t> (percentatge de variància explicada obtingut a partir de la regressió lineal entre ambdues) i el p valor del test de l’ANOVA.</a:t>
            </a:r>
            <a:endParaRPr sz="900" dirty="0">
              <a:solidFill>
                <a:schemeClr val="accent1"/>
              </a:solidFill>
              <a:latin typeface="Lato"/>
              <a:ea typeface="Lato"/>
              <a:cs typeface="Lato"/>
              <a:sym typeface="Lato"/>
            </a:endParaRPr>
          </a:p>
        </p:txBody>
      </p:sp>
      <p:pic>
        <p:nvPicPr>
          <p:cNvPr id="200" name="Google Shape;200;p23"/>
          <p:cNvPicPr preferRelativeResize="0"/>
          <p:nvPr/>
        </p:nvPicPr>
        <p:blipFill>
          <a:blip r:embed="rId3">
            <a:alphaModFix/>
          </a:blip>
          <a:stretch>
            <a:fillRect/>
          </a:stretch>
        </p:blipFill>
        <p:spPr>
          <a:xfrm>
            <a:off x="772850" y="884925"/>
            <a:ext cx="784550" cy="1286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a"/>
              <a:t>4. Clustering jeràrquic sobre l’ACP.</a:t>
            </a:r>
            <a:endParaRPr/>
          </a:p>
        </p:txBody>
      </p:sp>
      <p:sp>
        <p:nvSpPr>
          <p:cNvPr id="206" name="Google Shape;206;p24"/>
          <p:cNvSpPr txBox="1">
            <a:spLocks noGrp="1"/>
          </p:cNvSpPr>
          <p:nvPr>
            <p:ph type="body" idx="1"/>
          </p:nvPr>
        </p:nvSpPr>
        <p:spPr>
          <a:xfrm>
            <a:off x="272250" y="1220075"/>
            <a:ext cx="2577600" cy="376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chemeClr val="dk1"/>
              </a:buClr>
              <a:buSzPts val="1300"/>
              <a:buChar char="●"/>
            </a:pPr>
            <a:r>
              <a:rPr lang="ca"/>
              <a:t>Profiling de les classes.</a:t>
            </a:r>
            <a:endParaRPr/>
          </a:p>
        </p:txBody>
      </p:sp>
      <p:graphicFrame>
        <p:nvGraphicFramePr>
          <p:cNvPr id="207" name="Google Shape;207;p24"/>
          <p:cNvGraphicFramePr/>
          <p:nvPr/>
        </p:nvGraphicFramePr>
        <p:xfrm>
          <a:off x="517925" y="1596275"/>
          <a:ext cx="5816550" cy="3197725"/>
        </p:xfrm>
        <a:graphic>
          <a:graphicData uri="http://schemas.openxmlformats.org/drawingml/2006/table">
            <a:tbl>
              <a:tblPr>
                <a:noFill/>
                <a:tableStyleId>{3CBBC7A7-9880-40E3-8384-9A417A94757B}</a:tableStyleId>
              </a:tblPr>
              <a:tblGrid>
                <a:gridCol w="564825">
                  <a:extLst>
                    <a:ext uri="{9D8B030D-6E8A-4147-A177-3AD203B41FA5}">
                      <a16:colId xmlns:a16="http://schemas.microsoft.com/office/drawing/2014/main" val="20000"/>
                    </a:ext>
                  </a:extLst>
                </a:gridCol>
                <a:gridCol w="1280525">
                  <a:extLst>
                    <a:ext uri="{9D8B030D-6E8A-4147-A177-3AD203B41FA5}">
                      <a16:colId xmlns:a16="http://schemas.microsoft.com/office/drawing/2014/main" val="20001"/>
                    </a:ext>
                  </a:extLst>
                </a:gridCol>
                <a:gridCol w="3971200">
                  <a:extLst>
                    <a:ext uri="{9D8B030D-6E8A-4147-A177-3AD203B41FA5}">
                      <a16:colId xmlns:a16="http://schemas.microsoft.com/office/drawing/2014/main" val="20002"/>
                    </a:ext>
                  </a:extLst>
                </a:gridCol>
              </a:tblGrid>
              <a:tr h="184100">
                <a:tc>
                  <a:txBody>
                    <a:bodyPr/>
                    <a:lstStyle/>
                    <a:p>
                      <a:pPr marL="0" lvl="0" indent="0" algn="ctr" rtl="0">
                        <a:spcBef>
                          <a:spcPts val="0"/>
                        </a:spcBef>
                        <a:spcAft>
                          <a:spcPts val="0"/>
                        </a:spcAft>
                        <a:buNone/>
                      </a:pPr>
                      <a:r>
                        <a:rPr lang="ca" sz="1000" b="1">
                          <a:latin typeface="Calibri"/>
                          <a:ea typeface="Calibri"/>
                          <a:cs typeface="Calibri"/>
                          <a:sym typeface="Calibri"/>
                        </a:rPr>
                        <a:t>Clúster</a:t>
                      </a:r>
                      <a:endParaRPr sz="1000" b="1">
                        <a:latin typeface="Calibri"/>
                        <a:ea typeface="Calibri"/>
                        <a:cs typeface="Calibri"/>
                        <a:sym typeface="Calibri"/>
                      </a:endParaRPr>
                    </a:p>
                  </a:txBody>
                  <a:tcPr marL="3600" marR="3600" marT="3600" marB="3600">
                    <a:lnL w="9525"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1A9988">
                        <a:alpha val="53450"/>
                      </a:srgbClr>
                    </a:solidFill>
                  </a:tcPr>
                </a:tc>
                <a:tc>
                  <a:txBody>
                    <a:bodyPr/>
                    <a:lstStyle/>
                    <a:p>
                      <a:pPr marL="0" lvl="0" indent="0" algn="ctr" rtl="0">
                        <a:spcBef>
                          <a:spcPts val="0"/>
                        </a:spcBef>
                        <a:spcAft>
                          <a:spcPts val="0"/>
                        </a:spcAft>
                        <a:buNone/>
                      </a:pPr>
                      <a:r>
                        <a:rPr lang="ca" sz="1000" b="1">
                          <a:latin typeface="Calibri"/>
                          <a:ea typeface="Calibri"/>
                          <a:cs typeface="Calibri"/>
                          <a:sym typeface="Calibri"/>
                        </a:rPr>
                        <a:t>Nom</a:t>
                      </a:r>
                      <a:endParaRPr sz="1000" b="1">
                        <a:latin typeface="Calibri"/>
                        <a:ea typeface="Calibri"/>
                        <a:cs typeface="Calibri"/>
                        <a:sym typeface="Calibri"/>
                      </a:endParaRPr>
                    </a:p>
                  </a:txBody>
                  <a:tcPr marL="3600" marR="3600" marT="3600" marB="3600">
                    <a:lnL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1A9988">
                        <a:alpha val="53450"/>
                      </a:srgbClr>
                    </a:solidFill>
                  </a:tcPr>
                </a:tc>
                <a:tc>
                  <a:txBody>
                    <a:bodyPr/>
                    <a:lstStyle/>
                    <a:p>
                      <a:pPr marL="0" lvl="0" indent="0" algn="ctr" rtl="0">
                        <a:spcBef>
                          <a:spcPts val="0"/>
                        </a:spcBef>
                        <a:spcAft>
                          <a:spcPts val="0"/>
                        </a:spcAft>
                        <a:buNone/>
                      </a:pPr>
                      <a:r>
                        <a:rPr lang="ca" sz="1000" b="1">
                          <a:latin typeface="Calibri"/>
                          <a:ea typeface="Calibri"/>
                          <a:cs typeface="Calibri"/>
                          <a:sym typeface="Calibri"/>
                        </a:rPr>
                        <a:t>Descripció</a:t>
                      </a:r>
                      <a:endParaRPr sz="1000" b="1">
                        <a:latin typeface="Calibri"/>
                        <a:ea typeface="Calibri"/>
                        <a:cs typeface="Calibri"/>
                        <a:sym typeface="Calibri"/>
                      </a:endParaRPr>
                    </a:p>
                  </a:txBody>
                  <a:tcPr marL="3600" marR="3600" marT="3600" marB="3600">
                    <a:lnL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1A9988">
                        <a:alpha val="53450"/>
                      </a:srgbClr>
                    </a:solidFill>
                  </a:tcPr>
                </a:tc>
                <a:extLst>
                  <a:ext uri="{0D108BD9-81ED-4DB2-BD59-A6C34878D82A}">
                    <a16:rowId xmlns:a16="http://schemas.microsoft.com/office/drawing/2014/main" val="10000"/>
                  </a:ext>
                </a:extLst>
              </a:tr>
              <a:tr h="1238950">
                <a:tc>
                  <a:txBody>
                    <a:bodyPr/>
                    <a:lstStyle/>
                    <a:p>
                      <a:pPr marL="0" lvl="0" indent="0" algn="ctr" rtl="0">
                        <a:spcBef>
                          <a:spcPts val="0"/>
                        </a:spcBef>
                        <a:spcAft>
                          <a:spcPts val="0"/>
                        </a:spcAft>
                        <a:buNone/>
                      </a:pPr>
                      <a:endParaRPr sz="1000" b="1">
                        <a:latin typeface="Calibri"/>
                        <a:ea typeface="Calibri"/>
                        <a:cs typeface="Calibri"/>
                        <a:sym typeface="Calibri"/>
                      </a:endParaRPr>
                    </a:p>
                    <a:p>
                      <a:pPr marL="0" lvl="0" indent="0" algn="ctr" rtl="0">
                        <a:spcBef>
                          <a:spcPts val="0"/>
                        </a:spcBef>
                        <a:spcAft>
                          <a:spcPts val="0"/>
                        </a:spcAft>
                        <a:buNone/>
                      </a:pPr>
                      <a:endParaRPr sz="1000" b="1">
                        <a:latin typeface="Calibri"/>
                        <a:ea typeface="Calibri"/>
                        <a:cs typeface="Calibri"/>
                        <a:sym typeface="Calibri"/>
                      </a:endParaRPr>
                    </a:p>
                    <a:p>
                      <a:pPr marL="0" lvl="0" indent="0" algn="l" rtl="0">
                        <a:spcBef>
                          <a:spcPts val="0"/>
                        </a:spcBef>
                        <a:spcAft>
                          <a:spcPts val="0"/>
                        </a:spcAft>
                        <a:buNone/>
                      </a:pPr>
                      <a:endParaRPr sz="1000" b="1">
                        <a:latin typeface="Calibri"/>
                        <a:ea typeface="Calibri"/>
                        <a:cs typeface="Calibri"/>
                        <a:sym typeface="Calibri"/>
                      </a:endParaRPr>
                    </a:p>
                    <a:p>
                      <a:pPr marL="0" lvl="0" indent="0" algn="ctr" rtl="0">
                        <a:spcBef>
                          <a:spcPts val="0"/>
                        </a:spcBef>
                        <a:spcAft>
                          <a:spcPts val="0"/>
                        </a:spcAft>
                        <a:buNone/>
                      </a:pPr>
                      <a:r>
                        <a:rPr lang="ca" sz="1000" b="1">
                          <a:latin typeface="Calibri"/>
                          <a:ea typeface="Calibri"/>
                          <a:cs typeface="Calibri"/>
                          <a:sym typeface="Calibri"/>
                        </a:rPr>
                        <a:t>1</a:t>
                      </a:r>
                      <a:endParaRPr sz="1000" b="1">
                        <a:latin typeface="Calibri"/>
                        <a:ea typeface="Calibri"/>
                        <a:cs typeface="Calibri"/>
                        <a:sym typeface="Calibri"/>
                      </a:endParaRPr>
                    </a:p>
                  </a:txBody>
                  <a:tcPr marL="3600" marR="3600" marT="3600" marB="3600">
                    <a:lnL w="9525"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000" b="1">
                        <a:latin typeface="Calibri"/>
                        <a:ea typeface="Calibri"/>
                        <a:cs typeface="Calibri"/>
                        <a:sym typeface="Calibri"/>
                      </a:endParaRPr>
                    </a:p>
                    <a:p>
                      <a:pPr marL="0" lvl="0" indent="0" algn="ctr" rtl="0">
                        <a:spcBef>
                          <a:spcPts val="0"/>
                        </a:spcBef>
                        <a:spcAft>
                          <a:spcPts val="0"/>
                        </a:spcAft>
                        <a:buNone/>
                      </a:pPr>
                      <a:endParaRPr sz="1000" b="1">
                        <a:latin typeface="Calibri"/>
                        <a:ea typeface="Calibri"/>
                        <a:cs typeface="Calibri"/>
                        <a:sym typeface="Calibri"/>
                      </a:endParaRPr>
                    </a:p>
                    <a:p>
                      <a:pPr marL="0" lvl="0" indent="0" algn="ctr" rtl="0">
                        <a:spcBef>
                          <a:spcPts val="0"/>
                        </a:spcBef>
                        <a:spcAft>
                          <a:spcPts val="0"/>
                        </a:spcAft>
                        <a:buNone/>
                      </a:pPr>
                      <a:endParaRPr sz="1000" b="1">
                        <a:latin typeface="Calibri"/>
                        <a:ea typeface="Calibri"/>
                        <a:cs typeface="Calibri"/>
                        <a:sym typeface="Calibri"/>
                      </a:endParaRPr>
                    </a:p>
                    <a:p>
                      <a:pPr marL="0" lvl="0" indent="0" algn="ctr" rtl="0">
                        <a:spcBef>
                          <a:spcPts val="0"/>
                        </a:spcBef>
                        <a:spcAft>
                          <a:spcPts val="0"/>
                        </a:spcAft>
                        <a:buNone/>
                      </a:pPr>
                      <a:r>
                        <a:rPr lang="ca" sz="1000" b="1">
                          <a:latin typeface="Calibri"/>
                          <a:ea typeface="Calibri"/>
                          <a:cs typeface="Calibri"/>
                          <a:sym typeface="Calibri"/>
                        </a:rPr>
                        <a:t>Famílies amb pocs recursos</a:t>
                      </a:r>
                      <a:endParaRPr sz="1000" b="1">
                        <a:latin typeface="Calibri"/>
                        <a:ea typeface="Calibri"/>
                        <a:cs typeface="Calibri"/>
                        <a:sym typeface="Calibri"/>
                      </a:endParaRPr>
                    </a:p>
                  </a:txBody>
                  <a:tcPr marL="3600" marR="3600" marT="3600" marB="3600">
                    <a:lnL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97095" lvl="0" indent="0" algn="just" rtl="0">
                        <a:spcBef>
                          <a:spcPts val="0"/>
                        </a:spcBef>
                        <a:spcAft>
                          <a:spcPts val="0"/>
                        </a:spcAft>
                        <a:buNone/>
                      </a:pPr>
                      <a:r>
                        <a:rPr lang="ca" sz="1000">
                          <a:latin typeface="Calibri"/>
                          <a:ea typeface="Calibri"/>
                          <a:cs typeface="Calibri"/>
                          <a:sym typeface="Calibri"/>
                        </a:rPr>
                        <a:t>Famílies amb pocs ingressos i, en general, poques despeses. La principal font d’ingressos ve d’activitats empresarials ja que el cap de família és majoritàriament un autònom sense treballadors. Les cases estan situades en barris de protecció oficial, tenen poques habitacions i pocs metres quadrats. No disposen de cotxes i són el grup amb més nens menors de 5 anys. De manera predominant, el responsable de la família no té estudis i és solter, divorciat o vidu. Són la major part de la mostra.</a:t>
                      </a:r>
                      <a:endParaRPr sz="1000">
                        <a:latin typeface="Calibri"/>
                        <a:ea typeface="Calibri"/>
                        <a:cs typeface="Calibri"/>
                        <a:sym typeface="Calibri"/>
                      </a:endParaRPr>
                    </a:p>
                  </a:txBody>
                  <a:tcPr marL="3600" marR="3600" marT="3600" marB="3600" anchor="ctr">
                    <a:lnL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11550">
                <a:tc>
                  <a:txBody>
                    <a:bodyPr/>
                    <a:lstStyle/>
                    <a:p>
                      <a:pPr marL="0" lvl="0" indent="0" algn="ctr" rtl="0">
                        <a:spcBef>
                          <a:spcPts val="0"/>
                        </a:spcBef>
                        <a:spcAft>
                          <a:spcPts val="0"/>
                        </a:spcAft>
                        <a:buNone/>
                      </a:pPr>
                      <a:endParaRPr sz="1000" b="1">
                        <a:latin typeface="Calibri"/>
                        <a:ea typeface="Calibri"/>
                        <a:cs typeface="Calibri"/>
                        <a:sym typeface="Calibri"/>
                      </a:endParaRPr>
                    </a:p>
                    <a:p>
                      <a:pPr marL="0" lvl="0" indent="0" algn="ctr" rtl="0">
                        <a:spcBef>
                          <a:spcPts val="0"/>
                        </a:spcBef>
                        <a:spcAft>
                          <a:spcPts val="0"/>
                        </a:spcAft>
                        <a:buNone/>
                      </a:pPr>
                      <a:r>
                        <a:rPr lang="ca" sz="1000" b="1">
                          <a:latin typeface="Calibri"/>
                          <a:ea typeface="Calibri"/>
                          <a:cs typeface="Calibri"/>
                          <a:sym typeface="Calibri"/>
                        </a:rPr>
                        <a:t>2</a:t>
                      </a:r>
                      <a:endParaRPr sz="1000" b="1">
                        <a:latin typeface="Calibri"/>
                        <a:ea typeface="Calibri"/>
                        <a:cs typeface="Calibri"/>
                        <a:sym typeface="Calibri"/>
                      </a:endParaRPr>
                    </a:p>
                  </a:txBody>
                  <a:tcPr marL="3600" marR="3600" marT="3600" marB="3600">
                    <a:lnL w="9525"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b="1">
                        <a:latin typeface="Calibri"/>
                        <a:ea typeface="Calibri"/>
                        <a:cs typeface="Calibri"/>
                        <a:sym typeface="Calibri"/>
                      </a:endParaRPr>
                    </a:p>
                    <a:p>
                      <a:pPr marL="0" lvl="0" indent="0" algn="l" rtl="0">
                        <a:spcBef>
                          <a:spcPts val="0"/>
                        </a:spcBef>
                        <a:spcAft>
                          <a:spcPts val="0"/>
                        </a:spcAft>
                        <a:buNone/>
                      </a:pPr>
                      <a:r>
                        <a:rPr lang="ca" sz="1000" b="1">
                          <a:latin typeface="Calibri"/>
                          <a:ea typeface="Calibri"/>
                          <a:cs typeface="Calibri"/>
                          <a:sym typeface="Calibri"/>
                        </a:rPr>
                        <a:t>Famílies no destacables</a:t>
                      </a:r>
                      <a:endParaRPr sz="1000" b="1">
                        <a:latin typeface="Calibri"/>
                        <a:ea typeface="Calibri"/>
                        <a:cs typeface="Calibri"/>
                        <a:sym typeface="Calibri"/>
                      </a:endParaRPr>
                    </a:p>
                  </a:txBody>
                  <a:tcPr marL="3600" marR="3600" marT="3600" marB="3600">
                    <a:lnL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97095" lvl="0" indent="0" algn="just" rtl="0">
                        <a:spcBef>
                          <a:spcPts val="0"/>
                        </a:spcBef>
                        <a:spcAft>
                          <a:spcPts val="0"/>
                        </a:spcAft>
                        <a:buNone/>
                      </a:pPr>
                      <a:r>
                        <a:rPr lang="ca" sz="1000">
                          <a:latin typeface="Calibri"/>
                          <a:ea typeface="Calibri"/>
                          <a:cs typeface="Calibri"/>
                          <a:sym typeface="Calibri"/>
                        </a:rPr>
                        <a:t>Grup que es caracteritza per no destacar en cap variable a excepció de que són les famílies que més gasten en alcohol i tabac i que més motocicletes tenen. El cap de família és normalment una persona casada, amb estudis superiors.</a:t>
                      </a:r>
                      <a:endParaRPr sz="1000">
                        <a:latin typeface="Calibri"/>
                        <a:ea typeface="Calibri"/>
                        <a:cs typeface="Calibri"/>
                        <a:sym typeface="Calibri"/>
                      </a:endParaRPr>
                    </a:p>
                  </a:txBody>
                  <a:tcPr marL="3600" marR="3600" marT="3600" marB="3600" anchor="ctr">
                    <a:lnL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063125">
                <a:tc>
                  <a:txBody>
                    <a:bodyPr/>
                    <a:lstStyle/>
                    <a:p>
                      <a:pPr marL="0" lvl="0" indent="0" algn="ctr" rtl="0">
                        <a:spcBef>
                          <a:spcPts val="0"/>
                        </a:spcBef>
                        <a:spcAft>
                          <a:spcPts val="0"/>
                        </a:spcAft>
                        <a:buNone/>
                      </a:pPr>
                      <a:endParaRPr sz="1000" b="1">
                        <a:latin typeface="Calibri"/>
                        <a:ea typeface="Calibri"/>
                        <a:cs typeface="Calibri"/>
                        <a:sym typeface="Calibri"/>
                      </a:endParaRPr>
                    </a:p>
                    <a:p>
                      <a:pPr marL="0" lvl="0" indent="0" algn="ctr" rtl="0">
                        <a:spcBef>
                          <a:spcPts val="0"/>
                        </a:spcBef>
                        <a:spcAft>
                          <a:spcPts val="0"/>
                        </a:spcAft>
                        <a:buNone/>
                      </a:pPr>
                      <a:endParaRPr sz="1000" b="1">
                        <a:latin typeface="Calibri"/>
                        <a:ea typeface="Calibri"/>
                        <a:cs typeface="Calibri"/>
                        <a:sym typeface="Calibri"/>
                      </a:endParaRPr>
                    </a:p>
                    <a:p>
                      <a:pPr marL="0" lvl="0" indent="0" algn="ctr" rtl="0">
                        <a:spcBef>
                          <a:spcPts val="0"/>
                        </a:spcBef>
                        <a:spcAft>
                          <a:spcPts val="0"/>
                        </a:spcAft>
                        <a:buNone/>
                      </a:pPr>
                      <a:r>
                        <a:rPr lang="ca" sz="1000" b="1">
                          <a:latin typeface="Calibri"/>
                          <a:ea typeface="Calibri"/>
                          <a:cs typeface="Calibri"/>
                          <a:sym typeface="Calibri"/>
                        </a:rPr>
                        <a:t>3</a:t>
                      </a:r>
                      <a:endParaRPr sz="1000" b="1">
                        <a:latin typeface="Calibri"/>
                        <a:ea typeface="Calibri"/>
                        <a:cs typeface="Calibri"/>
                        <a:sym typeface="Calibri"/>
                      </a:endParaRPr>
                    </a:p>
                  </a:txBody>
                  <a:tcPr marL="3600" marR="3600" marT="3600" marB="3600">
                    <a:lnL w="9525"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000" b="1">
                        <a:latin typeface="Calibri"/>
                        <a:ea typeface="Calibri"/>
                        <a:cs typeface="Calibri"/>
                        <a:sym typeface="Calibri"/>
                      </a:endParaRPr>
                    </a:p>
                    <a:p>
                      <a:pPr marL="0" lvl="0" indent="0" algn="ctr" rtl="0">
                        <a:spcBef>
                          <a:spcPts val="0"/>
                        </a:spcBef>
                        <a:spcAft>
                          <a:spcPts val="0"/>
                        </a:spcAft>
                        <a:buNone/>
                      </a:pPr>
                      <a:endParaRPr sz="1000" b="1">
                        <a:latin typeface="Calibri"/>
                        <a:ea typeface="Calibri"/>
                        <a:cs typeface="Calibri"/>
                        <a:sym typeface="Calibri"/>
                      </a:endParaRPr>
                    </a:p>
                    <a:p>
                      <a:pPr marL="0" lvl="0" indent="0" algn="ctr" rtl="0">
                        <a:spcBef>
                          <a:spcPts val="0"/>
                        </a:spcBef>
                        <a:spcAft>
                          <a:spcPts val="0"/>
                        </a:spcAft>
                        <a:buNone/>
                      </a:pPr>
                      <a:r>
                        <a:rPr lang="ca" sz="1000" b="1">
                          <a:latin typeface="Calibri"/>
                          <a:ea typeface="Calibri"/>
                          <a:cs typeface="Calibri"/>
                          <a:sym typeface="Calibri"/>
                        </a:rPr>
                        <a:t>Famílies adinerades</a:t>
                      </a:r>
                      <a:endParaRPr sz="1000" b="1">
                        <a:latin typeface="Calibri"/>
                        <a:ea typeface="Calibri"/>
                        <a:cs typeface="Calibri"/>
                        <a:sym typeface="Calibri"/>
                      </a:endParaRPr>
                    </a:p>
                  </a:txBody>
                  <a:tcPr marL="3600" marR="3600" marT="3600" marB="3600">
                    <a:lnL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97095" lvl="0" indent="0" algn="just" rtl="0">
                        <a:spcBef>
                          <a:spcPts val="0"/>
                        </a:spcBef>
                        <a:spcAft>
                          <a:spcPts val="0"/>
                        </a:spcAft>
                        <a:buNone/>
                      </a:pPr>
                      <a:r>
                        <a:rPr lang="ca" sz="1000">
                          <a:latin typeface="Calibri"/>
                          <a:ea typeface="Calibri"/>
                          <a:cs typeface="Calibri"/>
                          <a:sym typeface="Calibri"/>
                        </a:rPr>
                        <a:t>Famílies minoritàries en la mostra, que tenen molts ingressos i despeses, alt nombre de cotxes i telèfons mòbils, poc nombre de fills. Viuen en cases molt ben valorades, amb bastants metres quadrats i dormitoris. El cap de família normalment treballa pel govern o té una empresa o granja pròpia; té estudis superiors, sol treballar en el sector terciari i hi ha casats i divorciats per igual.</a:t>
                      </a:r>
                      <a:endParaRPr sz="1000">
                        <a:latin typeface="Calibri"/>
                        <a:ea typeface="Calibri"/>
                        <a:cs typeface="Calibri"/>
                        <a:sym typeface="Calibri"/>
                      </a:endParaRPr>
                    </a:p>
                  </a:txBody>
                  <a:tcPr marL="3600" marR="3600" marT="3600" marB="3600" anchor="ctr">
                    <a:lnL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08" name="Google Shape;208;p24"/>
          <p:cNvSpPr txBox="1"/>
          <p:nvPr/>
        </p:nvSpPr>
        <p:spPr>
          <a:xfrm>
            <a:off x="6610775" y="674550"/>
            <a:ext cx="2311200" cy="27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ca" sz="1000" i="1">
                <a:solidFill>
                  <a:srgbClr val="595959"/>
                </a:solidFill>
                <a:latin typeface="Lato"/>
                <a:ea typeface="Lato"/>
                <a:cs typeface="Lato"/>
                <a:sym typeface="Lato"/>
              </a:rPr>
              <a:t>* Snakeplot per a variables categòriques:</a:t>
            </a:r>
            <a:endParaRPr sz="1000" i="1">
              <a:solidFill>
                <a:srgbClr val="595959"/>
              </a:solidFill>
              <a:latin typeface="Lato"/>
              <a:ea typeface="Lato"/>
              <a:cs typeface="Lato"/>
              <a:sym typeface="Lato"/>
            </a:endParaRPr>
          </a:p>
        </p:txBody>
      </p:sp>
      <p:sp>
        <p:nvSpPr>
          <p:cNvPr id="209" name="Google Shape;209;p24"/>
          <p:cNvSpPr txBox="1"/>
          <p:nvPr/>
        </p:nvSpPr>
        <p:spPr>
          <a:xfrm>
            <a:off x="6610763" y="2794925"/>
            <a:ext cx="2181300" cy="27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ca" sz="1000" i="1">
                <a:solidFill>
                  <a:srgbClr val="595959"/>
                </a:solidFill>
                <a:latin typeface="Lato"/>
                <a:ea typeface="Lato"/>
                <a:cs typeface="Lato"/>
                <a:sym typeface="Lato"/>
              </a:rPr>
              <a:t>* Barplot per a variables numèriques:</a:t>
            </a:r>
            <a:endParaRPr sz="1000" i="1">
              <a:solidFill>
                <a:srgbClr val="595959"/>
              </a:solidFill>
              <a:latin typeface="Lato"/>
              <a:ea typeface="Lato"/>
              <a:cs typeface="Lato"/>
              <a:sym typeface="Lato"/>
            </a:endParaRPr>
          </a:p>
        </p:txBody>
      </p:sp>
      <p:pic>
        <p:nvPicPr>
          <p:cNvPr id="210" name="Google Shape;210;p24"/>
          <p:cNvPicPr preferRelativeResize="0"/>
          <p:nvPr/>
        </p:nvPicPr>
        <p:blipFill rotWithShape="1">
          <a:blip r:embed="rId3">
            <a:alphaModFix/>
          </a:blip>
          <a:srcRect l="49851" t="48471" r="3843" b="9371"/>
          <a:stretch/>
        </p:blipFill>
        <p:spPr>
          <a:xfrm>
            <a:off x="6705600" y="3072000"/>
            <a:ext cx="2086475" cy="1738729"/>
          </a:xfrm>
          <a:prstGeom prst="rect">
            <a:avLst/>
          </a:prstGeom>
          <a:noFill/>
          <a:ln w="9525" cap="flat" cmpd="sng">
            <a:solidFill>
              <a:schemeClr val="dk1"/>
            </a:solidFill>
            <a:prstDash val="solid"/>
            <a:round/>
            <a:headEnd type="none" w="sm" len="sm"/>
            <a:tailEnd type="none" w="sm" len="sm"/>
          </a:ln>
        </p:spPr>
      </p:pic>
      <p:pic>
        <p:nvPicPr>
          <p:cNvPr id="211" name="Google Shape;211;p24"/>
          <p:cNvPicPr preferRelativeResize="0"/>
          <p:nvPr/>
        </p:nvPicPr>
        <p:blipFill rotWithShape="1">
          <a:blip r:embed="rId4">
            <a:alphaModFix/>
          </a:blip>
          <a:srcRect l="47174" t="48830" r="2867" b="9551"/>
          <a:stretch/>
        </p:blipFill>
        <p:spPr>
          <a:xfrm>
            <a:off x="6705600" y="990600"/>
            <a:ext cx="2086475" cy="1817599"/>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a"/>
              <a:t>5. Anàlisi Factorial Múltiple. </a:t>
            </a:r>
            <a:endParaRPr/>
          </a:p>
        </p:txBody>
      </p:sp>
      <p:sp>
        <p:nvSpPr>
          <p:cNvPr id="217" name="Google Shape;217;p25"/>
          <p:cNvSpPr txBox="1">
            <a:spLocks noGrp="1"/>
          </p:cNvSpPr>
          <p:nvPr>
            <p:ph type="body" idx="1"/>
          </p:nvPr>
        </p:nvSpPr>
        <p:spPr>
          <a:xfrm>
            <a:off x="595100" y="1201600"/>
            <a:ext cx="7688700" cy="987600"/>
          </a:xfrm>
          <a:prstGeom prst="rect">
            <a:avLst/>
          </a:prstGeom>
        </p:spPr>
        <p:txBody>
          <a:bodyPr spcFirstLastPara="1" wrap="square" lIns="91425" tIns="91425" rIns="91425" bIns="91425" anchor="t" anchorCtr="0">
            <a:noAutofit/>
          </a:bodyPr>
          <a:lstStyle/>
          <a:p>
            <a:pPr marL="457200" marR="0" lvl="0" indent="-311150" algn="just" rtl="0">
              <a:lnSpc>
                <a:spcPct val="100000"/>
              </a:lnSpc>
              <a:spcBef>
                <a:spcPts val="0"/>
              </a:spcBef>
              <a:spcAft>
                <a:spcPts val="0"/>
              </a:spcAft>
              <a:buClr>
                <a:schemeClr val="accent3"/>
              </a:buClr>
              <a:buSzPts val="1300"/>
              <a:buChar char="●"/>
            </a:pPr>
            <a:r>
              <a:rPr lang="ca">
                <a:highlight>
                  <a:srgbClr val="FFFFFF"/>
                </a:highlight>
              </a:rPr>
              <a:t>Tres grups de variables numèriques: Ingressos i despeses (n= 11</a:t>
            </a:r>
            <a:r>
              <a:rPr lang="ca" i="1">
                <a:highlight>
                  <a:srgbClr val="FFFFFF"/>
                </a:highlight>
              </a:rPr>
              <a:t>)</a:t>
            </a:r>
            <a:r>
              <a:rPr lang="ca">
                <a:highlight>
                  <a:srgbClr val="FFFFFF"/>
                </a:highlight>
              </a:rPr>
              <a:t>, objectes i informació de la casa (n= 8) i informació de la familia (n= 5). </a:t>
            </a:r>
            <a:endParaRPr>
              <a:highlight>
                <a:srgbClr val="FFFFFF"/>
              </a:highlight>
            </a:endParaRPr>
          </a:p>
          <a:p>
            <a:pPr marL="457200" marR="0" lvl="0" indent="-311150" algn="just" rtl="0">
              <a:lnSpc>
                <a:spcPct val="100000"/>
              </a:lnSpc>
              <a:spcBef>
                <a:spcPts val="400"/>
              </a:spcBef>
              <a:spcAft>
                <a:spcPts val="0"/>
              </a:spcAft>
              <a:buClr>
                <a:schemeClr val="accent3"/>
              </a:buClr>
              <a:buSzPts val="1300"/>
              <a:buChar char="●"/>
            </a:pPr>
            <a:r>
              <a:rPr lang="ca">
                <a:highlight>
                  <a:srgbClr val="FFFFFF"/>
                </a:highlight>
              </a:rPr>
              <a:t>Dos grups de variables qualitatives: variables d’ocupacions (n= 5) i </a:t>
            </a:r>
            <a:r>
              <a:rPr lang="ca" i="1">
                <a:highlight>
                  <a:srgbClr val="FFFFFF"/>
                </a:highlight>
              </a:rPr>
              <a:t>Other qualitative</a:t>
            </a:r>
            <a:r>
              <a:rPr lang="ca">
                <a:highlight>
                  <a:srgbClr val="FFFFFF"/>
                </a:highlight>
              </a:rPr>
              <a:t>  (n= 4). </a:t>
            </a:r>
            <a:endParaRPr>
              <a:highlight>
                <a:srgbClr val="FFFFFF"/>
              </a:highlight>
            </a:endParaRPr>
          </a:p>
          <a:p>
            <a:pPr marL="457200" marR="0" lvl="0" indent="-311150" algn="just" rtl="0">
              <a:lnSpc>
                <a:spcPct val="100000"/>
              </a:lnSpc>
              <a:spcBef>
                <a:spcPts val="400"/>
              </a:spcBef>
              <a:spcAft>
                <a:spcPts val="400"/>
              </a:spcAft>
              <a:buClr>
                <a:schemeClr val="accent3"/>
              </a:buClr>
              <a:buSzPts val="1300"/>
              <a:buChar char="●"/>
            </a:pPr>
            <a:r>
              <a:rPr lang="ca">
                <a:highlight>
                  <a:srgbClr val="FFFFFF"/>
                </a:highlight>
              </a:rPr>
              <a:t>Les agrupacions </a:t>
            </a:r>
            <a:r>
              <a:rPr lang="ca" b="1">
                <a:highlight>
                  <a:srgbClr val="FFFFFF"/>
                </a:highlight>
              </a:rPr>
              <a:t>actives</a:t>
            </a:r>
            <a:r>
              <a:rPr lang="ca">
                <a:highlight>
                  <a:srgbClr val="FFFFFF"/>
                </a:highlight>
              </a:rPr>
              <a:t> han sigut :  Income and Expenditures, Objects and home info i Occupations.</a:t>
            </a:r>
            <a:endParaRPr/>
          </a:p>
        </p:txBody>
      </p:sp>
      <p:sp>
        <p:nvSpPr>
          <p:cNvPr id="218" name="Google Shape;218;p25"/>
          <p:cNvSpPr txBox="1"/>
          <p:nvPr/>
        </p:nvSpPr>
        <p:spPr>
          <a:xfrm>
            <a:off x="262950" y="2222725"/>
            <a:ext cx="2657400" cy="535200"/>
          </a:xfrm>
          <a:prstGeom prst="rect">
            <a:avLst/>
          </a:prstGeom>
          <a:noFill/>
          <a:ln>
            <a:noFill/>
          </a:ln>
        </p:spPr>
        <p:txBody>
          <a:bodyPr spcFirstLastPara="1" wrap="square" lIns="91425" tIns="91425" rIns="91425" bIns="91425" anchor="t" anchorCtr="0">
            <a:noAutofit/>
          </a:bodyPr>
          <a:lstStyle/>
          <a:p>
            <a:pPr marL="89999" lvl="0" indent="-166199" algn="just" rtl="0">
              <a:lnSpc>
                <a:spcPct val="115000"/>
              </a:lnSpc>
              <a:spcBef>
                <a:spcPts val="0"/>
              </a:spcBef>
              <a:spcAft>
                <a:spcPts val="0"/>
              </a:spcAft>
              <a:buClr>
                <a:schemeClr val="dk1"/>
              </a:buClr>
              <a:buSzPts val="1200"/>
              <a:buFont typeface="Lato"/>
              <a:buChar char="●"/>
            </a:pPr>
            <a:r>
              <a:rPr lang="ca" sz="1200">
                <a:solidFill>
                  <a:schemeClr val="accent1"/>
                </a:solidFill>
                <a:latin typeface="Lato"/>
                <a:ea typeface="Lato"/>
                <a:cs typeface="Lato"/>
                <a:sym typeface="Lato"/>
              </a:rPr>
              <a:t>S’han seleccionat 17 components factorials a retenir.</a:t>
            </a:r>
            <a:endParaRPr/>
          </a:p>
        </p:txBody>
      </p:sp>
      <p:pic>
        <p:nvPicPr>
          <p:cNvPr id="219" name="Google Shape;219;p25"/>
          <p:cNvPicPr preferRelativeResize="0"/>
          <p:nvPr/>
        </p:nvPicPr>
        <p:blipFill rotWithShape="1">
          <a:blip r:embed="rId3">
            <a:alphaModFix/>
          </a:blip>
          <a:srcRect l="1154" t="1922" r="988"/>
          <a:stretch/>
        </p:blipFill>
        <p:spPr>
          <a:xfrm>
            <a:off x="222125" y="2756750"/>
            <a:ext cx="2657475" cy="1895900"/>
          </a:xfrm>
          <a:prstGeom prst="rect">
            <a:avLst/>
          </a:prstGeom>
          <a:noFill/>
          <a:ln w="9525" cap="flat" cmpd="sng">
            <a:solidFill>
              <a:schemeClr val="dk1"/>
            </a:solidFill>
            <a:prstDash val="solid"/>
            <a:round/>
            <a:headEnd type="none" w="sm" len="sm"/>
            <a:tailEnd type="none" w="sm" len="sm"/>
          </a:ln>
        </p:spPr>
      </p:pic>
      <p:sp>
        <p:nvSpPr>
          <p:cNvPr id="220" name="Google Shape;220;p25"/>
          <p:cNvSpPr txBox="1"/>
          <p:nvPr/>
        </p:nvSpPr>
        <p:spPr>
          <a:xfrm>
            <a:off x="3425250" y="2222750"/>
            <a:ext cx="4204200" cy="420900"/>
          </a:xfrm>
          <a:prstGeom prst="rect">
            <a:avLst/>
          </a:prstGeom>
          <a:noFill/>
          <a:ln>
            <a:noFill/>
          </a:ln>
        </p:spPr>
        <p:txBody>
          <a:bodyPr spcFirstLastPara="1" wrap="square" lIns="91425" tIns="91425" rIns="91425" bIns="91425" anchor="t" anchorCtr="0">
            <a:noAutofit/>
          </a:bodyPr>
          <a:lstStyle/>
          <a:p>
            <a:pPr marL="89999" lvl="0" indent="-166199" algn="just" rtl="0">
              <a:spcBef>
                <a:spcPts val="0"/>
              </a:spcBef>
              <a:spcAft>
                <a:spcPts val="0"/>
              </a:spcAft>
              <a:buClr>
                <a:schemeClr val="dk1"/>
              </a:buClr>
              <a:buSzPts val="1200"/>
              <a:buFont typeface="Lato"/>
              <a:buChar char="●"/>
            </a:pPr>
            <a:r>
              <a:rPr lang="ca" sz="1200">
                <a:solidFill>
                  <a:schemeClr val="accent1"/>
                </a:solidFill>
                <a:latin typeface="Lato"/>
                <a:ea typeface="Lato"/>
                <a:cs typeface="Lato"/>
                <a:sym typeface="Lato"/>
              </a:rPr>
              <a:t>Projeccions dels </a:t>
            </a:r>
            <a:r>
              <a:rPr lang="ca" sz="1200" u="sng">
                <a:solidFill>
                  <a:schemeClr val="accent1"/>
                </a:solidFill>
                <a:latin typeface="Lato"/>
                <a:ea typeface="Lato"/>
                <a:cs typeface="Lato"/>
                <a:sym typeface="Lato"/>
              </a:rPr>
              <a:t>grups</a:t>
            </a:r>
            <a:r>
              <a:rPr lang="ca" sz="1200">
                <a:solidFill>
                  <a:schemeClr val="accent1"/>
                </a:solidFill>
                <a:latin typeface="Lato"/>
                <a:ea typeface="Lato"/>
                <a:cs typeface="Lato"/>
                <a:sym typeface="Lato"/>
              </a:rPr>
              <a:t> sobre el primer pla factorial.</a:t>
            </a:r>
            <a:endParaRPr sz="1200">
              <a:solidFill>
                <a:schemeClr val="accent1"/>
              </a:solidFill>
              <a:latin typeface="Lato"/>
              <a:ea typeface="Lato"/>
              <a:cs typeface="Lato"/>
              <a:sym typeface="Lato"/>
            </a:endParaRPr>
          </a:p>
        </p:txBody>
      </p:sp>
      <p:pic>
        <p:nvPicPr>
          <p:cNvPr id="221" name="Google Shape;221;p25"/>
          <p:cNvPicPr preferRelativeResize="0"/>
          <p:nvPr/>
        </p:nvPicPr>
        <p:blipFill>
          <a:blip r:embed="rId4">
            <a:alphaModFix/>
          </a:blip>
          <a:stretch>
            <a:fillRect/>
          </a:stretch>
        </p:blipFill>
        <p:spPr>
          <a:xfrm>
            <a:off x="3425252" y="2756738"/>
            <a:ext cx="2742529" cy="1895925"/>
          </a:xfrm>
          <a:prstGeom prst="rect">
            <a:avLst/>
          </a:prstGeom>
          <a:noFill/>
          <a:ln w="9525" cap="flat" cmpd="sng">
            <a:solidFill>
              <a:schemeClr val="dk1"/>
            </a:solidFill>
            <a:prstDash val="solid"/>
            <a:round/>
            <a:headEnd type="none" w="sm" len="sm"/>
            <a:tailEnd type="none" w="sm" len="sm"/>
          </a:ln>
        </p:spPr>
      </p:pic>
      <p:sp>
        <p:nvSpPr>
          <p:cNvPr id="222" name="Google Shape;222;p25"/>
          <p:cNvSpPr txBox="1"/>
          <p:nvPr/>
        </p:nvSpPr>
        <p:spPr>
          <a:xfrm>
            <a:off x="6267450" y="2756700"/>
            <a:ext cx="2810100" cy="1896000"/>
          </a:xfrm>
          <a:prstGeom prst="rect">
            <a:avLst/>
          </a:prstGeom>
          <a:noFill/>
          <a:ln>
            <a:noFill/>
          </a:ln>
        </p:spPr>
        <p:txBody>
          <a:bodyPr spcFirstLastPara="1" wrap="square" lIns="91425" tIns="91425" rIns="91425" bIns="91425" anchor="t" anchorCtr="0">
            <a:noAutofit/>
          </a:bodyPr>
          <a:lstStyle/>
          <a:p>
            <a:pPr marL="89999" lvl="0" indent="-153499" algn="just" rtl="0">
              <a:spcBef>
                <a:spcPts val="0"/>
              </a:spcBef>
              <a:spcAft>
                <a:spcPts val="0"/>
              </a:spcAft>
              <a:buClr>
                <a:schemeClr val="accent3"/>
              </a:buClr>
              <a:buSzPts val="1000"/>
              <a:buFont typeface="Lato"/>
              <a:buChar char="❖"/>
            </a:pPr>
            <a:r>
              <a:rPr lang="ca" sz="1000">
                <a:solidFill>
                  <a:schemeClr val="accent1"/>
                </a:solidFill>
                <a:latin typeface="Lato"/>
                <a:ea typeface="Lato"/>
                <a:cs typeface="Lato"/>
                <a:sym typeface="Lato"/>
              </a:rPr>
              <a:t>Els grups actius, són els que aporten més informació. </a:t>
            </a:r>
            <a:endParaRPr sz="1000">
              <a:solidFill>
                <a:schemeClr val="accent1"/>
              </a:solidFill>
              <a:latin typeface="Lato"/>
              <a:ea typeface="Lato"/>
              <a:cs typeface="Lato"/>
              <a:sym typeface="Lato"/>
            </a:endParaRPr>
          </a:p>
          <a:p>
            <a:pPr marL="89999" lvl="0" indent="-153499" algn="just" rtl="0">
              <a:spcBef>
                <a:spcPts val="1000"/>
              </a:spcBef>
              <a:spcAft>
                <a:spcPts val="0"/>
              </a:spcAft>
              <a:buClr>
                <a:schemeClr val="accent3"/>
              </a:buClr>
              <a:buSzPts val="1000"/>
              <a:buFont typeface="Lato"/>
              <a:buChar char="❖"/>
            </a:pPr>
            <a:r>
              <a:rPr lang="ca" sz="1000">
                <a:solidFill>
                  <a:schemeClr val="accent1"/>
                </a:solidFill>
                <a:latin typeface="Lato"/>
                <a:ea typeface="Lato"/>
                <a:cs typeface="Lato"/>
                <a:sym typeface="Lato"/>
              </a:rPr>
              <a:t>El grups “</a:t>
            </a:r>
            <a:r>
              <a:rPr lang="ca" sz="1000" i="1">
                <a:solidFill>
                  <a:schemeClr val="accent1"/>
                </a:solidFill>
                <a:latin typeface="Lato"/>
                <a:ea typeface="Lato"/>
                <a:cs typeface="Lato"/>
                <a:sym typeface="Lato"/>
              </a:rPr>
              <a:t>Objects and home info”</a:t>
            </a:r>
            <a:r>
              <a:rPr lang="ca" sz="1000">
                <a:solidFill>
                  <a:schemeClr val="accent1"/>
                </a:solidFill>
                <a:latin typeface="Lato"/>
                <a:ea typeface="Lato"/>
                <a:cs typeface="Lato"/>
                <a:sym typeface="Lato"/>
              </a:rPr>
              <a:t> i “</a:t>
            </a:r>
            <a:r>
              <a:rPr lang="ca" sz="1000" i="1">
                <a:solidFill>
                  <a:schemeClr val="accent1"/>
                </a:solidFill>
                <a:latin typeface="Lato"/>
                <a:ea typeface="Lato"/>
                <a:cs typeface="Lato"/>
                <a:sym typeface="Lato"/>
              </a:rPr>
              <a:t>Income and Expenditures”</a:t>
            </a:r>
            <a:r>
              <a:rPr lang="ca" sz="1000">
                <a:solidFill>
                  <a:schemeClr val="accent1"/>
                </a:solidFill>
                <a:latin typeface="Lato"/>
                <a:ea typeface="Lato"/>
                <a:cs typeface="Lato"/>
                <a:sym typeface="Lato"/>
              </a:rPr>
              <a:t> són molt semblants i els dos aporten molta informació a la dimensió 1 (43.383% i 44.368%, respectivament). </a:t>
            </a:r>
            <a:endParaRPr sz="1000">
              <a:solidFill>
                <a:schemeClr val="accent1"/>
              </a:solidFill>
              <a:latin typeface="Lato"/>
              <a:ea typeface="Lato"/>
              <a:cs typeface="Lato"/>
              <a:sym typeface="Lato"/>
            </a:endParaRPr>
          </a:p>
          <a:p>
            <a:pPr marL="89999" lvl="0" indent="-153499" algn="just" rtl="0">
              <a:spcBef>
                <a:spcPts val="1000"/>
              </a:spcBef>
              <a:spcAft>
                <a:spcPts val="1000"/>
              </a:spcAft>
              <a:buClr>
                <a:schemeClr val="accent3"/>
              </a:buClr>
              <a:buSzPts val="1000"/>
              <a:buFont typeface="Lato"/>
              <a:buChar char="❖"/>
            </a:pPr>
            <a:r>
              <a:rPr lang="ca" sz="1000">
                <a:solidFill>
                  <a:schemeClr val="accent1"/>
                </a:solidFill>
                <a:latin typeface="Lato"/>
                <a:ea typeface="Lato"/>
                <a:cs typeface="Lato"/>
                <a:sym typeface="Lato"/>
              </a:rPr>
              <a:t>El grup “</a:t>
            </a:r>
            <a:r>
              <a:rPr lang="ca" sz="1000" i="1">
                <a:solidFill>
                  <a:schemeClr val="accent1"/>
                </a:solidFill>
                <a:latin typeface="Lato"/>
                <a:ea typeface="Lato"/>
                <a:cs typeface="Lato"/>
                <a:sym typeface="Lato"/>
              </a:rPr>
              <a:t>Occupations”</a:t>
            </a:r>
            <a:r>
              <a:rPr lang="ca" sz="1000">
                <a:solidFill>
                  <a:schemeClr val="accent1"/>
                </a:solidFill>
                <a:latin typeface="Lato"/>
                <a:ea typeface="Lato"/>
                <a:cs typeface="Lato"/>
                <a:sym typeface="Lato"/>
              </a:rPr>
              <a:t> dóna molta informació de la dimensió 2, un 89.153%.</a:t>
            </a:r>
            <a:endParaRPr sz="1000">
              <a:solidFill>
                <a:schemeClr val="accen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a"/>
              <a:t>5. Anàlisi Factorial Múltiple. </a:t>
            </a:r>
            <a:endParaRPr/>
          </a:p>
        </p:txBody>
      </p:sp>
      <p:sp>
        <p:nvSpPr>
          <p:cNvPr id="228" name="Google Shape;228;p26"/>
          <p:cNvSpPr txBox="1"/>
          <p:nvPr/>
        </p:nvSpPr>
        <p:spPr>
          <a:xfrm>
            <a:off x="4951050" y="1298825"/>
            <a:ext cx="2289900" cy="420900"/>
          </a:xfrm>
          <a:prstGeom prst="rect">
            <a:avLst/>
          </a:prstGeom>
          <a:noFill/>
          <a:ln>
            <a:noFill/>
          </a:ln>
        </p:spPr>
        <p:txBody>
          <a:bodyPr spcFirstLastPara="1" wrap="square" lIns="91425" tIns="91425" rIns="91425" bIns="91425" anchor="t" anchorCtr="0">
            <a:noAutofit/>
          </a:bodyPr>
          <a:lstStyle/>
          <a:p>
            <a:pPr marL="89999" lvl="0" indent="-166199" algn="just" rtl="0">
              <a:spcBef>
                <a:spcPts val="0"/>
              </a:spcBef>
              <a:spcAft>
                <a:spcPts val="0"/>
              </a:spcAft>
              <a:buClr>
                <a:schemeClr val="dk1"/>
              </a:buClr>
              <a:buSzPts val="1200"/>
              <a:buFont typeface="Lato"/>
              <a:buChar char="●"/>
            </a:pPr>
            <a:r>
              <a:rPr lang="ca" sz="1200">
                <a:solidFill>
                  <a:schemeClr val="accent1"/>
                </a:solidFill>
                <a:latin typeface="Lato"/>
                <a:ea typeface="Lato"/>
                <a:cs typeface="Lato"/>
                <a:sym typeface="Lato"/>
              </a:rPr>
              <a:t>Representació dels </a:t>
            </a:r>
            <a:r>
              <a:rPr lang="ca" sz="1200" u="sng">
                <a:solidFill>
                  <a:schemeClr val="accent1"/>
                </a:solidFill>
                <a:latin typeface="Lato"/>
                <a:ea typeface="Lato"/>
                <a:cs typeface="Lato"/>
                <a:sym typeface="Lato"/>
              </a:rPr>
              <a:t>individus</a:t>
            </a:r>
            <a:r>
              <a:rPr lang="ca" sz="1200">
                <a:solidFill>
                  <a:schemeClr val="accent1"/>
                </a:solidFill>
                <a:latin typeface="Lato"/>
                <a:ea typeface="Lato"/>
                <a:cs typeface="Lato"/>
                <a:sym typeface="Lato"/>
              </a:rPr>
              <a:t>.</a:t>
            </a:r>
            <a:endParaRPr sz="1200">
              <a:solidFill>
                <a:schemeClr val="accent1"/>
              </a:solidFill>
              <a:latin typeface="Lato"/>
              <a:ea typeface="Lato"/>
              <a:cs typeface="Lato"/>
              <a:sym typeface="Lato"/>
            </a:endParaRPr>
          </a:p>
        </p:txBody>
      </p:sp>
      <p:sp>
        <p:nvSpPr>
          <p:cNvPr id="229" name="Google Shape;229;p26"/>
          <p:cNvSpPr txBox="1"/>
          <p:nvPr/>
        </p:nvSpPr>
        <p:spPr>
          <a:xfrm>
            <a:off x="63000" y="1298825"/>
            <a:ext cx="4090200" cy="420900"/>
          </a:xfrm>
          <a:prstGeom prst="rect">
            <a:avLst/>
          </a:prstGeom>
          <a:noFill/>
          <a:ln>
            <a:noFill/>
          </a:ln>
        </p:spPr>
        <p:txBody>
          <a:bodyPr spcFirstLastPara="1" wrap="square" lIns="91425" tIns="91425" rIns="91425" bIns="91425" anchor="t" anchorCtr="0">
            <a:noAutofit/>
          </a:bodyPr>
          <a:lstStyle/>
          <a:p>
            <a:pPr marL="89999" lvl="0" indent="-166199" algn="just" rtl="0">
              <a:spcBef>
                <a:spcPts val="0"/>
              </a:spcBef>
              <a:spcAft>
                <a:spcPts val="0"/>
              </a:spcAft>
              <a:buClr>
                <a:schemeClr val="dk1"/>
              </a:buClr>
              <a:buSzPts val="1200"/>
              <a:buFont typeface="Lato"/>
              <a:buChar char="●"/>
            </a:pPr>
            <a:r>
              <a:rPr lang="ca" sz="1200">
                <a:solidFill>
                  <a:schemeClr val="accent1"/>
                </a:solidFill>
                <a:latin typeface="Lato"/>
                <a:ea typeface="Lato"/>
                <a:cs typeface="Lato"/>
                <a:sym typeface="Lato"/>
              </a:rPr>
              <a:t>Projeccions de les </a:t>
            </a:r>
            <a:r>
              <a:rPr lang="ca" sz="1200" u="sng">
                <a:solidFill>
                  <a:schemeClr val="accent1"/>
                </a:solidFill>
                <a:latin typeface="Lato"/>
                <a:ea typeface="Lato"/>
                <a:cs typeface="Lato"/>
                <a:sym typeface="Lato"/>
              </a:rPr>
              <a:t>variables</a:t>
            </a:r>
            <a:r>
              <a:rPr lang="ca" sz="1200">
                <a:solidFill>
                  <a:schemeClr val="accent1"/>
                </a:solidFill>
                <a:latin typeface="Lato"/>
                <a:ea typeface="Lato"/>
                <a:cs typeface="Lato"/>
                <a:sym typeface="Lato"/>
              </a:rPr>
              <a:t> sobre el primer pla factorial.</a:t>
            </a:r>
            <a:endParaRPr sz="1200">
              <a:solidFill>
                <a:schemeClr val="accent1"/>
              </a:solidFill>
              <a:latin typeface="Lato"/>
              <a:ea typeface="Lato"/>
              <a:cs typeface="Lato"/>
              <a:sym typeface="Lato"/>
            </a:endParaRPr>
          </a:p>
        </p:txBody>
      </p:sp>
      <p:pic>
        <p:nvPicPr>
          <p:cNvPr id="230" name="Google Shape;230;p26"/>
          <p:cNvPicPr preferRelativeResize="0"/>
          <p:nvPr/>
        </p:nvPicPr>
        <p:blipFill rotWithShape="1">
          <a:blip r:embed="rId3">
            <a:alphaModFix/>
          </a:blip>
          <a:srcRect t="4101" r="4452" b="2045"/>
          <a:stretch/>
        </p:blipFill>
        <p:spPr>
          <a:xfrm>
            <a:off x="66675" y="1698100"/>
            <a:ext cx="2211575" cy="1815225"/>
          </a:xfrm>
          <a:prstGeom prst="rect">
            <a:avLst/>
          </a:prstGeom>
          <a:noFill/>
          <a:ln w="9525" cap="flat" cmpd="sng">
            <a:solidFill>
              <a:schemeClr val="dk1"/>
            </a:solidFill>
            <a:prstDash val="solid"/>
            <a:round/>
            <a:headEnd type="none" w="sm" len="sm"/>
            <a:tailEnd type="none" w="sm" len="sm"/>
          </a:ln>
        </p:spPr>
      </p:pic>
      <p:pic>
        <p:nvPicPr>
          <p:cNvPr id="231" name="Google Shape;231;p26"/>
          <p:cNvPicPr preferRelativeResize="0"/>
          <p:nvPr/>
        </p:nvPicPr>
        <p:blipFill rotWithShape="1">
          <a:blip r:embed="rId4">
            <a:alphaModFix/>
          </a:blip>
          <a:srcRect t="3828" r="5356" b="2555"/>
          <a:stretch/>
        </p:blipFill>
        <p:spPr>
          <a:xfrm>
            <a:off x="2371600" y="1698100"/>
            <a:ext cx="2091750" cy="1815225"/>
          </a:xfrm>
          <a:prstGeom prst="rect">
            <a:avLst/>
          </a:prstGeom>
          <a:noFill/>
          <a:ln w="9525" cap="flat" cmpd="sng">
            <a:solidFill>
              <a:schemeClr val="dk1"/>
            </a:solidFill>
            <a:prstDash val="solid"/>
            <a:round/>
            <a:headEnd type="none" w="sm" len="sm"/>
            <a:tailEnd type="none" w="sm" len="sm"/>
          </a:ln>
        </p:spPr>
      </p:pic>
      <p:pic>
        <p:nvPicPr>
          <p:cNvPr id="232" name="Google Shape;232;p26"/>
          <p:cNvPicPr preferRelativeResize="0"/>
          <p:nvPr/>
        </p:nvPicPr>
        <p:blipFill rotWithShape="1">
          <a:blip r:embed="rId5">
            <a:alphaModFix/>
          </a:blip>
          <a:srcRect t="4297"/>
          <a:stretch/>
        </p:blipFill>
        <p:spPr>
          <a:xfrm>
            <a:off x="4709725" y="1679425"/>
            <a:ext cx="2211575" cy="1833500"/>
          </a:xfrm>
          <a:prstGeom prst="rect">
            <a:avLst/>
          </a:prstGeom>
          <a:noFill/>
          <a:ln w="9525" cap="flat" cmpd="sng">
            <a:solidFill>
              <a:schemeClr val="dk1"/>
            </a:solidFill>
            <a:prstDash val="solid"/>
            <a:round/>
            <a:headEnd type="none" w="sm" len="sm"/>
            <a:tailEnd type="none" w="sm" len="sm"/>
          </a:ln>
        </p:spPr>
      </p:pic>
      <p:pic>
        <p:nvPicPr>
          <p:cNvPr id="233" name="Google Shape;233;p26"/>
          <p:cNvPicPr preferRelativeResize="0"/>
          <p:nvPr/>
        </p:nvPicPr>
        <p:blipFill rotWithShape="1">
          <a:blip r:embed="rId6">
            <a:alphaModFix/>
          </a:blip>
          <a:srcRect t="3612" b="2065"/>
          <a:stretch/>
        </p:blipFill>
        <p:spPr>
          <a:xfrm>
            <a:off x="6987350" y="1679425"/>
            <a:ext cx="2091750" cy="1833500"/>
          </a:xfrm>
          <a:prstGeom prst="rect">
            <a:avLst/>
          </a:prstGeom>
          <a:noFill/>
          <a:ln w="9525" cap="flat" cmpd="sng">
            <a:solidFill>
              <a:schemeClr val="dk1"/>
            </a:solidFill>
            <a:prstDash val="solid"/>
            <a:round/>
            <a:headEnd type="none" w="sm" len="sm"/>
            <a:tailEnd type="none" w="sm" len="sm"/>
          </a:ln>
        </p:spPr>
      </p:pic>
      <p:sp>
        <p:nvSpPr>
          <p:cNvPr id="234" name="Google Shape;234;p26"/>
          <p:cNvSpPr txBox="1"/>
          <p:nvPr/>
        </p:nvSpPr>
        <p:spPr>
          <a:xfrm>
            <a:off x="66675" y="3581400"/>
            <a:ext cx="2211600" cy="1457700"/>
          </a:xfrm>
          <a:prstGeom prst="rect">
            <a:avLst/>
          </a:prstGeom>
          <a:noFill/>
          <a:ln>
            <a:noFill/>
          </a:ln>
        </p:spPr>
        <p:txBody>
          <a:bodyPr spcFirstLastPara="1" wrap="square" lIns="91425" tIns="91425" rIns="91425" bIns="91425" anchor="t" anchorCtr="0">
            <a:noAutofit/>
          </a:bodyPr>
          <a:lstStyle/>
          <a:p>
            <a:pPr marL="89999" lvl="0" indent="-153499" algn="just" rtl="0">
              <a:spcBef>
                <a:spcPts val="0"/>
              </a:spcBef>
              <a:spcAft>
                <a:spcPts val="0"/>
              </a:spcAft>
              <a:buClr>
                <a:schemeClr val="accent3"/>
              </a:buClr>
              <a:buSzPts val="1000"/>
              <a:buFont typeface="Lato"/>
              <a:buChar char="❖"/>
            </a:pPr>
            <a:r>
              <a:rPr lang="ca" sz="1000">
                <a:solidFill>
                  <a:schemeClr val="accent1"/>
                </a:solidFill>
                <a:latin typeface="Lato"/>
                <a:ea typeface="Lato"/>
                <a:cs typeface="Lato"/>
                <a:sym typeface="Lato"/>
              </a:rPr>
              <a:t>S’observa la distribució de les variables, dependent al grup que corresponen. Pel que fa a les variables del grup “</a:t>
            </a:r>
            <a:r>
              <a:rPr lang="ca" sz="1000" i="1">
                <a:solidFill>
                  <a:schemeClr val="accent1"/>
                </a:solidFill>
                <a:latin typeface="Lato"/>
                <a:ea typeface="Lato"/>
                <a:cs typeface="Lato"/>
                <a:sym typeface="Lato"/>
              </a:rPr>
              <a:t>Occupations”</a:t>
            </a:r>
            <a:r>
              <a:rPr lang="ca" sz="1000">
                <a:solidFill>
                  <a:schemeClr val="accent1"/>
                </a:solidFill>
                <a:latin typeface="Lato"/>
                <a:ea typeface="Lato"/>
                <a:cs typeface="Lato"/>
                <a:sym typeface="Lato"/>
              </a:rPr>
              <a:t> es pot veure com varien principalment en la dimensió 2.</a:t>
            </a:r>
            <a:endParaRPr sz="1000">
              <a:solidFill>
                <a:schemeClr val="accent1"/>
              </a:solidFill>
              <a:latin typeface="Lato"/>
              <a:ea typeface="Lato"/>
              <a:cs typeface="Lato"/>
              <a:sym typeface="Lato"/>
            </a:endParaRPr>
          </a:p>
        </p:txBody>
      </p:sp>
      <p:sp>
        <p:nvSpPr>
          <p:cNvPr id="235" name="Google Shape;235;p26"/>
          <p:cNvSpPr txBox="1"/>
          <p:nvPr/>
        </p:nvSpPr>
        <p:spPr>
          <a:xfrm>
            <a:off x="6987350" y="3603100"/>
            <a:ext cx="2091900" cy="1321500"/>
          </a:xfrm>
          <a:prstGeom prst="rect">
            <a:avLst/>
          </a:prstGeom>
          <a:noFill/>
          <a:ln>
            <a:noFill/>
          </a:ln>
        </p:spPr>
        <p:txBody>
          <a:bodyPr spcFirstLastPara="1" wrap="square" lIns="91425" tIns="91425" rIns="91425" bIns="91425" anchor="t" anchorCtr="0">
            <a:noAutofit/>
          </a:bodyPr>
          <a:lstStyle/>
          <a:p>
            <a:pPr marL="89999" lvl="0" indent="-153499" algn="just" rtl="0">
              <a:spcBef>
                <a:spcPts val="0"/>
              </a:spcBef>
              <a:spcAft>
                <a:spcPts val="0"/>
              </a:spcAft>
              <a:buClr>
                <a:schemeClr val="accent3"/>
              </a:buClr>
              <a:buSzPts val="1000"/>
              <a:buFont typeface="Lato"/>
              <a:buChar char="❖"/>
            </a:pPr>
            <a:r>
              <a:rPr lang="ca" sz="1000">
                <a:solidFill>
                  <a:schemeClr val="accent1"/>
                </a:solidFill>
                <a:latin typeface="Lato"/>
                <a:ea typeface="Lato"/>
                <a:cs typeface="Lato"/>
                <a:sym typeface="Lato"/>
              </a:rPr>
              <a:t>Hi ha una gran diferència entre els nivells “</a:t>
            </a:r>
            <a:r>
              <a:rPr lang="ca" sz="1000" i="1">
                <a:solidFill>
                  <a:schemeClr val="accent1"/>
                </a:solidFill>
                <a:latin typeface="Lato"/>
                <a:ea typeface="Lato"/>
                <a:cs typeface="Lato"/>
                <a:sym typeface="Lato"/>
              </a:rPr>
              <a:t>Primary Sector”</a:t>
            </a:r>
            <a:r>
              <a:rPr lang="ca" sz="1000">
                <a:solidFill>
                  <a:schemeClr val="accent1"/>
                </a:solidFill>
                <a:latin typeface="Lato"/>
                <a:ea typeface="Lato"/>
                <a:cs typeface="Lato"/>
                <a:sym typeface="Lato"/>
              </a:rPr>
              <a:t>, “</a:t>
            </a:r>
            <a:r>
              <a:rPr lang="ca" sz="1000" i="1">
                <a:solidFill>
                  <a:schemeClr val="accent1"/>
                </a:solidFill>
                <a:latin typeface="Lato"/>
                <a:ea typeface="Lato"/>
                <a:cs typeface="Lato"/>
                <a:sym typeface="Lato"/>
              </a:rPr>
              <a:t>Secondary Sector”</a:t>
            </a:r>
            <a:r>
              <a:rPr lang="ca" sz="1000">
                <a:solidFill>
                  <a:schemeClr val="accent1"/>
                </a:solidFill>
                <a:latin typeface="Lato"/>
                <a:ea typeface="Lato"/>
                <a:cs typeface="Lato"/>
                <a:sym typeface="Lato"/>
              </a:rPr>
              <a:t> i “</a:t>
            </a:r>
            <a:r>
              <a:rPr lang="ca" sz="1000" i="1">
                <a:solidFill>
                  <a:schemeClr val="accent1"/>
                </a:solidFill>
                <a:latin typeface="Lato"/>
                <a:ea typeface="Lato"/>
                <a:cs typeface="Lato"/>
                <a:sym typeface="Lato"/>
              </a:rPr>
              <a:t>Tertiary Sector” </a:t>
            </a:r>
            <a:r>
              <a:rPr lang="ca" sz="1000">
                <a:solidFill>
                  <a:schemeClr val="accent1"/>
                </a:solidFill>
                <a:latin typeface="Lato"/>
                <a:ea typeface="Lato"/>
                <a:cs typeface="Lato"/>
                <a:sym typeface="Lato"/>
              </a:rPr>
              <a:t>respecte de “</a:t>
            </a:r>
            <a:r>
              <a:rPr lang="ca" sz="1000" i="1">
                <a:solidFill>
                  <a:schemeClr val="accent1"/>
                </a:solidFill>
                <a:latin typeface="Lato"/>
                <a:ea typeface="Lato"/>
                <a:cs typeface="Lato"/>
                <a:sym typeface="Lato"/>
              </a:rPr>
              <a:t>No Occupation”</a:t>
            </a:r>
            <a:r>
              <a:rPr lang="ca" sz="1000">
                <a:solidFill>
                  <a:schemeClr val="accent1"/>
                </a:solidFill>
                <a:latin typeface="Lato"/>
                <a:ea typeface="Lato"/>
                <a:cs typeface="Lato"/>
                <a:sym typeface="Lato"/>
              </a:rPr>
              <a:t>, aquesta diferència afecta a la dimensió 2. </a:t>
            </a:r>
            <a:endParaRPr sz="1000">
              <a:solidFill>
                <a:schemeClr val="accent1"/>
              </a:solidFill>
              <a:latin typeface="Lato"/>
              <a:ea typeface="Lato"/>
              <a:cs typeface="Lato"/>
              <a:sym typeface="Lato"/>
            </a:endParaRPr>
          </a:p>
        </p:txBody>
      </p:sp>
      <p:sp>
        <p:nvSpPr>
          <p:cNvPr id="236" name="Google Shape;236;p26"/>
          <p:cNvSpPr txBox="1"/>
          <p:nvPr/>
        </p:nvSpPr>
        <p:spPr>
          <a:xfrm>
            <a:off x="2371600" y="3603100"/>
            <a:ext cx="2091900" cy="1457700"/>
          </a:xfrm>
          <a:prstGeom prst="rect">
            <a:avLst/>
          </a:prstGeom>
          <a:noFill/>
          <a:ln>
            <a:noFill/>
          </a:ln>
        </p:spPr>
        <p:txBody>
          <a:bodyPr spcFirstLastPara="1" wrap="square" lIns="91425" tIns="91425" rIns="91425" bIns="91425" anchor="t" anchorCtr="0">
            <a:noAutofit/>
          </a:bodyPr>
          <a:lstStyle/>
          <a:p>
            <a:pPr marL="89999" lvl="0" indent="-153499" algn="just" rtl="0">
              <a:lnSpc>
                <a:spcPct val="115000"/>
              </a:lnSpc>
              <a:spcBef>
                <a:spcPts val="0"/>
              </a:spcBef>
              <a:spcAft>
                <a:spcPts val="0"/>
              </a:spcAft>
              <a:buClr>
                <a:schemeClr val="accent3"/>
              </a:buClr>
              <a:buSzPts val="1000"/>
              <a:buFont typeface="Lato"/>
              <a:buChar char="❖"/>
            </a:pPr>
            <a:r>
              <a:rPr lang="ca" sz="1000">
                <a:solidFill>
                  <a:schemeClr val="accent1"/>
                </a:solidFill>
                <a:latin typeface="Lato"/>
                <a:ea typeface="Lato"/>
                <a:cs typeface="Lato"/>
                <a:sym typeface="Lato"/>
              </a:rPr>
              <a:t>Les variables dels grups “Income and expenditures” i “</a:t>
            </a:r>
            <a:r>
              <a:rPr lang="ca" sz="1000" i="1">
                <a:solidFill>
                  <a:schemeClr val="accent1"/>
                </a:solidFill>
                <a:latin typeface="Lato"/>
                <a:ea typeface="Lato"/>
                <a:cs typeface="Lato"/>
                <a:sym typeface="Lato"/>
              </a:rPr>
              <a:t>Objects and home info”</a:t>
            </a:r>
            <a:r>
              <a:rPr lang="ca" sz="1000">
                <a:solidFill>
                  <a:schemeClr val="accent1"/>
                </a:solidFill>
                <a:latin typeface="Lato"/>
                <a:ea typeface="Lato"/>
                <a:cs typeface="Lato"/>
                <a:sym typeface="Lato"/>
              </a:rPr>
              <a:t> varien en la dimensió 1. Són variacions principalment positives i molt semblants.</a:t>
            </a:r>
            <a:endParaRPr/>
          </a:p>
        </p:txBody>
      </p:sp>
      <p:sp>
        <p:nvSpPr>
          <p:cNvPr id="237" name="Google Shape;237;p26"/>
          <p:cNvSpPr txBox="1"/>
          <p:nvPr/>
        </p:nvSpPr>
        <p:spPr>
          <a:xfrm>
            <a:off x="4709713" y="3581400"/>
            <a:ext cx="2211600" cy="1457700"/>
          </a:xfrm>
          <a:prstGeom prst="rect">
            <a:avLst/>
          </a:prstGeom>
          <a:noFill/>
          <a:ln>
            <a:noFill/>
          </a:ln>
        </p:spPr>
        <p:txBody>
          <a:bodyPr spcFirstLastPara="1" wrap="square" lIns="91425" tIns="91425" rIns="91425" bIns="91425" anchor="t" anchorCtr="0">
            <a:noAutofit/>
          </a:bodyPr>
          <a:lstStyle/>
          <a:p>
            <a:pPr marL="89999" lvl="0" indent="-153499" algn="just" rtl="0">
              <a:spcBef>
                <a:spcPts val="0"/>
              </a:spcBef>
              <a:spcAft>
                <a:spcPts val="0"/>
              </a:spcAft>
              <a:buClr>
                <a:schemeClr val="accent3"/>
              </a:buClr>
              <a:buSzPts val="1000"/>
              <a:buFont typeface="Lato"/>
              <a:buChar char="❖"/>
            </a:pPr>
            <a:r>
              <a:rPr lang="ca" sz="1000">
                <a:solidFill>
                  <a:schemeClr val="accent1"/>
                </a:solidFill>
                <a:latin typeface="Lato"/>
                <a:ea typeface="Lato"/>
                <a:cs typeface="Lato"/>
                <a:sym typeface="Lato"/>
              </a:rPr>
              <a:t>El grup </a:t>
            </a:r>
            <a:r>
              <a:rPr lang="ca" sz="1000" i="1">
                <a:solidFill>
                  <a:schemeClr val="accent1"/>
                </a:solidFill>
                <a:latin typeface="Lato"/>
                <a:ea typeface="Lato"/>
                <a:cs typeface="Lato"/>
                <a:sym typeface="Lato"/>
              </a:rPr>
              <a:t>Occupations </a:t>
            </a:r>
            <a:r>
              <a:rPr lang="ca" sz="1000">
                <a:solidFill>
                  <a:schemeClr val="accent1"/>
                </a:solidFill>
                <a:latin typeface="Lato"/>
                <a:ea typeface="Lato"/>
                <a:cs typeface="Lato"/>
                <a:sym typeface="Lato"/>
              </a:rPr>
              <a:t>tendeix a valors baixos de la dimensió 2, el grup </a:t>
            </a:r>
            <a:r>
              <a:rPr lang="ca" sz="1000" i="1">
                <a:solidFill>
                  <a:schemeClr val="accent1"/>
                </a:solidFill>
                <a:latin typeface="Lato"/>
                <a:ea typeface="Lato"/>
                <a:cs typeface="Lato"/>
                <a:sym typeface="Lato"/>
              </a:rPr>
              <a:t>Income and Expenditures</a:t>
            </a:r>
            <a:r>
              <a:rPr lang="ca" sz="1000">
                <a:solidFill>
                  <a:schemeClr val="accent1"/>
                </a:solidFill>
                <a:latin typeface="Lato"/>
                <a:ea typeface="Lato"/>
                <a:cs typeface="Lato"/>
                <a:sym typeface="Lato"/>
              </a:rPr>
              <a:t> tendeix a grups alts de la dimensió 1 i el grup </a:t>
            </a:r>
            <a:r>
              <a:rPr lang="ca" sz="1000" i="1">
                <a:solidFill>
                  <a:schemeClr val="accent1"/>
                </a:solidFill>
                <a:latin typeface="Lato"/>
                <a:ea typeface="Lato"/>
                <a:cs typeface="Lato"/>
                <a:sym typeface="Lato"/>
              </a:rPr>
              <a:t>Objects and home info</a:t>
            </a:r>
            <a:r>
              <a:rPr lang="ca" sz="1000">
                <a:solidFill>
                  <a:schemeClr val="accent1"/>
                </a:solidFill>
                <a:latin typeface="Lato"/>
                <a:ea typeface="Lato"/>
                <a:cs typeface="Lato"/>
                <a:sym typeface="Lato"/>
              </a:rPr>
              <a:t> tendeix a valors positius i negatius de la dimensió 1.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7"/>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a"/>
              <a:t>6. Anàlisi comparativa.</a:t>
            </a:r>
            <a:endParaRPr/>
          </a:p>
        </p:txBody>
      </p:sp>
      <p:sp>
        <p:nvSpPr>
          <p:cNvPr id="243" name="Google Shape;243;p27"/>
          <p:cNvSpPr txBox="1">
            <a:spLocks noGrp="1"/>
          </p:cNvSpPr>
          <p:nvPr>
            <p:ph type="body" idx="1"/>
          </p:nvPr>
        </p:nvSpPr>
        <p:spPr>
          <a:xfrm>
            <a:off x="84500" y="1240675"/>
            <a:ext cx="1492800" cy="352500"/>
          </a:xfrm>
          <a:prstGeom prst="rect">
            <a:avLst/>
          </a:prstGeom>
        </p:spPr>
        <p:txBody>
          <a:bodyPr spcFirstLastPara="1" wrap="square" lIns="91425" tIns="91425" rIns="91425" bIns="91425" anchor="t" anchorCtr="0">
            <a:noAutofit/>
          </a:bodyPr>
          <a:lstStyle/>
          <a:p>
            <a:pPr marL="89999" lvl="0" indent="-172549" algn="l" rtl="0">
              <a:spcBef>
                <a:spcPts val="0"/>
              </a:spcBef>
              <a:spcAft>
                <a:spcPts val="0"/>
              </a:spcAft>
              <a:buClr>
                <a:schemeClr val="dk1"/>
              </a:buClr>
              <a:buSzPts val="1300"/>
              <a:buChar char="●"/>
            </a:pPr>
            <a:r>
              <a:rPr lang="ca"/>
              <a:t>ACP-ACM.</a:t>
            </a:r>
            <a:endParaRPr/>
          </a:p>
          <a:p>
            <a:pPr marL="0" lvl="0" indent="0" algn="l" rtl="0">
              <a:spcBef>
                <a:spcPts val="1600"/>
              </a:spcBef>
              <a:spcAft>
                <a:spcPts val="1600"/>
              </a:spcAft>
              <a:buNone/>
            </a:pPr>
            <a:endParaRPr/>
          </a:p>
        </p:txBody>
      </p:sp>
      <p:sp>
        <p:nvSpPr>
          <p:cNvPr id="244" name="Google Shape;244;p27"/>
          <p:cNvSpPr txBox="1">
            <a:spLocks noGrp="1"/>
          </p:cNvSpPr>
          <p:nvPr>
            <p:ph type="body" idx="1"/>
          </p:nvPr>
        </p:nvSpPr>
        <p:spPr>
          <a:xfrm>
            <a:off x="4676550" y="1240675"/>
            <a:ext cx="2531700" cy="352500"/>
          </a:xfrm>
          <a:prstGeom prst="rect">
            <a:avLst/>
          </a:prstGeom>
        </p:spPr>
        <p:txBody>
          <a:bodyPr spcFirstLastPara="1" wrap="square" lIns="91425" tIns="91425" rIns="91425" bIns="91425" anchor="t" anchorCtr="0">
            <a:noAutofit/>
          </a:bodyPr>
          <a:lstStyle/>
          <a:p>
            <a:pPr marL="89999" lvl="0" indent="-168275" algn="l" rtl="0">
              <a:spcBef>
                <a:spcPts val="0"/>
              </a:spcBef>
              <a:spcAft>
                <a:spcPts val="0"/>
              </a:spcAft>
              <a:buClr>
                <a:schemeClr val="dk1"/>
              </a:buClr>
              <a:buSzPts val="1300"/>
              <a:buChar char="●"/>
            </a:pPr>
            <a:r>
              <a:rPr lang="ca" i="1"/>
              <a:t>Clusterings</a:t>
            </a:r>
            <a:r>
              <a:rPr lang="ca"/>
              <a:t> jeràrquics.</a:t>
            </a:r>
            <a:endParaRPr/>
          </a:p>
          <a:p>
            <a:pPr marL="0" lvl="0" indent="0" algn="l" rtl="0">
              <a:spcBef>
                <a:spcPts val="1600"/>
              </a:spcBef>
              <a:spcAft>
                <a:spcPts val="1600"/>
              </a:spcAft>
              <a:buNone/>
            </a:pPr>
            <a:endParaRPr/>
          </a:p>
        </p:txBody>
      </p:sp>
      <p:graphicFrame>
        <p:nvGraphicFramePr>
          <p:cNvPr id="245" name="Google Shape;245;p27"/>
          <p:cNvGraphicFramePr/>
          <p:nvPr/>
        </p:nvGraphicFramePr>
        <p:xfrm>
          <a:off x="84500" y="1610550"/>
          <a:ext cx="4264750" cy="1368370"/>
        </p:xfrm>
        <a:graphic>
          <a:graphicData uri="http://schemas.openxmlformats.org/drawingml/2006/table">
            <a:tbl>
              <a:tblPr>
                <a:noFill/>
                <a:tableStyleId>{3CBBC7A7-9880-40E3-8384-9A417A94757B}</a:tableStyleId>
              </a:tblPr>
              <a:tblGrid>
                <a:gridCol w="2137825">
                  <a:extLst>
                    <a:ext uri="{9D8B030D-6E8A-4147-A177-3AD203B41FA5}">
                      <a16:colId xmlns:a16="http://schemas.microsoft.com/office/drawing/2014/main" val="20000"/>
                    </a:ext>
                  </a:extLst>
                </a:gridCol>
                <a:gridCol w="2126925">
                  <a:extLst>
                    <a:ext uri="{9D8B030D-6E8A-4147-A177-3AD203B41FA5}">
                      <a16:colId xmlns:a16="http://schemas.microsoft.com/office/drawing/2014/main" val="20001"/>
                    </a:ext>
                  </a:extLst>
                </a:gridCol>
              </a:tblGrid>
              <a:tr h="137900">
                <a:tc>
                  <a:txBody>
                    <a:bodyPr/>
                    <a:lstStyle/>
                    <a:p>
                      <a:pPr marL="0" lvl="0" indent="0" algn="ctr" rtl="0">
                        <a:spcBef>
                          <a:spcPts val="0"/>
                        </a:spcBef>
                        <a:spcAft>
                          <a:spcPts val="0"/>
                        </a:spcAft>
                        <a:buNone/>
                      </a:pPr>
                      <a:r>
                        <a:rPr lang="ca" sz="1000" b="1">
                          <a:latin typeface="Calibri"/>
                          <a:ea typeface="Calibri"/>
                          <a:cs typeface="Calibri"/>
                          <a:sym typeface="Calibri"/>
                        </a:rPr>
                        <a:t>Anàlisi de Components Principals</a:t>
                      </a:r>
                      <a:endParaRPr sz="1000" b="1">
                        <a:latin typeface="Calibri"/>
                        <a:ea typeface="Calibri"/>
                        <a:cs typeface="Calibri"/>
                        <a:sym typeface="Calibri"/>
                      </a:endParaRPr>
                    </a:p>
                  </a:txBody>
                  <a:tcPr marL="3600" marR="3600" marT="3600" marB="36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1A9988">
                        <a:alpha val="53450"/>
                      </a:srgbClr>
                    </a:solidFill>
                  </a:tcPr>
                </a:tc>
                <a:tc>
                  <a:txBody>
                    <a:bodyPr/>
                    <a:lstStyle/>
                    <a:p>
                      <a:pPr marL="0" lvl="0" indent="0" algn="ctr" rtl="0">
                        <a:spcBef>
                          <a:spcPts val="0"/>
                        </a:spcBef>
                        <a:spcAft>
                          <a:spcPts val="0"/>
                        </a:spcAft>
                        <a:buNone/>
                      </a:pPr>
                      <a:r>
                        <a:rPr lang="ca" sz="1000" b="1">
                          <a:latin typeface="Calibri"/>
                          <a:ea typeface="Calibri"/>
                          <a:cs typeface="Calibri"/>
                          <a:sym typeface="Calibri"/>
                        </a:rPr>
                        <a:t>Anàlisi de Correspondències Múltiples</a:t>
                      </a:r>
                      <a:endParaRPr sz="1000" b="1">
                        <a:latin typeface="Calibri"/>
                        <a:ea typeface="Calibri"/>
                        <a:cs typeface="Calibri"/>
                        <a:sym typeface="Calibri"/>
                      </a:endParaRPr>
                    </a:p>
                  </a:txBody>
                  <a:tcPr marL="3600" marR="3600" marT="3600" marB="36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1A9988">
                        <a:alpha val="53450"/>
                      </a:srgbClr>
                    </a:solidFill>
                  </a:tcPr>
                </a:tc>
                <a:extLst>
                  <a:ext uri="{0D108BD9-81ED-4DB2-BD59-A6C34878D82A}">
                    <a16:rowId xmlns:a16="http://schemas.microsoft.com/office/drawing/2014/main" val="10000"/>
                  </a:ext>
                </a:extLst>
              </a:tr>
              <a:tr h="266250">
                <a:tc>
                  <a:txBody>
                    <a:bodyPr/>
                    <a:lstStyle/>
                    <a:p>
                      <a:pPr marL="0" lvl="0" indent="0" algn="ctr" rtl="0">
                        <a:spcBef>
                          <a:spcPts val="0"/>
                        </a:spcBef>
                        <a:spcAft>
                          <a:spcPts val="0"/>
                        </a:spcAft>
                        <a:buNone/>
                      </a:pPr>
                      <a:r>
                        <a:rPr lang="ca" sz="900">
                          <a:latin typeface="Calibri"/>
                          <a:ea typeface="Calibri"/>
                          <a:cs typeface="Calibri"/>
                          <a:sym typeface="Calibri"/>
                        </a:rPr>
                        <a:t>Fa servir com a variables actives només variables numèriques.</a:t>
                      </a:r>
                      <a:endParaRPr sz="900" b="1">
                        <a:latin typeface="Calibri"/>
                        <a:ea typeface="Calibri"/>
                        <a:cs typeface="Calibri"/>
                        <a:sym typeface="Calibri"/>
                      </a:endParaRPr>
                    </a:p>
                  </a:txBody>
                  <a:tcPr marL="3600" marR="3600" marT="3600" marB="36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Fa servir com a variables actives únicament les qualitatives.</a:t>
                      </a:r>
                      <a:endParaRPr sz="900" b="1">
                        <a:latin typeface="Calibri"/>
                        <a:ea typeface="Calibri"/>
                        <a:cs typeface="Calibri"/>
                        <a:sym typeface="Calibri"/>
                      </a:endParaRPr>
                    </a:p>
                  </a:txBody>
                  <a:tcPr marL="3600" marR="3600" marT="3600" marB="36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09500">
                <a:tc>
                  <a:txBody>
                    <a:bodyPr/>
                    <a:lstStyle/>
                    <a:p>
                      <a:pPr marL="0" lvl="0" indent="0" algn="ctr" rtl="0">
                        <a:spcBef>
                          <a:spcPts val="0"/>
                        </a:spcBef>
                        <a:spcAft>
                          <a:spcPts val="0"/>
                        </a:spcAft>
                        <a:buNone/>
                      </a:pPr>
                      <a:r>
                        <a:rPr lang="ca" sz="900">
                          <a:latin typeface="Calibri"/>
                          <a:ea typeface="Calibri"/>
                          <a:cs typeface="Calibri"/>
                          <a:sym typeface="Calibri"/>
                        </a:rPr>
                        <a:t>S’ha treballat directament amb variables.</a:t>
                      </a:r>
                      <a:endParaRPr sz="900" b="1">
                        <a:latin typeface="Calibri"/>
                        <a:ea typeface="Calibri"/>
                        <a:cs typeface="Calibri"/>
                        <a:sym typeface="Calibri"/>
                      </a:endParaRPr>
                    </a:p>
                  </a:txBody>
                  <a:tcPr marL="3600" marR="3600" marT="3600" marB="36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S’ha treballat amb les categories de les variables.</a:t>
                      </a:r>
                      <a:endParaRPr sz="900">
                        <a:latin typeface="Calibri"/>
                        <a:ea typeface="Calibri"/>
                        <a:cs typeface="Calibri"/>
                        <a:sym typeface="Calibri"/>
                      </a:endParaRPr>
                    </a:p>
                  </a:txBody>
                  <a:tcPr marL="3600" marR="3600" marT="3600" marB="36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3300">
                <a:tc>
                  <a:txBody>
                    <a:bodyPr/>
                    <a:lstStyle/>
                    <a:p>
                      <a:pPr marL="0" lvl="0" indent="0" algn="ctr" rtl="0">
                        <a:spcBef>
                          <a:spcPts val="0"/>
                        </a:spcBef>
                        <a:spcAft>
                          <a:spcPts val="0"/>
                        </a:spcAft>
                        <a:buNone/>
                      </a:pPr>
                      <a:r>
                        <a:rPr lang="ca" sz="900">
                          <a:latin typeface="Calibri"/>
                          <a:ea typeface="Calibri"/>
                          <a:cs typeface="Calibri"/>
                          <a:sym typeface="Calibri"/>
                        </a:rPr>
                        <a:t>S’han fixat com a variables actives totes les numèriques.</a:t>
                      </a:r>
                      <a:endParaRPr sz="900" b="1">
                        <a:latin typeface="Calibri"/>
                        <a:ea typeface="Calibri"/>
                        <a:cs typeface="Calibri"/>
                        <a:sym typeface="Calibri"/>
                      </a:endParaRPr>
                    </a:p>
                  </a:txBody>
                  <a:tcPr marL="3600" marR="3600" marT="3600" marB="36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S’han fixat com a variables actives només algunes de les categòriques, deixant la resta com a variables il·lustratives.</a:t>
                      </a:r>
                      <a:endParaRPr sz="900">
                        <a:latin typeface="Calibri"/>
                        <a:ea typeface="Calibri"/>
                        <a:cs typeface="Calibri"/>
                        <a:sym typeface="Calibri"/>
                      </a:endParaRPr>
                    </a:p>
                  </a:txBody>
                  <a:tcPr marL="3600" marR="3600" marT="3600" marB="36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27050">
                <a:tc>
                  <a:txBody>
                    <a:bodyPr/>
                    <a:lstStyle/>
                    <a:p>
                      <a:pPr marL="0" lvl="0" indent="0" algn="ctr" rtl="0">
                        <a:spcBef>
                          <a:spcPts val="0"/>
                        </a:spcBef>
                        <a:spcAft>
                          <a:spcPts val="0"/>
                        </a:spcAft>
                        <a:buNone/>
                      </a:pPr>
                      <a:r>
                        <a:rPr lang="ca" sz="900">
                          <a:latin typeface="Calibri"/>
                          <a:ea typeface="Calibri"/>
                          <a:cs typeface="Calibri"/>
                          <a:sym typeface="Calibri"/>
                        </a:rPr>
                        <a:t>S’han retingut 12 components factorials</a:t>
                      </a:r>
                      <a:endParaRPr sz="900">
                        <a:latin typeface="Calibri"/>
                        <a:ea typeface="Calibri"/>
                        <a:cs typeface="Calibri"/>
                        <a:sym typeface="Calibri"/>
                      </a:endParaRPr>
                    </a:p>
                  </a:txBody>
                  <a:tcPr marL="3600" marR="3600" marT="3600" marB="36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S’han considerat 5 dimensions.</a:t>
                      </a:r>
                      <a:endParaRPr sz="900">
                        <a:latin typeface="Calibri"/>
                        <a:ea typeface="Calibri"/>
                        <a:cs typeface="Calibri"/>
                        <a:sym typeface="Calibri"/>
                      </a:endParaRPr>
                    </a:p>
                  </a:txBody>
                  <a:tcPr marL="3600" marR="3600" marT="3600" marB="36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246" name="Google Shape;246;p27"/>
          <p:cNvGraphicFramePr/>
          <p:nvPr/>
        </p:nvGraphicFramePr>
        <p:xfrm>
          <a:off x="4676550" y="1610550"/>
          <a:ext cx="4343200" cy="1560000"/>
        </p:xfrm>
        <a:graphic>
          <a:graphicData uri="http://schemas.openxmlformats.org/drawingml/2006/table">
            <a:tbl>
              <a:tblPr>
                <a:noFill/>
                <a:tableStyleId>{3CBBC7A7-9880-40E3-8384-9A417A94757B}</a:tableStyleId>
              </a:tblPr>
              <a:tblGrid>
                <a:gridCol w="2026725">
                  <a:extLst>
                    <a:ext uri="{9D8B030D-6E8A-4147-A177-3AD203B41FA5}">
                      <a16:colId xmlns:a16="http://schemas.microsoft.com/office/drawing/2014/main" val="20000"/>
                    </a:ext>
                  </a:extLst>
                </a:gridCol>
                <a:gridCol w="2316475">
                  <a:extLst>
                    <a:ext uri="{9D8B030D-6E8A-4147-A177-3AD203B41FA5}">
                      <a16:colId xmlns:a16="http://schemas.microsoft.com/office/drawing/2014/main" val="20001"/>
                    </a:ext>
                  </a:extLst>
                </a:gridCol>
              </a:tblGrid>
              <a:tr h="137900">
                <a:tc>
                  <a:txBody>
                    <a:bodyPr/>
                    <a:lstStyle/>
                    <a:p>
                      <a:pPr marL="0" lvl="0" indent="0" algn="ctr" rtl="0">
                        <a:spcBef>
                          <a:spcPts val="0"/>
                        </a:spcBef>
                        <a:spcAft>
                          <a:spcPts val="0"/>
                        </a:spcAft>
                        <a:buNone/>
                      </a:pPr>
                      <a:r>
                        <a:rPr lang="ca" sz="1000" b="1">
                          <a:latin typeface="Calibri"/>
                          <a:ea typeface="Calibri"/>
                          <a:cs typeface="Calibri"/>
                          <a:sym typeface="Calibri"/>
                        </a:rPr>
                        <a:t>Sobre el conjunt de dades original</a:t>
                      </a:r>
                      <a:endParaRPr sz="1000" b="1">
                        <a:latin typeface="Calibri"/>
                        <a:ea typeface="Calibri"/>
                        <a:cs typeface="Calibri"/>
                        <a:sym typeface="Calibri"/>
                      </a:endParaRPr>
                    </a:p>
                  </a:txBody>
                  <a:tcPr marL="3600" marR="3600" marT="3600" marB="36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1A9988">
                        <a:alpha val="53450"/>
                      </a:srgbClr>
                    </a:solidFill>
                  </a:tcPr>
                </a:tc>
                <a:tc>
                  <a:txBody>
                    <a:bodyPr/>
                    <a:lstStyle/>
                    <a:p>
                      <a:pPr marL="0" lvl="0" indent="0" algn="ctr" rtl="0">
                        <a:spcBef>
                          <a:spcPts val="0"/>
                        </a:spcBef>
                        <a:spcAft>
                          <a:spcPts val="0"/>
                        </a:spcAft>
                        <a:buNone/>
                      </a:pPr>
                      <a:r>
                        <a:rPr lang="ca" sz="1000" b="1">
                          <a:latin typeface="Calibri"/>
                          <a:ea typeface="Calibri"/>
                          <a:cs typeface="Calibri"/>
                          <a:sym typeface="Calibri"/>
                        </a:rPr>
                        <a:t>Sobre els components factorials de l’ACP</a:t>
                      </a:r>
                      <a:endParaRPr sz="1000" b="1">
                        <a:latin typeface="Calibri"/>
                        <a:ea typeface="Calibri"/>
                        <a:cs typeface="Calibri"/>
                        <a:sym typeface="Calibri"/>
                      </a:endParaRPr>
                    </a:p>
                  </a:txBody>
                  <a:tcPr marL="3600" marR="3600" marT="3600" marB="36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1A9988">
                        <a:alpha val="53450"/>
                      </a:srgbClr>
                    </a:solidFill>
                  </a:tcPr>
                </a:tc>
                <a:extLst>
                  <a:ext uri="{0D108BD9-81ED-4DB2-BD59-A6C34878D82A}">
                    <a16:rowId xmlns:a16="http://schemas.microsoft.com/office/drawing/2014/main" val="10000"/>
                  </a:ext>
                </a:extLst>
              </a:tr>
              <a:tr h="230800">
                <a:tc>
                  <a:txBody>
                    <a:bodyPr/>
                    <a:lstStyle/>
                    <a:p>
                      <a:pPr marL="0" lvl="0" indent="0" algn="ctr" rtl="0">
                        <a:spcBef>
                          <a:spcPts val="0"/>
                        </a:spcBef>
                        <a:spcAft>
                          <a:spcPts val="0"/>
                        </a:spcAft>
                        <a:buNone/>
                      </a:pPr>
                      <a:r>
                        <a:rPr lang="ca" sz="900">
                          <a:latin typeface="Calibri"/>
                          <a:ea typeface="Calibri"/>
                          <a:cs typeface="Calibri"/>
                          <a:sym typeface="Calibri"/>
                        </a:rPr>
                        <a:t>L’</a:t>
                      </a:r>
                      <a:r>
                        <a:rPr lang="ca" sz="900" i="1">
                          <a:latin typeface="Calibri"/>
                          <a:ea typeface="Calibri"/>
                          <a:cs typeface="Calibri"/>
                          <a:sym typeface="Calibri"/>
                        </a:rPr>
                        <a:t>input</a:t>
                      </a:r>
                      <a:r>
                        <a:rPr lang="ca" sz="900">
                          <a:latin typeface="Calibri"/>
                          <a:ea typeface="Calibri"/>
                          <a:cs typeface="Calibri"/>
                          <a:sym typeface="Calibri"/>
                        </a:rPr>
                        <a:t> del primer ha sigut la matriu de discrepàncies fent servir la distancia de Gower.</a:t>
                      </a:r>
                      <a:endParaRPr sz="900" b="1">
                        <a:latin typeface="Calibri"/>
                        <a:ea typeface="Calibri"/>
                        <a:cs typeface="Calibri"/>
                        <a:sym typeface="Calibri"/>
                      </a:endParaRPr>
                    </a:p>
                  </a:txBody>
                  <a:tcPr marL="3600" marR="3600" marT="3600" marB="36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 La matriu amb les distàncies euclidianes entre els individus de les primeres 12 dimensions</a:t>
                      </a:r>
                      <a:endParaRPr sz="900">
                        <a:latin typeface="Calibri"/>
                        <a:ea typeface="Calibri"/>
                        <a:cs typeface="Calibri"/>
                        <a:sym typeface="Calibri"/>
                      </a:endParaRPr>
                    </a:p>
                  </a:txBody>
                  <a:tcPr marL="3600" marR="3600" marT="3600" marB="36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9425">
                <a:tc>
                  <a:txBody>
                    <a:bodyPr/>
                    <a:lstStyle/>
                    <a:p>
                      <a:pPr marL="0" lvl="0" indent="0" algn="ctr" rtl="0">
                        <a:spcBef>
                          <a:spcPts val="0"/>
                        </a:spcBef>
                        <a:spcAft>
                          <a:spcPts val="0"/>
                        </a:spcAft>
                        <a:buNone/>
                      </a:pPr>
                      <a:r>
                        <a:rPr lang="ca" sz="900">
                          <a:latin typeface="Calibri"/>
                          <a:ea typeface="Calibri"/>
                          <a:cs typeface="Calibri"/>
                          <a:sym typeface="Calibri"/>
                        </a:rPr>
                        <a:t>S’han fet 4 particions d’un tamany relativament semblant</a:t>
                      </a:r>
                      <a:endParaRPr sz="900" b="1">
                        <a:latin typeface="Calibri"/>
                        <a:ea typeface="Calibri"/>
                        <a:cs typeface="Calibri"/>
                        <a:sym typeface="Calibri"/>
                      </a:endParaRPr>
                    </a:p>
                  </a:txBody>
                  <a:tcPr marL="3600" marR="3600" marT="3600" marB="36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S’han obtingut 3 grups de tamanys molt diferents.</a:t>
                      </a:r>
                      <a:endParaRPr sz="900">
                        <a:latin typeface="Calibri"/>
                        <a:ea typeface="Calibri"/>
                        <a:cs typeface="Calibri"/>
                        <a:sym typeface="Calibri"/>
                      </a:endParaRPr>
                    </a:p>
                  </a:txBody>
                  <a:tcPr marL="3600" marR="3600" marT="3600" marB="36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68375">
                <a:tc>
                  <a:txBody>
                    <a:bodyPr/>
                    <a:lstStyle/>
                    <a:p>
                      <a:pPr marL="0" lvl="0" indent="0" algn="ctr" rtl="0">
                        <a:spcBef>
                          <a:spcPts val="0"/>
                        </a:spcBef>
                        <a:spcAft>
                          <a:spcPts val="0"/>
                        </a:spcAft>
                        <a:buNone/>
                      </a:pPr>
                      <a:r>
                        <a:rPr lang="ca" sz="900" b="1">
                          <a:latin typeface="Calibri"/>
                          <a:ea typeface="Calibri"/>
                          <a:cs typeface="Calibri"/>
                          <a:sym typeface="Calibri"/>
                        </a:rPr>
                        <a:t>-</a:t>
                      </a:r>
                      <a:endParaRPr sz="900" b="1">
                        <a:latin typeface="Calibri"/>
                        <a:ea typeface="Calibri"/>
                        <a:cs typeface="Calibri"/>
                        <a:sym typeface="Calibri"/>
                      </a:endParaRPr>
                    </a:p>
                  </a:txBody>
                  <a:tcPr marL="3600" marR="3600" marT="3600" marB="36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 Les diferències entre els </a:t>
                      </a:r>
                      <a:r>
                        <a:rPr lang="ca" sz="900" i="1">
                          <a:latin typeface="Calibri"/>
                          <a:ea typeface="Calibri"/>
                          <a:cs typeface="Calibri"/>
                          <a:sym typeface="Calibri"/>
                        </a:rPr>
                        <a:t>clusters </a:t>
                      </a:r>
                      <a:r>
                        <a:rPr lang="ca" sz="900">
                          <a:latin typeface="Calibri"/>
                          <a:ea typeface="Calibri"/>
                          <a:cs typeface="Calibri"/>
                          <a:sym typeface="Calibri"/>
                        </a:rPr>
                        <a:t>s’accentuen molt per alguns grups en particular.</a:t>
                      </a:r>
                      <a:endParaRPr sz="900">
                        <a:latin typeface="Calibri"/>
                        <a:ea typeface="Calibri"/>
                        <a:cs typeface="Calibri"/>
                        <a:sym typeface="Calibri"/>
                      </a:endParaRPr>
                    </a:p>
                  </a:txBody>
                  <a:tcPr marL="3600" marR="3600" marT="3600" marB="36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19450">
                <a:tc>
                  <a:txBody>
                    <a:bodyPr/>
                    <a:lstStyle/>
                    <a:p>
                      <a:pPr marL="0" lvl="0" indent="0" algn="ctr" rtl="0">
                        <a:spcBef>
                          <a:spcPts val="0"/>
                        </a:spcBef>
                        <a:spcAft>
                          <a:spcPts val="0"/>
                        </a:spcAft>
                        <a:buNone/>
                      </a:pPr>
                      <a:r>
                        <a:rPr lang="ca" sz="900">
                          <a:latin typeface="Calibri"/>
                          <a:ea typeface="Calibri"/>
                          <a:cs typeface="Calibri"/>
                          <a:sym typeface="Calibri"/>
                        </a:rPr>
                        <a:t>Hi ha punts de trobada entre les particions i totes tenen característiques pròpies del grup.</a:t>
                      </a:r>
                      <a:endParaRPr sz="900" b="1">
                        <a:latin typeface="Calibri"/>
                        <a:ea typeface="Calibri"/>
                        <a:cs typeface="Calibri"/>
                        <a:sym typeface="Calibri"/>
                      </a:endParaRPr>
                    </a:p>
                  </a:txBody>
                  <a:tcPr marL="3600" marR="3600" marT="3600" marB="36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El grup 2 no destaca en res i les disparitats entre els grups 1 i 3 són molt grans.</a:t>
                      </a:r>
                      <a:endParaRPr sz="900">
                        <a:latin typeface="Calibri"/>
                        <a:ea typeface="Calibri"/>
                        <a:cs typeface="Calibri"/>
                        <a:sym typeface="Calibri"/>
                      </a:endParaRPr>
                    </a:p>
                  </a:txBody>
                  <a:tcPr marL="3600" marR="3600" marT="3600" marB="36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47" name="Google Shape;247;p27"/>
          <p:cNvSpPr txBox="1"/>
          <p:nvPr/>
        </p:nvSpPr>
        <p:spPr>
          <a:xfrm>
            <a:off x="84500" y="3169325"/>
            <a:ext cx="4405500" cy="1560000"/>
          </a:xfrm>
          <a:prstGeom prst="rect">
            <a:avLst/>
          </a:prstGeom>
          <a:noFill/>
          <a:ln>
            <a:noFill/>
          </a:ln>
        </p:spPr>
        <p:txBody>
          <a:bodyPr spcFirstLastPara="1" wrap="square" lIns="91425" tIns="91425" rIns="91425" bIns="91425" anchor="t" anchorCtr="0">
            <a:noAutofit/>
          </a:bodyPr>
          <a:lstStyle/>
          <a:p>
            <a:pPr marL="179999" lvl="0" indent="-243499" algn="just" rtl="0">
              <a:spcBef>
                <a:spcPts val="0"/>
              </a:spcBef>
              <a:spcAft>
                <a:spcPts val="0"/>
              </a:spcAft>
              <a:buClr>
                <a:schemeClr val="accent3"/>
              </a:buClr>
              <a:buSzPts val="1000"/>
              <a:buFont typeface="Lato"/>
              <a:buChar char="❖"/>
            </a:pPr>
            <a:r>
              <a:rPr lang="ca" sz="1000">
                <a:solidFill>
                  <a:schemeClr val="accent1"/>
                </a:solidFill>
                <a:latin typeface="Lato"/>
                <a:ea typeface="Lato"/>
                <a:cs typeface="Lato"/>
                <a:sym typeface="Lato"/>
              </a:rPr>
              <a:t>Algunes associacions entre variables obtingudes en aquests els mètodes ja s’havien observat abans amb el primer </a:t>
            </a:r>
            <a:r>
              <a:rPr lang="ca" sz="1000" i="1">
                <a:solidFill>
                  <a:schemeClr val="accent1"/>
                </a:solidFill>
                <a:latin typeface="Lato"/>
                <a:ea typeface="Lato"/>
                <a:cs typeface="Lato"/>
                <a:sym typeface="Lato"/>
              </a:rPr>
              <a:t>clustering</a:t>
            </a:r>
            <a:r>
              <a:rPr lang="ca" sz="1000">
                <a:solidFill>
                  <a:schemeClr val="accent1"/>
                </a:solidFill>
                <a:latin typeface="Lato"/>
                <a:ea typeface="Lato"/>
                <a:cs typeface="Lato"/>
                <a:sym typeface="Lato"/>
              </a:rPr>
              <a:t>. Per exemple:</a:t>
            </a:r>
            <a:endParaRPr sz="1000">
              <a:solidFill>
                <a:schemeClr val="accent1"/>
              </a:solidFill>
              <a:latin typeface="Lato"/>
              <a:ea typeface="Lato"/>
              <a:cs typeface="Lato"/>
              <a:sym typeface="Lato"/>
            </a:endParaRPr>
          </a:p>
          <a:p>
            <a:pPr marL="360000" lvl="1" indent="-292100" algn="just" rtl="0">
              <a:spcBef>
                <a:spcPts val="1000"/>
              </a:spcBef>
              <a:spcAft>
                <a:spcPts val="0"/>
              </a:spcAft>
              <a:buClr>
                <a:schemeClr val="accent3"/>
              </a:buClr>
              <a:buSzPts val="1000"/>
              <a:buFont typeface="Lato"/>
              <a:buChar char="➢"/>
            </a:pPr>
            <a:r>
              <a:rPr lang="ca" sz="1000">
                <a:solidFill>
                  <a:schemeClr val="accent1"/>
                </a:solidFill>
                <a:latin typeface="Lato"/>
                <a:ea typeface="Lato"/>
                <a:cs typeface="Lato"/>
                <a:sym typeface="Lato"/>
              </a:rPr>
              <a:t>En l’ACM s’ha observat que la categoria “Sector Terciari” està relacionada amb la categoria “With Job/Business”.</a:t>
            </a:r>
            <a:endParaRPr sz="1000">
              <a:solidFill>
                <a:schemeClr val="accent1"/>
              </a:solidFill>
              <a:latin typeface="Lato"/>
              <a:ea typeface="Lato"/>
              <a:cs typeface="Lato"/>
              <a:sym typeface="Lato"/>
            </a:endParaRPr>
          </a:p>
          <a:p>
            <a:pPr marL="360000" lvl="1" indent="-292100" algn="just" rtl="0">
              <a:spcBef>
                <a:spcPts val="1000"/>
              </a:spcBef>
              <a:spcAft>
                <a:spcPts val="0"/>
              </a:spcAft>
              <a:buClr>
                <a:schemeClr val="accent3"/>
              </a:buClr>
              <a:buSzPts val="1000"/>
              <a:buFont typeface="Lato"/>
              <a:buChar char="➢"/>
            </a:pPr>
            <a:r>
              <a:rPr lang="ca" sz="1000">
                <a:solidFill>
                  <a:schemeClr val="accent1"/>
                </a:solidFill>
                <a:latin typeface="Lato"/>
                <a:ea typeface="Lato"/>
                <a:cs typeface="Lato"/>
                <a:sym typeface="Lato"/>
              </a:rPr>
              <a:t>En el </a:t>
            </a:r>
            <a:r>
              <a:rPr lang="ca" sz="1000" i="1">
                <a:solidFill>
                  <a:schemeClr val="accent1"/>
                </a:solidFill>
                <a:latin typeface="Lato"/>
                <a:ea typeface="Lato"/>
                <a:cs typeface="Lato"/>
                <a:sym typeface="Lato"/>
              </a:rPr>
              <a:t>profiling </a:t>
            </a:r>
            <a:r>
              <a:rPr lang="ca" sz="1000">
                <a:solidFill>
                  <a:schemeClr val="accent1"/>
                </a:solidFill>
                <a:latin typeface="Lato"/>
                <a:ea typeface="Lato"/>
                <a:cs typeface="Lato"/>
                <a:sym typeface="Lato"/>
              </a:rPr>
              <a:t>de les classes ja s’havia comprovat també perquè en el grup 2 (Homes de classe alta que treballen en empreses) la majoria treballen en el sector terciari i tenen treball.</a:t>
            </a:r>
            <a:endParaRPr sz="1000">
              <a:solidFill>
                <a:schemeClr val="accent1"/>
              </a:solidFill>
              <a:latin typeface="Lato"/>
              <a:ea typeface="Lato"/>
              <a:cs typeface="Lato"/>
              <a:sym typeface="Lato"/>
            </a:endParaRPr>
          </a:p>
        </p:txBody>
      </p:sp>
      <p:sp>
        <p:nvSpPr>
          <p:cNvPr id="248" name="Google Shape;248;p27"/>
          <p:cNvSpPr txBox="1"/>
          <p:nvPr/>
        </p:nvSpPr>
        <p:spPr>
          <a:xfrm>
            <a:off x="4676550" y="3297700"/>
            <a:ext cx="4343100" cy="1746300"/>
          </a:xfrm>
          <a:prstGeom prst="rect">
            <a:avLst/>
          </a:prstGeom>
          <a:noFill/>
          <a:ln>
            <a:noFill/>
          </a:ln>
        </p:spPr>
        <p:txBody>
          <a:bodyPr spcFirstLastPara="1" wrap="square" lIns="91425" tIns="91425" rIns="91425" bIns="91425" anchor="t" anchorCtr="0">
            <a:noAutofit/>
          </a:bodyPr>
          <a:lstStyle/>
          <a:p>
            <a:pPr marL="89999" lvl="0" indent="-153499" algn="just" rtl="0">
              <a:spcBef>
                <a:spcPts val="0"/>
              </a:spcBef>
              <a:spcAft>
                <a:spcPts val="0"/>
              </a:spcAft>
              <a:buClr>
                <a:schemeClr val="accent3"/>
              </a:buClr>
              <a:buSzPts val="1000"/>
              <a:buFont typeface="Lato"/>
              <a:buChar char="❖"/>
            </a:pPr>
            <a:r>
              <a:rPr lang="ca" sz="1000">
                <a:solidFill>
                  <a:schemeClr val="accent1"/>
                </a:solidFill>
                <a:latin typeface="Lato"/>
                <a:ea typeface="Lato"/>
                <a:cs typeface="Lato"/>
                <a:sym typeface="Lato"/>
              </a:rPr>
              <a:t>Coincidències entre els dos processos: </a:t>
            </a:r>
            <a:endParaRPr sz="1000">
              <a:solidFill>
                <a:schemeClr val="accent1"/>
              </a:solidFill>
              <a:latin typeface="Lato"/>
              <a:ea typeface="Lato"/>
              <a:cs typeface="Lato"/>
              <a:sym typeface="Lato"/>
            </a:endParaRPr>
          </a:p>
          <a:p>
            <a:pPr marL="269999" lvl="1" indent="-149225" algn="just" rtl="0">
              <a:spcBef>
                <a:spcPts val="1000"/>
              </a:spcBef>
              <a:spcAft>
                <a:spcPts val="0"/>
              </a:spcAft>
              <a:buClr>
                <a:schemeClr val="accent3"/>
              </a:buClr>
              <a:buSzPts val="1000"/>
              <a:buFont typeface="Lato"/>
              <a:buChar char="➢"/>
            </a:pPr>
            <a:r>
              <a:rPr lang="ca" sz="1000">
                <a:solidFill>
                  <a:schemeClr val="accent1"/>
                </a:solidFill>
                <a:latin typeface="Lato"/>
                <a:ea typeface="Lato"/>
                <a:cs typeface="Lato"/>
                <a:sym typeface="Lato"/>
              </a:rPr>
              <a:t>En ambdós s’ha fet servir el mètode d’agregació de Ward, </a:t>
            </a:r>
            <a:endParaRPr sz="1000">
              <a:solidFill>
                <a:schemeClr val="accent1"/>
              </a:solidFill>
              <a:latin typeface="Lato"/>
              <a:ea typeface="Lato"/>
              <a:cs typeface="Lato"/>
              <a:sym typeface="Lato"/>
            </a:endParaRPr>
          </a:p>
          <a:p>
            <a:pPr marL="269999" lvl="1" indent="-149225" algn="just" rtl="0">
              <a:spcBef>
                <a:spcPts val="1000"/>
              </a:spcBef>
              <a:spcAft>
                <a:spcPts val="0"/>
              </a:spcAft>
              <a:buClr>
                <a:schemeClr val="accent3"/>
              </a:buClr>
              <a:buSzPts val="1000"/>
              <a:buFont typeface="Lato"/>
              <a:buChar char="➢"/>
            </a:pPr>
            <a:r>
              <a:rPr lang="ca" sz="1000">
                <a:solidFill>
                  <a:schemeClr val="accent1"/>
                </a:solidFill>
                <a:latin typeface="Lato"/>
                <a:ea typeface="Lato"/>
                <a:cs typeface="Lato"/>
                <a:sym typeface="Lato"/>
              </a:rPr>
              <a:t>Totes les variables de la base de dades han intervingut en el procés</a:t>
            </a:r>
            <a:endParaRPr sz="1000">
              <a:solidFill>
                <a:schemeClr val="accent1"/>
              </a:solidFill>
              <a:latin typeface="Lato"/>
              <a:ea typeface="Lato"/>
              <a:cs typeface="Lato"/>
              <a:sym typeface="Lato"/>
            </a:endParaRPr>
          </a:p>
          <a:p>
            <a:pPr marL="269999" lvl="1" indent="-149225" algn="just" rtl="0">
              <a:spcBef>
                <a:spcPts val="1000"/>
              </a:spcBef>
              <a:spcAft>
                <a:spcPts val="1000"/>
              </a:spcAft>
              <a:buClr>
                <a:schemeClr val="accent3"/>
              </a:buClr>
              <a:buSzPts val="1000"/>
              <a:buFont typeface="Lato"/>
              <a:buChar char="➢"/>
            </a:pPr>
            <a:r>
              <a:rPr lang="ca" sz="1000">
                <a:solidFill>
                  <a:schemeClr val="accent1"/>
                </a:solidFill>
                <a:latin typeface="Lato"/>
                <a:ea typeface="Lato"/>
                <a:cs typeface="Lato"/>
                <a:sym typeface="Lato"/>
              </a:rPr>
              <a:t>Totes han sigut estadísticament significatives entre els </a:t>
            </a:r>
            <a:r>
              <a:rPr lang="ca" sz="1000" i="1">
                <a:solidFill>
                  <a:schemeClr val="accent1"/>
                </a:solidFill>
                <a:latin typeface="Lato"/>
                <a:ea typeface="Lato"/>
                <a:cs typeface="Lato"/>
                <a:sym typeface="Lato"/>
              </a:rPr>
              <a:t>clústers</a:t>
            </a:r>
            <a:r>
              <a:rPr lang="ca" sz="1000">
                <a:solidFill>
                  <a:schemeClr val="accent1"/>
                </a:solidFill>
                <a:latin typeface="Lato"/>
                <a:ea typeface="Lato"/>
                <a:cs typeface="Lato"/>
                <a:sym typeface="Lato"/>
              </a:rPr>
              <a:t>.</a:t>
            </a:r>
            <a:endParaRPr sz="1000">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8"/>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ca"/>
              <a:t>7. Conclusions generals.</a:t>
            </a:r>
            <a:endParaRPr/>
          </a:p>
        </p:txBody>
      </p:sp>
      <p:sp>
        <p:nvSpPr>
          <p:cNvPr id="254" name="Google Shape;254;p28"/>
          <p:cNvSpPr txBox="1">
            <a:spLocks noGrp="1"/>
          </p:cNvSpPr>
          <p:nvPr>
            <p:ph type="body" idx="1"/>
          </p:nvPr>
        </p:nvSpPr>
        <p:spPr>
          <a:xfrm>
            <a:off x="683700" y="1387100"/>
            <a:ext cx="7361700" cy="3326700"/>
          </a:xfrm>
          <a:prstGeom prst="rect">
            <a:avLst/>
          </a:prstGeom>
        </p:spPr>
        <p:txBody>
          <a:bodyPr spcFirstLastPara="1" wrap="square" lIns="91425" tIns="91425" rIns="91425" bIns="91425" anchor="t" anchorCtr="0">
            <a:noAutofit/>
          </a:bodyPr>
          <a:lstStyle/>
          <a:p>
            <a:pPr marL="179999" lvl="0" indent="-268899" algn="just" rtl="0">
              <a:lnSpc>
                <a:spcPct val="100000"/>
              </a:lnSpc>
              <a:spcBef>
                <a:spcPts val="0"/>
              </a:spcBef>
              <a:spcAft>
                <a:spcPts val="0"/>
              </a:spcAft>
              <a:buClr>
                <a:schemeClr val="accent3"/>
              </a:buClr>
              <a:buSzPts val="1400"/>
              <a:buChar char="●"/>
            </a:pPr>
            <a:r>
              <a:rPr lang="ca" sz="1400"/>
              <a:t>Les famílies amb més ingressos són les que més gasten, de més béns disposen i millors cases tenen, tant en metres quadrats com en habitacions. </a:t>
            </a:r>
            <a:endParaRPr sz="1400"/>
          </a:p>
          <a:p>
            <a:pPr marL="179999" lvl="0" indent="-268899" algn="just" rtl="0">
              <a:lnSpc>
                <a:spcPct val="100000"/>
              </a:lnSpc>
              <a:spcBef>
                <a:spcPts val="1000"/>
              </a:spcBef>
              <a:spcAft>
                <a:spcPts val="0"/>
              </a:spcAft>
              <a:buClr>
                <a:schemeClr val="accent3"/>
              </a:buClr>
              <a:buSzPts val="1400"/>
              <a:buChar char="●"/>
            </a:pPr>
            <a:r>
              <a:rPr lang="ca" sz="1400"/>
              <a:t>Hi ha un grup important de famílies d’ingressos mitjans/alts que es caracteritzen per ser matrimonis amb estudis.</a:t>
            </a:r>
            <a:endParaRPr sz="1400"/>
          </a:p>
          <a:p>
            <a:pPr marL="179999" lvl="0" indent="-268899" algn="just" rtl="0">
              <a:lnSpc>
                <a:spcPct val="100000"/>
              </a:lnSpc>
              <a:spcBef>
                <a:spcPts val="1000"/>
              </a:spcBef>
              <a:spcAft>
                <a:spcPts val="0"/>
              </a:spcAft>
              <a:buClr>
                <a:schemeClr val="accent3"/>
              </a:buClr>
              <a:buSzPts val="1400"/>
              <a:buChar char="●"/>
            </a:pPr>
            <a:r>
              <a:rPr lang="ca" sz="1400"/>
              <a:t>Les persones que treballen en el sector terciari no solen tenir ingressos baixos. Per altra banda, la pràctica totalitat de treballadors del sector primari són empleats agrícoles i tenen pocs ingressos.</a:t>
            </a:r>
            <a:endParaRPr sz="1400"/>
          </a:p>
          <a:p>
            <a:pPr marL="179999" lvl="0" indent="-268899" algn="just" rtl="0">
              <a:lnSpc>
                <a:spcPct val="100000"/>
              </a:lnSpc>
              <a:spcBef>
                <a:spcPts val="1000"/>
              </a:spcBef>
              <a:spcAft>
                <a:spcPts val="0"/>
              </a:spcAft>
              <a:buClr>
                <a:schemeClr val="accent3"/>
              </a:buClr>
              <a:buSzPts val="1400"/>
              <a:buChar char="●"/>
            </a:pPr>
            <a:r>
              <a:rPr lang="ca" sz="1400"/>
              <a:t>Les famílies amb ingressos alts, però no màxims, són les que més gasten en tabac i alcohol.</a:t>
            </a:r>
            <a:endParaRPr sz="1400"/>
          </a:p>
          <a:p>
            <a:pPr marL="179999" lvl="0" indent="-268899" algn="just" rtl="0">
              <a:lnSpc>
                <a:spcPct val="100000"/>
              </a:lnSpc>
              <a:spcBef>
                <a:spcPts val="1000"/>
              </a:spcBef>
              <a:spcAft>
                <a:spcPts val="0"/>
              </a:spcAft>
              <a:buClr>
                <a:schemeClr val="accent3"/>
              </a:buClr>
              <a:buSzPts val="1400"/>
              <a:buChar char="●"/>
            </a:pPr>
            <a:r>
              <a:rPr lang="ca" sz="1400"/>
              <a:t>Les famílies més pobres són aquelles amb més fills i més joves.</a:t>
            </a:r>
            <a:endParaRPr sz="1400"/>
          </a:p>
          <a:p>
            <a:pPr marL="179999" lvl="0" indent="-268899" algn="just" rtl="0">
              <a:lnSpc>
                <a:spcPct val="100000"/>
              </a:lnSpc>
              <a:spcBef>
                <a:spcPts val="1000"/>
              </a:spcBef>
              <a:spcAft>
                <a:spcPts val="1000"/>
              </a:spcAft>
              <a:buClr>
                <a:schemeClr val="accent3"/>
              </a:buClr>
              <a:buSzPts val="1400"/>
              <a:buChar char="●"/>
            </a:pPr>
            <a:r>
              <a:rPr lang="ca" sz="1400"/>
              <a:t>El més comú en les famílies filipines és que el cap de família sigui un home, de manera que podem parlar d’una societat patriarcal.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9"/>
          <p:cNvSpPr txBox="1">
            <a:spLocks noGrp="1"/>
          </p:cNvSpPr>
          <p:nvPr>
            <p:ph type="title"/>
          </p:nvPr>
        </p:nvSpPr>
        <p:spPr>
          <a:xfrm>
            <a:off x="730000" y="632850"/>
            <a:ext cx="7818600" cy="58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a"/>
              <a:t>8. Planificació original i final del treball.</a:t>
            </a:r>
            <a:endParaRPr/>
          </a:p>
          <a:p>
            <a:pPr marL="0" lvl="0" indent="0" algn="l" rtl="0">
              <a:spcBef>
                <a:spcPts val="0"/>
              </a:spcBef>
              <a:spcAft>
                <a:spcPts val="0"/>
              </a:spcAft>
              <a:buNone/>
            </a:pPr>
            <a:endParaRPr/>
          </a:p>
        </p:txBody>
      </p:sp>
      <p:sp>
        <p:nvSpPr>
          <p:cNvPr id="260" name="Google Shape;260;p29"/>
          <p:cNvSpPr txBox="1">
            <a:spLocks noGrp="1"/>
          </p:cNvSpPr>
          <p:nvPr>
            <p:ph type="subTitle" idx="4294967295"/>
          </p:nvPr>
        </p:nvSpPr>
        <p:spPr>
          <a:xfrm>
            <a:off x="649400" y="1352625"/>
            <a:ext cx="3300900" cy="384900"/>
          </a:xfrm>
          <a:prstGeom prst="rect">
            <a:avLst/>
          </a:prstGeom>
        </p:spPr>
        <p:txBody>
          <a:bodyPr spcFirstLastPara="1" wrap="square" lIns="91425" tIns="91425" rIns="91425" bIns="91425" anchor="t" anchorCtr="0">
            <a:noAutofit/>
          </a:bodyPr>
          <a:lstStyle/>
          <a:p>
            <a:pPr marL="89999" lvl="0" indent="-172549" algn="l" rtl="0">
              <a:spcBef>
                <a:spcPts val="0"/>
              </a:spcBef>
              <a:spcAft>
                <a:spcPts val="0"/>
              </a:spcAft>
              <a:buClr>
                <a:schemeClr val="dk1"/>
              </a:buClr>
              <a:buSzPts val="1300"/>
              <a:buChar char="●"/>
            </a:pPr>
            <a:r>
              <a:rPr lang="ca" b="1"/>
              <a:t>Diagrama de Gantt inicial.</a:t>
            </a:r>
            <a:endParaRPr b="1"/>
          </a:p>
        </p:txBody>
      </p:sp>
      <p:pic>
        <p:nvPicPr>
          <p:cNvPr id="261" name="Google Shape;261;p29"/>
          <p:cNvPicPr preferRelativeResize="0"/>
          <p:nvPr/>
        </p:nvPicPr>
        <p:blipFill>
          <a:blip r:embed="rId3">
            <a:alphaModFix/>
          </a:blip>
          <a:stretch>
            <a:fillRect/>
          </a:stretch>
        </p:blipFill>
        <p:spPr>
          <a:xfrm>
            <a:off x="649400" y="1945075"/>
            <a:ext cx="3523100" cy="2775125"/>
          </a:xfrm>
          <a:prstGeom prst="rect">
            <a:avLst/>
          </a:prstGeom>
          <a:noFill/>
          <a:ln w="9525" cap="flat" cmpd="sng">
            <a:solidFill>
              <a:schemeClr val="dk1"/>
            </a:solidFill>
            <a:prstDash val="solid"/>
            <a:round/>
            <a:headEnd type="none" w="sm" len="sm"/>
            <a:tailEnd type="none" w="sm" len="sm"/>
          </a:ln>
        </p:spPr>
      </p:pic>
      <p:sp>
        <p:nvSpPr>
          <p:cNvPr id="262" name="Google Shape;262;p29"/>
          <p:cNvSpPr txBox="1">
            <a:spLocks noGrp="1"/>
          </p:cNvSpPr>
          <p:nvPr>
            <p:ph type="subTitle" idx="4294967295"/>
          </p:nvPr>
        </p:nvSpPr>
        <p:spPr>
          <a:xfrm>
            <a:off x="5083475" y="1352625"/>
            <a:ext cx="3300900" cy="384900"/>
          </a:xfrm>
          <a:prstGeom prst="rect">
            <a:avLst/>
          </a:prstGeom>
        </p:spPr>
        <p:txBody>
          <a:bodyPr spcFirstLastPara="1" wrap="square" lIns="91425" tIns="91425" rIns="91425" bIns="91425" anchor="t" anchorCtr="0">
            <a:noAutofit/>
          </a:bodyPr>
          <a:lstStyle/>
          <a:p>
            <a:pPr marL="89999" lvl="0" indent="-172549" algn="l" rtl="0">
              <a:spcBef>
                <a:spcPts val="0"/>
              </a:spcBef>
              <a:spcAft>
                <a:spcPts val="0"/>
              </a:spcAft>
              <a:buClr>
                <a:schemeClr val="accent3"/>
              </a:buClr>
              <a:buSzPts val="1300"/>
              <a:buChar char="●"/>
            </a:pPr>
            <a:r>
              <a:rPr lang="ca" b="1"/>
              <a:t>Diagrama de Gantt real.</a:t>
            </a:r>
            <a:endParaRPr b="1"/>
          </a:p>
        </p:txBody>
      </p:sp>
      <p:pic>
        <p:nvPicPr>
          <p:cNvPr id="263" name="Google Shape;263;p29"/>
          <p:cNvPicPr preferRelativeResize="0"/>
          <p:nvPr/>
        </p:nvPicPr>
        <p:blipFill rotWithShape="1">
          <a:blip r:embed="rId4">
            <a:alphaModFix/>
          </a:blip>
          <a:srcRect r="1642"/>
          <a:stretch/>
        </p:blipFill>
        <p:spPr>
          <a:xfrm>
            <a:off x="5083475" y="1945075"/>
            <a:ext cx="3465125" cy="277512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0"/>
          <p:cNvSpPr txBox="1">
            <a:spLocks noGrp="1"/>
          </p:cNvSpPr>
          <p:nvPr>
            <p:ph type="title"/>
          </p:nvPr>
        </p:nvSpPr>
        <p:spPr>
          <a:xfrm>
            <a:off x="729450" y="1322450"/>
            <a:ext cx="74598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a" sz="6000" b="0"/>
              <a:t>Moltes gràcies per la vostra atenció!</a:t>
            </a:r>
            <a:endParaRPr sz="6000" b="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30000" y="1318650"/>
            <a:ext cx="3374400" cy="132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a">
                <a:solidFill>
                  <a:srgbClr val="434343"/>
                </a:solidFill>
              </a:rPr>
              <a:t>Definició del projecte</a:t>
            </a:r>
            <a:endParaRPr>
              <a:solidFill>
                <a:srgbClr val="434343"/>
              </a:solidFill>
            </a:endParaRPr>
          </a:p>
        </p:txBody>
      </p:sp>
      <p:sp>
        <p:nvSpPr>
          <p:cNvPr id="94" name="Google Shape;94;p14"/>
          <p:cNvSpPr txBox="1">
            <a:spLocks noGrp="1"/>
          </p:cNvSpPr>
          <p:nvPr>
            <p:ph type="subTitle" idx="1"/>
          </p:nvPr>
        </p:nvSpPr>
        <p:spPr>
          <a:xfrm>
            <a:off x="724950" y="2890100"/>
            <a:ext cx="3052200" cy="114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000000"/>
              </a:buClr>
              <a:buSzPts val="1100"/>
              <a:buFont typeface="Arial"/>
              <a:buNone/>
            </a:pPr>
            <a:r>
              <a:rPr lang="ca"/>
              <a:t>L’objectiu principal és conèixer l’activitat econòmica familiar a</a:t>
            </a:r>
            <a:endParaRPr/>
          </a:p>
          <a:p>
            <a:pPr marL="0" lvl="0" indent="0" algn="just" rtl="0">
              <a:spcBef>
                <a:spcPts val="0"/>
              </a:spcBef>
              <a:spcAft>
                <a:spcPts val="0"/>
              </a:spcAft>
              <a:buClr>
                <a:srgbClr val="000000"/>
              </a:buClr>
              <a:buSzPts val="1100"/>
              <a:buFont typeface="Arial"/>
              <a:buNone/>
            </a:pPr>
            <a:r>
              <a:rPr lang="ca"/>
              <a:t>la República de Filipines.</a:t>
            </a:r>
            <a:endParaRPr/>
          </a:p>
          <a:p>
            <a:pPr marL="0" lvl="0" indent="0" algn="l" rtl="0">
              <a:spcBef>
                <a:spcPts val="0"/>
              </a:spcBef>
              <a:spcAft>
                <a:spcPts val="0"/>
              </a:spcAft>
              <a:buNone/>
            </a:pPr>
            <a:endParaRPr/>
          </a:p>
        </p:txBody>
      </p:sp>
      <p:sp>
        <p:nvSpPr>
          <p:cNvPr id="95" name="Google Shape;95;p14"/>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ca"/>
              <a:t>Per assolir-ho, tractarem d’establir un model (basat en el nombre de membres, la regió del país o la feina, entre d’altres variables d’interès) que ens permeti detectar característiques associades a uns ingressos i/o despeses elevades.</a:t>
            </a:r>
            <a:endParaRPr/>
          </a:p>
          <a:p>
            <a:pPr marL="0" lvl="0" indent="0" algn="l" rtl="0">
              <a:spcBef>
                <a:spcPts val="1600"/>
              </a:spcBef>
              <a:spcAft>
                <a:spcPts val="0"/>
              </a:spcAft>
              <a:buNone/>
            </a:pPr>
            <a:r>
              <a:rPr lang="ca"/>
              <a:t>Font de la base de dades:</a:t>
            </a:r>
            <a:endParaRPr/>
          </a:p>
          <a:p>
            <a:pPr marL="0" lvl="0" indent="0" algn="l" rtl="0">
              <a:spcBef>
                <a:spcPts val="1600"/>
              </a:spcBef>
              <a:spcAft>
                <a:spcPts val="1600"/>
              </a:spcAft>
              <a:buNone/>
            </a:pPr>
            <a:r>
              <a:rPr lang="ca" sz="1100" u="sng">
                <a:solidFill>
                  <a:schemeClr val="hlink"/>
                </a:solidFill>
                <a:latin typeface="Arial"/>
                <a:ea typeface="Arial"/>
                <a:cs typeface="Arial"/>
                <a:sym typeface="Arial"/>
                <a:hlinkClick r:id="rId3"/>
              </a:rPr>
              <a:t>https://www.kaggle.com/grosvenpaul/%20family-income-and-expenditure/home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a"/>
              <a:t>Índex</a:t>
            </a:r>
            <a:endParaRPr/>
          </a:p>
        </p:txBody>
      </p:sp>
      <p:sp>
        <p:nvSpPr>
          <p:cNvPr id="101" name="Google Shape;101;p15"/>
          <p:cNvSpPr txBox="1">
            <a:spLocks noGrp="1"/>
          </p:cNvSpPr>
          <p:nvPr>
            <p:ph type="body" idx="1"/>
          </p:nvPr>
        </p:nvSpPr>
        <p:spPr>
          <a:xfrm>
            <a:off x="985000" y="1449175"/>
            <a:ext cx="7433100" cy="29616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Clr>
                <a:schemeClr val="accent3"/>
              </a:buClr>
              <a:buSzPts val="1300"/>
              <a:buAutoNum type="arabicPeriod"/>
            </a:pPr>
            <a:r>
              <a:rPr lang="ca" dirty="0"/>
              <a:t>Resultats rellevants dels punts anteriors. </a:t>
            </a:r>
            <a:endParaRPr dirty="0"/>
          </a:p>
          <a:p>
            <a:pPr marL="457200" lvl="0" indent="-311150" algn="l" rtl="0">
              <a:lnSpc>
                <a:spcPct val="200000"/>
              </a:lnSpc>
              <a:spcBef>
                <a:spcPts val="0"/>
              </a:spcBef>
              <a:spcAft>
                <a:spcPts val="0"/>
              </a:spcAft>
              <a:buClr>
                <a:schemeClr val="accent3"/>
              </a:buClr>
              <a:buSzPts val="1300"/>
              <a:buAutoNum type="arabicPeriod"/>
            </a:pPr>
            <a:r>
              <a:rPr lang="ca" dirty="0"/>
              <a:t>Anàlisi de components principals.</a:t>
            </a:r>
            <a:endParaRPr dirty="0"/>
          </a:p>
          <a:p>
            <a:pPr marL="457200" lvl="0" indent="-311150" algn="l" rtl="0">
              <a:lnSpc>
                <a:spcPct val="200000"/>
              </a:lnSpc>
              <a:spcBef>
                <a:spcPts val="0"/>
              </a:spcBef>
              <a:spcAft>
                <a:spcPts val="0"/>
              </a:spcAft>
              <a:buClr>
                <a:schemeClr val="accent3"/>
              </a:buClr>
              <a:buSzPts val="1300"/>
              <a:buAutoNum type="arabicPeriod"/>
            </a:pPr>
            <a:r>
              <a:rPr lang="ca" dirty="0"/>
              <a:t>Anàlisi de correspondències múltiples.</a:t>
            </a:r>
            <a:endParaRPr dirty="0"/>
          </a:p>
          <a:p>
            <a:pPr marL="457200" lvl="0" indent="-311150" algn="l" rtl="0">
              <a:lnSpc>
                <a:spcPct val="200000"/>
              </a:lnSpc>
              <a:spcBef>
                <a:spcPts val="0"/>
              </a:spcBef>
              <a:spcAft>
                <a:spcPts val="0"/>
              </a:spcAft>
              <a:buClr>
                <a:schemeClr val="accent3"/>
              </a:buClr>
              <a:buSzPts val="1300"/>
              <a:buAutoNum type="arabicPeriod"/>
            </a:pPr>
            <a:r>
              <a:rPr lang="ca" dirty="0"/>
              <a:t>Clustering jeràrquic </a:t>
            </a:r>
            <a:r>
              <a:rPr lang="ca" dirty="0">
                <a:uFill>
                  <a:noFill/>
                </a:uFill>
                <a:hlinkClick r:id="rId3">
                  <a:extLst>
                    <a:ext uri="{A12FA001-AC4F-418D-AE19-62706E023703}">
                      <ahyp:hlinkClr xmlns:ahyp="http://schemas.microsoft.com/office/drawing/2018/hyperlinkcolor" val="tx"/>
                    </a:ext>
                  </a:extLst>
                </a:hlinkClick>
              </a:rPr>
              <a:t>sobre les components factorials d’ACP</a:t>
            </a:r>
            <a:r>
              <a:rPr lang="ca" dirty="0"/>
              <a:t>.</a:t>
            </a:r>
            <a:endParaRPr dirty="0"/>
          </a:p>
          <a:p>
            <a:pPr marL="457200" lvl="0" indent="-311150" algn="l" rtl="0">
              <a:lnSpc>
                <a:spcPct val="200000"/>
              </a:lnSpc>
              <a:spcBef>
                <a:spcPts val="0"/>
              </a:spcBef>
              <a:spcAft>
                <a:spcPts val="0"/>
              </a:spcAft>
              <a:buClr>
                <a:schemeClr val="accent3"/>
              </a:buClr>
              <a:buSzPts val="1300"/>
              <a:buAutoNum type="arabicPeriod"/>
            </a:pPr>
            <a:r>
              <a:rPr lang="ca" dirty="0"/>
              <a:t>Anàlisi Factorial Múltiple.</a:t>
            </a:r>
            <a:endParaRPr dirty="0"/>
          </a:p>
          <a:p>
            <a:pPr marL="457200" lvl="0" indent="-311150" algn="l" rtl="0">
              <a:lnSpc>
                <a:spcPct val="200000"/>
              </a:lnSpc>
              <a:spcBef>
                <a:spcPts val="0"/>
              </a:spcBef>
              <a:spcAft>
                <a:spcPts val="0"/>
              </a:spcAft>
              <a:buClr>
                <a:schemeClr val="accent3"/>
              </a:buClr>
              <a:buSzPts val="1300"/>
              <a:buAutoNum type="arabicPeriod"/>
            </a:pPr>
            <a:r>
              <a:rPr lang="ca" dirty="0"/>
              <a:t>Anàlisi comparativa.</a:t>
            </a:r>
            <a:endParaRPr dirty="0"/>
          </a:p>
          <a:p>
            <a:pPr marL="457200" lvl="0" indent="-311150" algn="l" rtl="0">
              <a:lnSpc>
                <a:spcPct val="200000"/>
              </a:lnSpc>
              <a:spcBef>
                <a:spcPts val="0"/>
              </a:spcBef>
              <a:spcAft>
                <a:spcPts val="0"/>
              </a:spcAft>
              <a:buClr>
                <a:schemeClr val="accent3"/>
              </a:buClr>
              <a:buSzPts val="1300"/>
              <a:buAutoNum type="arabicPeriod"/>
            </a:pPr>
            <a:r>
              <a:rPr lang="ca" dirty="0"/>
              <a:t>Conclusions generals. </a:t>
            </a:r>
            <a:endParaRPr dirty="0"/>
          </a:p>
          <a:p>
            <a:pPr marL="457200" lvl="0" indent="-311150" algn="l" rtl="0">
              <a:lnSpc>
                <a:spcPct val="200000"/>
              </a:lnSpc>
              <a:spcBef>
                <a:spcPts val="0"/>
              </a:spcBef>
              <a:spcAft>
                <a:spcPts val="0"/>
              </a:spcAft>
              <a:buClr>
                <a:schemeClr val="accent3"/>
              </a:buClr>
              <a:buSzPts val="1300"/>
              <a:buAutoNum type="arabicPeriod"/>
            </a:pPr>
            <a:r>
              <a:rPr lang="ca" dirty="0"/>
              <a:t>Planificació original i final del treball.</a:t>
            </a:r>
            <a:endParaRPr dirty="0"/>
          </a:p>
          <a:p>
            <a:pPr marL="0" lvl="0" indent="0" algn="l" rtl="0">
              <a:spcBef>
                <a:spcPts val="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AutoNum type="arabicPeriod"/>
            </a:pPr>
            <a:r>
              <a:rPr lang="ca"/>
              <a:t>Resultats rellevants dels punts anteriors. </a:t>
            </a:r>
            <a:endParaRPr/>
          </a:p>
        </p:txBody>
      </p:sp>
      <p:sp>
        <p:nvSpPr>
          <p:cNvPr id="107" name="Google Shape;107;p16"/>
          <p:cNvSpPr txBox="1">
            <a:spLocks noGrp="1"/>
          </p:cNvSpPr>
          <p:nvPr>
            <p:ph type="body" idx="1"/>
          </p:nvPr>
        </p:nvSpPr>
        <p:spPr>
          <a:xfrm>
            <a:off x="623850" y="1166325"/>
            <a:ext cx="7794300" cy="467700"/>
          </a:xfrm>
          <a:prstGeom prst="rect">
            <a:avLst/>
          </a:prstGeom>
        </p:spPr>
        <p:txBody>
          <a:bodyPr spcFirstLastPara="1" wrap="square" lIns="91425" tIns="91425" rIns="91425" bIns="91425" anchor="t" anchorCtr="0">
            <a:noAutofit/>
          </a:bodyPr>
          <a:lstStyle/>
          <a:p>
            <a:pPr marL="457200" lvl="0" indent="-311150" algn="just" rtl="0">
              <a:lnSpc>
                <a:spcPct val="100000"/>
              </a:lnSpc>
              <a:spcBef>
                <a:spcPts val="0"/>
              </a:spcBef>
              <a:spcAft>
                <a:spcPts val="1000"/>
              </a:spcAft>
              <a:buClr>
                <a:schemeClr val="dk1"/>
              </a:buClr>
              <a:buSzPts val="1300"/>
              <a:buChar char="●"/>
            </a:pPr>
            <a:r>
              <a:rPr lang="ca"/>
              <a:t>La base de dades que  s’ha utilitzat té 5000 observacions i 34 variables.</a:t>
            </a:r>
            <a:endParaRPr/>
          </a:p>
        </p:txBody>
      </p:sp>
      <p:pic>
        <p:nvPicPr>
          <p:cNvPr id="108" name="Google Shape;108;p16"/>
          <p:cNvPicPr preferRelativeResize="0"/>
          <p:nvPr/>
        </p:nvPicPr>
        <p:blipFill>
          <a:blip r:embed="rId3">
            <a:alphaModFix/>
          </a:blip>
          <a:stretch>
            <a:fillRect/>
          </a:stretch>
        </p:blipFill>
        <p:spPr>
          <a:xfrm>
            <a:off x="1687687" y="1487525"/>
            <a:ext cx="5666624" cy="1382950"/>
          </a:xfrm>
          <a:prstGeom prst="rect">
            <a:avLst/>
          </a:prstGeom>
          <a:noFill/>
          <a:ln>
            <a:noFill/>
          </a:ln>
        </p:spPr>
      </p:pic>
      <p:pic>
        <p:nvPicPr>
          <p:cNvPr id="109" name="Google Shape;109;p16"/>
          <p:cNvPicPr preferRelativeResize="0"/>
          <p:nvPr/>
        </p:nvPicPr>
        <p:blipFill>
          <a:blip r:embed="rId4">
            <a:alphaModFix/>
          </a:blip>
          <a:stretch>
            <a:fillRect/>
          </a:stretch>
        </p:blipFill>
        <p:spPr>
          <a:xfrm>
            <a:off x="5395700" y="2883975"/>
            <a:ext cx="2867450" cy="2101825"/>
          </a:xfrm>
          <a:prstGeom prst="rect">
            <a:avLst/>
          </a:prstGeom>
          <a:noFill/>
          <a:ln w="9525" cap="flat" cmpd="sng">
            <a:solidFill>
              <a:schemeClr val="dk1"/>
            </a:solidFill>
            <a:prstDash val="solid"/>
            <a:round/>
            <a:headEnd type="none" w="sm" len="sm"/>
            <a:tailEnd type="none" w="sm" len="sm"/>
          </a:ln>
        </p:spPr>
      </p:pic>
      <p:sp>
        <p:nvSpPr>
          <p:cNvPr id="110" name="Google Shape;110;p16"/>
          <p:cNvSpPr txBox="1">
            <a:spLocks noGrp="1"/>
          </p:cNvSpPr>
          <p:nvPr>
            <p:ph type="body" idx="1"/>
          </p:nvPr>
        </p:nvSpPr>
        <p:spPr>
          <a:xfrm>
            <a:off x="623850" y="2995125"/>
            <a:ext cx="4373100" cy="1914600"/>
          </a:xfrm>
          <a:prstGeom prst="rect">
            <a:avLst/>
          </a:prstGeom>
        </p:spPr>
        <p:txBody>
          <a:bodyPr spcFirstLastPara="1" wrap="square" lIns="91425" tIns="91425" rIns="91425" bIns="91425" anchor="t" anchorCtr="0">
            <a:noAutofit/>
          </a:bodyPr>
          <a:lstStyle/>
          <a:p>
            <a:pPr marL="457200" lvl="0" indent="-311150" algn="just" rtl="0">
              <a:lnSpc>
                <a:spcPct val="100000"/>
              </a:lnSpc>
              <a:spcBef>
                <a:spcPts val="0"/>
              </a:spcBef>
              <a:spcAft>
                <a:spcPts val="0"/>
              </a:spcAft>
              <a:buClr>
                <a:schemeClr val="dk1"/>
              </a:buClr>
              <a:buSzPts val="1300"/>
              <a:buChar char="●"/>
            </a:pPr>
            <a:r>
              <a:rPr lang="ca"/>
              <a:t>Tractament de </a:t>
            </a:r>
            <a:r>
              <a:rPr lang="ca" i="1"/>
              <a:t>missings</a:t>
            </a:r>
            <a:r>
              <a:rPr lang="ca"/>
              <a:t>: tots els NA’s pertanyen</a:t>
            </a:r>
            <a:endParaRPr/>
          </a:p>
          <a:p>
            <a:pPr marL="0" lvl="0" indent="457200" algn="just" rtl="0">
              <a:lnSpc>
                <a:spcPct val="100000"/>
              </a:lnSpc>
              <a:spcBef>
                <a:spcPts val="0"/>
              </a:spcBef>
              <a:spcAft>
                <a:spcPts val="0"/>
              </a:spcAft>
              <a:buNone/>
            </a:pPr>
            <a:r>
              <a:rPr lang="ca"/>
              <a:t>a les observacions amb “No Job/Business”. </a:t>
            </a:r>
            <a:endParaRPr/>
          </a:p>
          <a:p>
            <a:pPr marL="457200" lvl="0" indent="-311150" algn="just" rtl="0">
              <a:lnSpc>
                <a:spcPct val="100000"/>
              </a:lnSpc>
              <a:spcBef>
                <a:spcPts val="1000"/>
              </a:spcBef>
              <a:spcAft>
                <a:spcPts val="0"/>
              </a:spcAft>
              <a:buClr>
                <a:schemeClr val="dk1"/>
              </a:buClr>
              <a:buSzPts val="1300"/>
              <a:buChar char="●"/>
            </a:pPr>
            <a:r>
              <a:rPr lang="ca"/>
              <a:t>Recodificació:</a:t>
            </a:r>
            <a:endParaRPr/>
          </a:p>
          <a:p>
            <a:pPr marL="899999" lvl="1" indent="-298449" algn="just" rtl="0">
              <a:lnSpc>
                <a:spcPct val="100000"/>
              </a:lnSpc>
              <a:spcBef>
                <a:spcPts val="1000"/>
              </a:spcBef>
              <a:spcAft>
                <a:spcPts val="0"/>
              </a:spcAft>
              <a:buClr>
                <a:schemeClr val="accent3"/>
              </a:buClr>
              <a:buSzPts val="1100"/>
              <a:buChar char="○"/>
            </a:pPr>
            <a:r>
              <a:rPr lang="ca" i="1"/>
              <a:t>Household.Head.Occupation</a:t>
            </a:r>
            <a:r>
              <a:rPr lang="ca"/>
              <a:t> → “No Occupation”</a:t>
            </a:r>
            <a:endParaRPr/>
          </a:p>
          <a:p>
            <a:pPr marL="899999" lvl="1" indent="-298449" algn="just" rtl="0">
              <a:lnSpc>
                <a:spcPct val="100000"/>
              </a:lnSpc>
              <a:spcBef>
                <a:spcPts val="1000"/>
              </a:spcBef>
              <a:spcAft>
                <a:spcPts val="0"/>
              </a:spcAft>
              <a:buClr>
                <a:schemeClr val="accent3"/>
              </a:buClr>
              <a:buSzPts val="1100"/>
              <a:buChar char="○"/>
            </a:pPr>
            <a:r>
              <a:rPr lang="ca" i="1"/>
              <a:t>Household.Head.Job.Indicator</a:t>
            </a:r>
            <a:r>
              <a:rPr lang="ca"/>
              <a:t> → “Unemployed”</a:t>
            </a:r>
            <a:endParaRPr/>
          </a:p>
        </p:txBody>
      </p:sp>
      <p:cxnSp>
        <p:nvCxnSpPr>
          <p:cNvPr id="111" name="Google Shape;111;p16"/>
          <p:cNvCxnSpPr/>
          <p:nvPr/>
        </p:nvCxnSpPr>
        <p:spPr>
          <a:xfrm>
            <a:off x="4614725" y="3524050"/>
            <a:ext cx="587400" cy="0"/>
          </a:xfrm>
          <a:prstGeom prst="straightConnector1">
            <a:avLst/>
          </a:prstGeom>
          <a:noFill/>
          <a:ln w="38100" cap="flat" cmpd="sng">
            <a:solidFill>
              <a:schemeClr val="accent3"/>
            </a:solidFill>
            <a:prstDash val="solid"/>
            <a:round/>
            <a:headEnd type="none" w="med" len="med"/>
            <a:tailEnd type="triangle" w="med" len="med"/>
          </a:ln>
        </p:spPr>
      </p:cxnSp>
      <p:sp>
        <p:nvSpPr>
          <p:cNvPr id="112" name="Google Shape;112;p16"/>
          <p:cNvSpPr txBox="1"/>
          <p:nvPr/>
        </p:nvSpPr>
        <p:spPr>
          <a:xfrm>
            <a:off x="5779325" y="3010975"/>
            <a:ext cx="1059600" cy="46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ca" sz="1100">
                <a:solidFill>
                  <a:schemeClr val="accent3"/>
                </a:solidFill>
                <a:latin typeface="Lato"/>
                <a:ea typeface="Lato"/>
                <a:cs typeface="Lato"/>
                <a:sym typeface="Lato"/>
              </a:rPr>
              <a:t>100%</a:t>
            </a:r>
            <a:endParaRPr sz="1100">
              <a:solidFill>
                <a:schemeClr val="accent3"/>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AutoNum type="arabicPeriod"/>
            </a:pPr>
            <a:r>
              <a:rPr lang="ca"/>
              <a:t>Resultats rellevants dels punts anteriors. </a:t>
            </a:r>
            <a:endParaRPr/>
          </a:p>
        </p:txBody>
      </p:sp>
      <p:sp>
        <p:nvSpPr>
          <p:cNvPr id="118" name="Google Shape;118;p17"/>
          <p:cNvSpPr txBox="1">
            <a:spLocks noGrp="1"/>
          </p:cNvSpPr>
          <p:nvPr>
            <p:ph type="body" idx="1"/>
          </p:nvPr>
        </p:nvSpPr>
        <p:spPr>
          <a:xfrm>
            <a:off x="623850" y="1242525"/>
            <a:ext cx="7794300" cy="402900"/>
          </a:xfrm>
          <a:prstGeom prst="rect">
            <a:avLst/>
          </a:prstGeom>
        </p:spPr>
        <p:txBody>
          <a:bodyPr spcFirstLastPara="1" wrap="square" lIns="91425" tIns="91425" rIns="91425" bIns="91425" anchor="t" anchorCtr="0">
            <a:noAutofit/>
          </a:bodyPr>
          <a:lstStyle/>
          <a:p>
            <a:pPr marL="457200" lvl="0" indent="-311150" algn="just" rtl="0">
              <a:lnSpc>
                <a:spcPct val="100000"/>
              </a:lnSpc>
              <a:spcBef>
                <a:spcPts val="0"/>
              </a:spcBef>
              <a:spcAft>
                <a:spcPts val="1000"/>
              </a:spcAft>
              <a:buClr>
                <a:schemeClr val="dk1"/>
              </a:buClr>
              <a:buSzPts val="1300"/>
              <a:buChar char="●"/>
            </a:pPr>
            <a:r>
              <a:rPr lang="ca" u="sng"/>
              <a:t>Clustering jeràrquic:</a:t>
            </a:r>
            <a:r>
              <a:rPr lang="ca"/>
              <a:t> Arbre jeràrquic resultat  i taula resum del profiling de les classes.</a:t>
            </a:r>
            <a:endParaRPr/>
          </a:p>
        </p:txBody>
      </p:sp>
      <p:pic>
        <p:nvPicPr>
          <p:cNvPr id="119" name="Google Shape;119;p17"/>
          <p:cNvPicPr preferRelativeResize="0"/>
          <p:nvPr/>
        </p:nvPicPr>
        <p:blipFill rotWithShape="1">
          <a:blip r:embed="rId3">
            <a:alphaModFix/>
          </a:blip>
          <a:srcRect l="1714" t="3623" r="7103"/>
          <a:stretch/>
        </p:blipFill>
        <p:spPr>
          <a:xfrm>
            <a:off x="175425" y="1727075"/>
            <a:ext cx="3273832" cy="2452900"/>
          </a:xfrm>
          <a:prstGeom prst="rect">
            <a:avLst/>
          </a:prstGeom>
          <a:noFill/>
          <a:ln w="9525" cap="flat" cmpd="sng">
            <a:solidFill>
              <a:schemeClr val="dk1"/>
            </a:solidFill>
            <a:prstDash val="solid"/>
            <a:round/>
            <a:headEnd type="none" w="sm" len="sm"/>
            <a:tailEnd type="none" w="sm" len="sm"/>
          </a:ln>
        </p:spPr>
      </p:pic>
      <p:graphicFrame>
        <p:nvGraphicFramePr>
          <p:cNvPr id="120" name="Google Shape;120;p17"/>
          <p:cNvGraphicFramePr/>
          <p:nvPr/>
        </p:nvGraphicFramePr>
        <p:xfrm>
          <a:off x="3620925" y="1727075"/>
          <a:ext cx="5223825" cy="3231625"/>
        </p:xfrm>
        <a:graphic>
          <a:graphicData uri="http://schemas.openxmlformats.org/drawingml/2006/table">
            <a:tbl>
              <a:tblPr>
                <a:noFill/>
                <a:tableStyleId>{3CBBC7A7-9880-40E3-8384-9A417A94757B}</a:tableStyleId>
              </a:tblPr>
              <a:tblGrid>
                <a:gridCol w="468750">
                  <a:extLst>
                    <a:ext uri="{9D8B030D-6E8A-4147-A177-3AD203B41FA5}">
                      <a16:colId xmlns:a16="http://schemas.microsoft.com/office/drawing/2014/main" val="20000"/>
                    </a:ext>
                  </a:extLst>
                </a:gridCol>
                <a:gridCol w="845050">
                  <a:extLst>
                    <a:ext uri="{9D8B030D-6E8A-4147-A177-3AD203B41FA5}">
                      <a16:colId xmlns:a16="http://schemas.microsoft.com/office/drawing/2014/main" val="20001"/>
                    </a:ext>
                  </a:extLst>
                </a:gridCol>
                <a:gridCol w="3910025">
                  <a:extLst>
                    <a:ext uri="{9D8B030D-6E8A-4147-A177-3AD203B41FA5}">
                      <a16:colId xmlns:a16="http://schemas.microsoft.com/office/drawing/2014/main" val="20002"/>
                    </a:ext>
                  </a:extLst>
                </a:gridCol>
              </a:tblGrid>
              <a:tr h="173500">
                <a:tc>
                  <a:txBody>
                    <a:bodyPr/>
                    <a:lstStyle/>
                    <a:p>
                      <a:pPr marL="0" lvl="0" indent="0" algn="ctr" rtl="0">
                        <a:spcBef>
                          <a:spcPts val="0"/>
                        </a:spcBef>
                        <a:spcAft>
                          <a:spcPts val="0"/>
                        </a:spcAft>
                        <a:buNone/>
                      </a:pPr>
                      <a:r>
                        <a:rPr lang="ca" sz="1000" b="1">
                          <a:latin typeface="Calibri"/>
                          <a:ea typeface="Calibri"/>
                          <a:cs typeface="Calibri"/>
                          <a:sym typeface="Calibri"/>
                        </a:rPr>
                        <a:t>Clúster</a:t>
                      </a:r>
                      <a:endParaRPr sz="1000" b="1">
                        <a:latin typeface="Calibri"/>
                        <a:ea typeface="Calibri"/>
                        <a:cs typeface="Calibri"/>
                        <a:sym typeface="Calibri"/>
                      </a:endParaRPr>
                    </a:p>
                  </a:txBody>
                  <a:tcPr marL="3600" marR="3600" marT="3600" marB="3600">
                    <a:lnL w="9525"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1A9988">
                        <a:alpha val="53450"/>
                      </a:srgbClr>
                    </a:solidFill>
                  </a:tcPr>
                </a:tc>
                <a:tc>
                  <a:txBody>
                    <a:bodyPr/>
                    <a:lstStyle/>
                    <a:p>
                      <a:pPr marL="0" lvl="0" indent="0" algn="ctr" rtl="0">
                        <a:spcBef>
                          <a:spcPts val="0"/>
                        </a:spcBef>
                        <a:spcAft>
                          <a:spcPts val="0"/>
                        </a:spcAft>
                        <a:buNone/>
                      </a:pPr>
                      <a:r>
                        <a:rPr lang="ca" sz="1000" b="1">
                          <a:latin typeface="Calibri"/>
                          <a:ea typeface="Calibri"/>
                          <a:cs typeface="Calibri"/>
                          <a:sym typeface="Calibri"/>
                        </a:rPr>
                        <a:t>Nom</a:t>
                      </a:r>
                      <a:endParaRPr sz="1000" b="1">
                        <a:latin typeface="Calibri"/>
                        <a:ea typeface="Calibri"/>
                        <a:cs typeface="Calibri"/>
                        <a:sym typeface="Calibri"/>
                      </a:endParaRPr>
                    </a:p>
                  </a:txBody>
                  <a:tcPr marL="3600" marR="3600" marT="3600" marB="3600">
                    <a:lnL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1A9988">
                        <a:alpha val="53450"/>
                      </a:srgbClr>
                    </a:solidFill>
                  </a:tcPr>
                </a:tc>
                <a:tc>
                  <a:txBody>
                    <a:bodyPr/>
                    <a:lstStyle/>
                    <a:p>
                      <a:pPr marL="0" lvl="0" indent="0" algn="ctr" rtl="0">
                        <a:spcBef>
                          <a:spcPts val="0"/>
                        </a:spcBef>
                        <a:spcAft>
                          <a:spcPts val="0"/>
                        </a:spcAft>
                        <a:buNone/>
                      </a:pPr>
                      <a:r>
                        <a:rPr lang="ca" sz="1000" b="1">
                          <a:latin typeface="Calibri"/>
                          <a:ea typeface="Calibri"/>
                          <a:cs typeface="Calibri"/>
                          <a:sym typeface="Calibri"/>
                        </a:rPr>
                        <a:t>Descripció</a:t>
                      </a:r>
                      <a:endParaRPr sz="1000" b="1">
                        <a:latin typeface="Calibri"/>
                        <a:ea typeface="Calibri"/>
                        <a:cs typeface="Calibri"/>
                        <a:sym typeface="Calibri"/>
                      </a:endParaRPr>
                    </a:p>
                  </a:txBody>
                  <a:tcPr marL="3600" marR="3600" marT="3600" marB="3600">
                    <a:lnL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1A9988">
                        <a:alpha val="53450"/>
                      </a:srgbClr>
                    </a:solidFill>
                  </a:tcPr>
                </a:tc>
                <a:extLst>
                  <a:ext uri="{0D108BD9-81ED-4DB2-BD59-A6C34878D82A}">
                    <a16:rowId xmlns:a16="http://schemas.microsoft.com/office/drawing/2014/main" val="10000"/>
                  </a:ext>
                </a:extLst>
              </a:tr>
              <a:tr h="1001725">
                <a:tc>
                  <a:txBody>
                    <a:bodyPr/>
                    <a:lstStyle/>
                    <a:p>
                      <a:pPr marL="0" lvl="0" indent="0" algn="ctr" rtl="0">
                        <a:spcBef>
                          <a:spcPts val="0"/>
                        </a:spcBef>
                        <a:spcAft>
                          <a:spcPts val="0"/>
                        </a:spcAft>
                        <a:buNone/>
                      </a:pPr>
                      <a:r>
                        <a:rPr lang="ca" sz="1000" b="1">
                          <a:latin typeface="Calibri"/>
                          <a:ea typeface="Calibri"/>
                          <a:cs typeface="Calibri"/>
                          <a:sym typeface="Calibri"/>
                        </a:rPr>
                        <a:t>1</a:t>
                      </a:r>
                      <a:endParaRPr sz="1000" b="1">
                        <a:latin typeface="Calibri"/>
                        <a:ea typeface="Calibri"/>
                        <a:cs typeface="Calibri"/>
                        <a:sym typeface="Calibri"/>
                      </a:endParaRPr>
                    </a:p>
                  </a:txBody>
                  <a:tcPr marL="3600" marR="3600" marT="3600" marB="3600">
                    <a:lnL w="9525"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1000" b="1">
                          <a:latin typeface="Calibri"/>
                          <a:ea typeface="Calibri"/>
                          <a:cs typeface="Calibri"/>
                          <a:sym typeface="Calibri"/>
                        </a:rPr>
                        <a:t>Homes pagesos de classe baixa</a:t>
                      </a:r>
                      <a:endParaRPr sz="1000" b="1">
                        <a:latin typeface="Calibri"/>
                        <a:ea typeface="Calibri"/>
                        <a:cs typeface="Calibri"/>
                        <a:sym typeface="Calibri"/>
                      </a:endParaRPr>
                    </a:p>
                  </a:txBody>
                  <a:tcPr marL="3600" marR="3600" marT="3600" marB="3600">
                    <a:lnL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159302" lvl="0" indent="0" algn="just" rtl="0">
                        <a:spcBef>
                          <a:spcPts val="0"/>
                        </a:spcBef>
                        <a:spcAft>
                          <a:spcPts val="0"/>
                        </a:spcAft>
                        <a:buNone/>
                      </a:pPr>
                      <a:r>
                        <a:rPr lang="ca" sz="1000">
                          <a:latin typeface="Calibri"/>
                          <a:ea typeface="Calibri"/>
                          <a:cs typeface="Calibri"/>
                          <a:sym typeface="Calibri"/>
                        </a:rPr>
                        <a:t>Famílies agrícoles en les que el cap de família és un home sense estudis o amb estudis bàsics. També són famílies amb molts nens petits i uns ingressos baixos (150000 de mitjana). Tenen despeses baixes respecte els altres clúster llevat de la despesa en tabac i alcohol (segon grup amb més despeses en aquests productes) i, òbviament, en jardineria i granja. A més, són famílies amb pocs béns (cotxes, mòbils…)</a:t>
                      </a:r>
                      <a:endParaRPr sz="1000">
                        <a:latin typeface="Calibri"/>
                        <a:ea typeface="Calibri"/>
                        <a:cs typeface="Calibri"/>
                        <a:sym typeface="Calibri"/>
                      </a:endParaRPr>
                    </a:p>
                  </a:txBody>
                  <a:tcPr marL="3600" marR="3600" marT="3600" marB="3600">
                    <a:lnL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63925">
                <a:tc>
                  <a:txBody>
                    <a:bodyPr/>
                    <a:lstStyle/>
                    <a:p>
                      <a:pPr marL="0" lvl="0" indent="0" algn="ctr" rtl="0">
                        <a:spcBef>
                          <a:spcPts val="0"/>
                        </a:spcBef>
                        <a:spcAft>
                          <a:spcPts val="0"/>
                        </a:spcAft>
                        <a:buNone/>
                      </a:pPr>
                      <a:r>
                        <a:rPr lang="ca" sz="1000" b="1">
                          <a:latin typeface="Calibri"/>
                          <a:ea typeface="Calibri"/>
                          <a:cs typeface="Calibri"/>
                          <a:sym typeface="Calibri"/>
                        </a:rPr>
                        <a:t>2</a:t>
                      </a:r>
                      <a:endParaRPr sz="1000" b="1">
                        <a:latin typeface="Calibri"/>
                        <a:ea typeface="Calibri"/>
                        <a:cs typeface="Calibri"/>
                        <a:sym typeface="Calibri"/>
                      </a:endParaRPr>
                    </a:p>
                  </a:txBody>
                  <a:tcPr marL="3600" marR="3600" marT="3600" marB="3600">
                    <a:lnL w="9525"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1000" b="1">
                          <a:latin typeface="Calibri"/>
                          <a:ea typeface="Calibri"/>
                          <a:cs typeface="Calibri"/>
                          <a:sym typeface="Calibri"/>
                        </a:rPr>
                        <a:t>Homes de classe alta que treballen en empreses</a:t>
                      </a:r>
                      <a:endParaRPr sz="1000" b="1">
                        <a:latin typeface="Calibri"/>
                        <a:ea typeface="Calibri"/>
                        <a:cs typeface="Calibri"/>
                        <a:sym typeface="Calibri"/>
                      </a:endParaRPr>
                    </a:p>
                  </a:txBody>
                  <a:tcPr marL="3600" marR="3600" marT="3600" marB="3600">
                    <a:lnL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159302" lvl="0" indent="0" algn="just" rtl="0">
                        <a:spcBef>
                          <a:spcPts val="0"/>
                        </a:spcBef>
                        <a:spcAft>
                          <a:spcPts val="0"/>
                        </a:spcAft>
                        <a:buNone/>
                      </a:pPr>
                      <a:r>
                        <a:rPr lang="ca" sz="1000">
                          <a:latin typeface="Calibri"/>
                          <a:ea typeface="Calibri"/>
                          <a:cs typeface="Calibri"/>
                          <a:sym typeface="Calibri"/>
                        </a:rPr>
                        <a:t>Famílies amb els ingressos i les despeses més altes així com també disposen de molts béns. El cap de la família és un home amb estudis superiors que treballa en el sector terciari (majoritàriament en empreses privades). Són el grup amb més membres de la família treballant.</a:t>
                      </a:r>
                      <a:endParaRPr sz="1000">
                        <a:latin typeface="Calibri"/>
                        <a:ea typeface="Calibri"/>
                        <a:cs typeface="Calibri"/>
                        <a:sym typeface="Calibri"/>
                      </a:endParaRPr>
                    </a:p>
                  </a:txBody>
                  <a:tcPr marL="3600" marR="3600" marT="3600" marB="3600">
                    <a:lnL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70400">
                <a:tc>
                  <a:txBody>
                    <a:bodyPr/>
                    <a:lstStyle/>
                    <a:p>
                      <a:pPr marL="0" lvl="0" indent="0" algn="ctr" rtl="0">
                        <a:spcBef>
                          <a:spcPts val="0"/>
                        </a:spcBef>
                        <a:spcAft>
                          <a:spcPts val="0"/>
                        </a:spcAft>
                        <a:buNone/>
                      </a:pPr>
                      <a:r>
                        <a:rPr lang="ca" sz="1000" b="1">
                          <a:latin typeface="Calibri"/>
                          <a:ea typeface="Calibri"/>
                          <a:cs typeface="Calibri"/>
                          <a:sym typeface="Calibri"/>
                        </a:rPr>
                        <a:t>3</a:t>
                      </a:r>
                      <a:endParaRPr sz="1000" b="1">
                        <a:latin typeface="Calibri"/>
                        <a:ea typeface="Calibri"/>
                        <a:cs typeface="Calibri"/>
                        <a:sym typeface="Calibri"/>
                      </a:endParaRPr>
                    </a:p>
                  </a:txBody>
                  <a:tcPr marL="3600" marR="3600" marT="3600" marB="3600">
                    <a:lnL w="9525"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1000" b="1">
                          <a:latin typeface="Calibri"/>
                          <a:ea typeface="Calibri"/>
                          <a:cs typeface="Calibri"/>
                          <a:sym typeface="Calibri"/>
                        </a:rPr>
                        <a:t>Dones de classe alta no treballadores</a:t>
                      </a:r>
                      <a:endParaRPr sz="1000" b="1">
                        <a:latin typeface="Calibri"/>
                        <a:ea typeface="Calibri"/>
                        <a:cs typeface="Calibri"/>
                        <a:sym typeface="Calibri"/>
                      </a:endParaRPr>
                    </a:p>
                  </a:txBody>
                  <a:tcPr marL="3600" marR="3600" marT="3600" marB="3600">
                    <a:lnL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159302" lvl="0" indent="0" algn="just" rtl="0">
                        <a:spcBef>
                          <a:spcPts val="0"/>
                        </a:spcBef>
                        <a:spcAft>
                          <a:spcPts val="0"/>
                        </a:spcAft>
                        <a:buNone/>
                      </a:pPr>
                      <a:r>
                        <a:rPr lang="ca" sz="1000">
                          <a:latin typeface="Calibri"/>
                          <a:ea typeface="Calibri"/>
                          <a:cs typeface="Calibri"/>
                          <a:sym typeface="Calibri"/>
                        </a:rPr>
                        <a:t>Famílies dirigides per una dona vídua o soltera que no treballa, amb ingressos i despeses altes (no les que més) excepte en els productes de tabac i alcohol. Són les famílies amb el millor tipus d’habitatge: més metres quadrats, més habitacions, etc. Tenen pocs nens petits.</a:t>
                      </a:r>
                      <a:endParaRPr sz="1000">
                        <a:latin typeface="Calibri"/>
                        <a:ea typeface="Calibri"/>
                        <a:cs typeface="Calibri"/>
                        <a:sym typeface="Calibri"/>
                      </a:endParaRPr>
                    </a:p>
                  </a:txBody>
                  <a:tcPr marL="3600" marR="3600" marT="3600" marB="3600">
                    <a:lnL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12550">
                <a:tc>
                  <a:txBody>
                    <a:bodyPr/>
                    <a:lstStyle/>
                    <a:p>
                      <a:pPr marL="0" lvl="0" indent="0" algn="ctr" rtl="0">
                        <a:spcBef>
                          <a:spcPts val="0"/>
                        </a:spcBef>
                        <a:spcAft>
                          <a:spcPts val="0"/>
                        </a:spcAft>
                        <a:buNone/>
                      </a:pPr>
                      <a:r>
                        <a:rPr lang="ca" sz="1000" b="1">
                          <a:latin typeface="Calibri"/>
                          <a:ea typeface="Calibri"/>
                          <a:cs typeface="Calibri"/>
                          <a:sym typeface="Calibri"/>
                        </a:rPr>
                        <a:t>4</a:t>
                      </a:r>
                      <a:endParaRPr sz="1000" b="1">
                        <a:latin typeface="Calibri"/>
                        <a:ea typeface="Calibri"/>
                        <a:cs typeface="Calibri"/>
                        <a:sym typeface="Calibri"/>
                      </a:endParaRPr>
                    </a:p>
                  </a:txBody>
                  <a:tcPr marL="3600" marR="3600" marT="3600" marB="3600">
                    <a:lnL w="9525"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ca" sz="1000" b="1">
                          <a:latin typeface="Calibri"/>
                          <a:ea typeface="Calibri"/>
                          <a:cs typeface="Calibri"/>
                          <a:sym typeface="Calibri"/>
                        </a:rPr>
                        <a:t>Dones de classe baixa treballadores</a:t>
                      </a:r>
                      <a:endParaRPr sz="1000" b="1">
                        <a:latin typeface="Calibri"/>
                        <a:ea typeface="Calibri"/>
                        <a:cs typeface="Calibri"/>
                        <a:sym typeface="Calibri"/>
                      </a:endParaRPr>
                    </a:p>
                  </a:txBody>
                  <a:tcPr marL="3600" marR="3600" marT="3600" marB="3600">
                    <a:lnL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159302" lvl="0" indent="0" algn="just" rtl="0">
                        <a:spcBef>
                          <a:spcPts val="0"/>
                        </a:spcBef>
                        <a:spcAft>
                          <a:spcPts val="0"/>
                        </a:spcAft>
                        <a:buNone/>
                      </a:pPr>
                      <a:r>
                        <a:rPr lang="ca" sz="1000">
                          <a:latin typeface="Calibri"/>
                          <a:ea typeface="Calibri"/>
                          <a:cs typeface="Calibri"/>
                          <a:sym typeface="Calibri"/>
                        </a:rPr>
                        <a:t>Famílies amb el menor nombre de nens i les que menys béns posseeixen. Tenen ingressos i despeses força baixos. El cap de família és una dona soltera (o vídua en alguns casos) treballadora amb estudis baixos. </a:t>
                      </a:r>
                      <a:endParaRPr sz="1000">
                        <a:latin typeface="Calibri"/>
                        <a:ea typeface="Calibri"/>
                        <a:cs typeface="Calibri"/>
                        <a:sym typeface="Calibri"/>
                      </a:endParaRPr>
                    </a:p>
                  </a:txBody>
                  <a:tcPr marL="3600" marR="3600" marT="3600" marB="3600">
                    <a:lnL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ca"/>
              <a:t>2. Anàlisi de components principals (ACP)</a:t>
            </a:r>
            <a:endParaRPr/>
          </a:p>
        </p:txBody>
      </p:sp>
      <p:sp>
        <p:nvSpPr>
          <p:cNvPr id="126" name="Google Shape;126;p18"/>
          <p:cNvSpPr txBox="1">
            <a:spLocks noGrp="1"/>
          </p:cNvSpPr>
          <p:nvPr>
            <p:ph type="body" idx="1"/>
          </p:nvPr>
        </p:nvSpPr>
        <p:spPr>
          <a:xfrm>
            <a:off x="134475" y="1220500"/>
            <a:ext cx="4174200" cy="781800"/>
          </a:xfrm>
          <a:prstGeom prst="rect">
            <a:avLst/>
          </a:prstGeom>
        </p:spPr>
        <p:txBody>
          <a:bodyPr spcFirstLastPara="1" wrap="square" lIns="91425" tIns="91425" rIns="91425" bIns="91425" anchor="t" anchorCtr="0">
            <a:noAutofit/>
          </a:bodyPr>
          <a:lstStyle/>
          <a:p>
            <a:pPr marL="269999" lvl="0" indent="-177800" algn="just" rtl="0">
              <a:spcBef>
                <a:spcPts val="0"/>
              </a:spcBef>
              <a:spcAft>
                <a:spcPts val="0"/>
              </a:spcAft>
              <a:buClr>
                <a:schemeClr val="dk1"/>
              </a:buClr>
              <a:buSzPts val="1300"/>
              <a:buChar char="●"/>
            </a:pPr>
            <a:r>
              <a:rPr lang="ca"/>
              <a:t>Selecció de 12 components factorials a retenir, suficient per assolir quasi bé el  llindar del 80% de la variància total de les dades.</a:t>
            </a:r>
            <a:endParaRPr/>
          </a:p>
        </p:txBody>
      </p:sp>
      <p:pic>
        <p:nvPicPr>
          <p:cNvPr id="127" name="Google Shape;127;p18"/>
          <p:cNvPicPr preferRelativeResize="0"/>
          <p:nvPr/>
        </p:nvPicPr>
        <p:blipFill>
          <a:blip r:embed="rId3">
            <a:alphaModFix/>
          </a:blip>
          <a:stretch>
            <a:fillRect/>
          </a:stretch>
        </p:blipFill>
        <p:spPr>
          <a:xfrm>
            <a:off x="5417701" y="1560776"/>
            <a:ext cx="2512700" cy="2134075"/>
          </a:xfrm>
          <a:prstGeom prst="rect">
            <a:avLst/>
          </a:prstGeom>
          <a:noFill/>
          <a:ln w="9525" cap="flat" cmpd="sng">
            <a:solidFill>
              <a:schemeClr val="dk1"/>
            </a:solidFill>
            <a:prstDash val="solid"/>
            <a:round/>
            <a:headEnd type="none" w="sm" len="sm"/>
            <a:tailEnd type="none" w="sm" len="sm"/>
          </a:ln>
        </p:spPr>
      </p:pic>
      <p:pic>
        <p:nvPicPr>
          <p:cNvPr id="128" name="Google Shape;128;p18"/>
          <p:cNvPicPr preferRelativeResize="0"/>
          <p:nvPr/>
        </p:nvPicPr>
        <p:blipFill rotWithShape="1">
          <a:blip r:embed="rId4">
            <a:alphaModFix/>
          </a:blip>
          <a:srcRect/>
          <a:stretch/>
        </p:blipFill>
        <p:spPr>
          <a:xfrm>
            <a:off x="472288" y="2054750"/>
            <a:ext cx="3498565" cy="2790150"/>
          </a:xfrm>
          <a:prstGeom prst="rect">
            <a:avLst/>
          </a:prstGeom>
          <a:noFill/>
          <a:ln w="9525" cap="flat" cmpd="sng">
            <a:solidFill>
              <a:schemeClr val="dk1"/>
            </a:solidFill>
            <a:prstDash val="solid"/>
            <a:round/>
            <a:headEnd type="none" w="sm" len="sm"/>
            <a:tailEnd type="none" w="sm" len="sm"/>
          </a:ln>
        </p:spPr>
      </p:pic>
      <p:sp>
        <p:nvSpPr>
          <p:cNvPr id="129" name="Google Shape;129;p18"/>
          <p:cNvSpPr txBox="1">
            <a:spLocks noGrp="1"/>
          </p:cNvSpPr>
          <p:nvPr>
            <p:ph type="body" idx="1"/>
          </p:nvPr>
        </p:nvSpPr>
        <p:spPr>
          <a:xfrm>
            <a:off x="4279100" y="1220500"/>
            <a:ext cx="4509000" cy="434100"/>
          </a:xfrm>
          <a:prstGeom prst="rect">
            <a:avLst/>
          </a:prstGeom>
        </p:spPr>
        <p:txBody>
          <a:bodyPr spcFirstLastPara="1" wrap="square" lIns="91425" tIns="91425" rIns="91425" bIns="91425" anchor="t" anchorCtr="0">
            <a:noAutofit/>
          </a:bodyPr>
          <a:lstStyle/>
          <a:p>
            <a:pPr marL="457200" lvl="0" indent="-179749" algn="l" rtl="0">
              <a:spcBef>
                <a:spcPts val="0"/>
              </a:spcBef>
              <a:spcAft>
                <a:spcPts val="0"/>
              </a:spcAft>
              <a:buClr>
                <a:schemeClr val="dk1"/>
              </a:buClr>
              <a:buSzPts val="1300"/>
              <a:buChar char="●"/>
            </a:pPr>
            <a:r>
              <a:rPr lang="ca"/>
              <a:t>Projecció de les variables sobre el primer pla factorial.</a:t>
            </a:r>
            <a:endParaRPr/>
          </a:p>
        </p:txBody>
      </p:sp>
      <p:graphicFrame>
        <p:nvGraphicFramePr>
          <p:cNvPr id="130" name="Google Shape;130;p18"/>
          <p:cNvGraphicFramePr/>
          <p:nvPr/>
        </p:nvGraphicFramePr>
        <p:xfrm>
          <a:off x="4773725" y="3781975"/>
          <a:ext cx="3668650" cy="1212120"/>
        </p:xfrm>
        <a:graphic>
          <a:graphicData uri="http://schemas.openxmlformats.org/drawingml/2006/table">
            <a:tbl>
              <a:tblPr>
                <a:noFill/>
                <a:tableStyleId>{3CBBC7A7-9880-40E3-8384-9A417A94757B}</a:tableStyleId>
              </a:tblPr>
              <a:tblGrid>
                <a:gridCol w="2365150">
                  <a:extLst>
                    <a:ext uri="{9D8B030D-6E8A-4147-A177-3AD203B41FA5}">
                      <a16:colId xmlns:a16="http://schemas.microsoft.com/office/drawing/2014/main" val="20000"/>
                    </a:ext>
                  </a:extLst>
                </a:gridCol>
                <a:gridCol w="714825">
                  <a:extLst>
                    <a:ext uri="{9D8B030D-6E8A-4147-A177-3AD203B41FA5}">
                      <a16:colId xmlns:a16="http://schemas.microsoft.com/office/drawing/2014/main" val="20001"/>
                    </a:ext>
                  </a:extLst>
                </a:gridCol>
                <a:gridCol w="588675">
                  <a:extLst>
                    <a:ext uri="{9D8B030D-6E8A-4147-A177-3AD203B41FA5}">
                      <a16:colId xmlns:a16="http://schemas.microsoft.com/office/drawing/2014/main" val="20002"/>
                    </a:ext>
                  </a:extLst>
                </a:gridCol>
              </a:tblGrid>
              <a:tr h="165150">
                <a:tc>
                  <a:txBody>
                    <a:bodyPr/>
                    <a:lstStyle/>
                    <a:p>
                      <a:pPr marL="0" lvl="0" indent="0" algn="ctr" rtl="0">
                        <a:spcBef>
                          <a:spcPts val="0"/>
                        </a:spcBef>
                        <a:spcAft>
                          <a:spcPts val="0"/>
                        </a:spcAft>
                        <a:buNone/>
                      </a:pPr>
                      <a:r>
                        <a:rPr lang="ca" sz="900" b="1">
                          <a:latin typeface="Calibri"/>
                          <a:ea typeface="Calibri"/>
                          <a:cs typeface="Calibri"/>
                          <a:sym typeface="Calibri"/>
                        </a:rPr>
                        <a:t>Variable </a:t>
                      </a:r>
                      <a:endParaRPr sz="900" b="1">
                        <a:latin typeface="Calibri"/>
                        <a:ea typeface="Calibri"/>
                        <a:cs typeface="Calibri"/>
                        <a:sym typeface="Calibri"/>
                      </a:endParaRPr>
                    </a:p>
                  </a:txBody>
                  <a:tcPr marL="18000" marR="18000" marT="18000" marB="18000">
                    <a:lnL w="9525" cap="flat" cmpd="sng">
                      <a:solidFill>
                        <a:srgbClr val="1A9988"/>
                      </a:solidFill>
                      <a:prstDash val="solid"/>
                      <a:round/>
                      <a:headEnd type="none" w="sm" len="sm"/>
                      <a:tailEnd type="none" w="sm" len="sm"/>
                    </a:lnL>
                    <a:lnR w="9525" cap="flat" cmpd="sng">
                      <a:solidFill>
                        <a:srgbClr val="1A9988"/>
                      </a:solidFill>
                      <a:prstDash val="solid"/>
                      <a:round/>
                      <a:headEnd type="none" w="sm" len="sm"/>
                      <a:tailEnd type="none" w="sm" len="sm"/>
                    </a:lnR>
                    <a:lnT w="9525" cap="flat" cmpd="sng">
                      <a:solidFill>
                        <a:srgbClr val="1A9988"/>
                      </a:solidFill>
                      <a:prstDash val="solid"/>
                      <a:round/>
                      <a:headEnd type="none" w="sm" len="sm"/>
                      <a:tailEnd type="none" w="sm" len="sm"/>
                    </a:lnT>
                    <a:lnB w="9525" cap="flat" cmpd="sng">
                      <a:solidFill>
                        <a:srgbClr val="1A9988"/>
                      </a:solidFill>
                      <a:prstDash val="solid"/>
                      <a:round/>
                      <a:headEnd type="none" w="sm" len="sm"/>
                      <a:tailEnd type="none" w="sm" len="sm"/>
                    </a:lnB>
                    <a:solidFill>
                      <a:srgbClr val="1A9988">
                        <a:alpha val="53450"/>
                      </a:srgbClr>
                    </a:solidFill>
                  </a:tcPr>
                </a:tc>
                <a:tc>
                  <a:txBody>
                    <a:bodyPr/>
                    <a:lstStyle/>
                    <a:p>
                      <a:pPr marL="0" lvl="0" indent="0" algn="ctr" rtl="0">
                        <a:spcBef>
                          <a:spcPts val="0"/>
                        </a:spcBef>
                        <a:spcAft>
                          <a:spcPts val="0"/>
                        </a:spcAft>
                        <a:buNone/>
                      </a:pPr>
                      <a:r>
                        <a:rPr lang="ca" sz="900" b="1">
                          <a:latin typeface="Calibri"/>
                          <a:ea typeface="Calibri"/>
                          <a:cs typeface="Calibri"/>
                          <a:sym typeface="Calibri"/>
                        </a:rPr>
                        <a:t>Dim 1</a:t>
                      </a:r>
                      <a:endParaRPr sz="900" b="1">
                        <a:latin typeface="Calibri"/>
                        <a:ea typeface="Calibri"/>
                        <a:cs typeface="Calibri"/>
                        <a:sym typeface="Calibri"/>
                      </a:endParaRPr>
                    </a:p>
                  </a:txBody>
                  <a:tcPr marL="18000" marR="18000" marT="18000" marB="18000">
                    <a:lnL w="9525" cap="flat" cmpd="sng">
                      <a:solidFill>
                        <a:srgbClr val="1A9988"/>
                      </a:solidFill>
                      <a:prstDash val="solid"/>
                      <a:round/>
                      <a:headEnd type="none" w="sm" len="sm"/>
                      <a:tailEnd type="none" w="sm" len="sm"/>
                    </a:lnL>
                    <a:lnR w="9525" cap="flat" cmpd="sng">
                      <a:solidFill>
                        <a:srgbClr val="1A9988">
                          <a:alpha val="0"/>
                        </a:srgbClr>
                      </a:solidFill>
                      <a:prstDash val="solid"/>
                      <a:round/>
                      <a:headEnd type="none" w="sm" len="sm"/>
                      <a:tailEnd type="none" w="sm" len="sm"/>
                    </a:lnR>
                    <a:lnT w="9525" cap="flat" cmpd="sng">
                      <a:solidFill>
                        <a:srgbClr val="1A9988"/>
                      </a:solidFill>
                      <a:prstDash val="solid"/>
                      <a:round/>
                      <a:headEnd type="none" w="sm" len="sm"/>
                      <a:tailEnd type="none" w="sm" len="sm"/>
                    </a:lnT>
                    <a:lnB w="9525" cap="flat" cmpd="sng">
                      <a:solidFill>
                        <a:srgbClr val="1A9988"/>
                      </a:solidFill>
                      <a:prstDash val="solid"/>
                      <a:round/>
                      <a:headEnd type="none" w="sm" len="sm"/>
                      <a:tailEnd type="none" w="sm" len="sm"/>
                    </a:lnB>
                    <a:solidFill>
                      <a:srgbClr val="1A9988">
                        <a:alpha val="53450"/>
                      </a:srgbClr>
                    </a:solidFill>
                  </a:tcPr>
                </a:tc>
                <a:tc>
                  <a:txBody>
                    <a:bodyPr/>
                    <a:lstStyle/>
                    <a:p>
                      <a:pPr marL="0" lvl="0" indent="0" algn="ctr" rtl="0">
                        <a:spcBef>
                          <a:spcPts val="0"/>
                        </a:spcBef>
                        <a:spcAft>
                          <a:spcPts val="0"/>
                        </a:spcAft>
                        <a:buNone/>
                      </a:pPr>
                      <a:r>
                        <a:rPr lang="ca" sz="900" b="1">
                          <a:latin typeface="Calibri"/>
                          <a:ea typeface="Calibri"/>
                          <a:cs typeface="Calibri"/>
                          <a:sym typeface="Calibri"/>
                        </a:rPr>
                        <a:t>Dim 2</a:t>
                      </a:r>
                      <a:endParaRPr sz="900" b="1">
                        <a:latin typeface="Calibri"/>
                        <a:ea typeface="Calibri"/>
                        <a:cs typeface="Calibri"/>
                        <a:sym typeface="Calibri"/>
                      </a:endParaRPr>
                    </a:p>
                  </a:txBody>
                  <a:tcPr marL="18000" marR="18000" marT="18000" marB="18000">
                    <a:lnL w="9525" cap="flat" cmpd="sng">
                      <a:solidFill>
                        <a:srgbClr val="1A9988">
                          <a:alpha val="0"/>
                        </a:srgbClr>
                      </a:solidFill>
                      <a:prstDash val="solid"/>
                      <a:round/>
                      <a:headEnd type="none" w="sm" len="sm"/>
                      <a:tailEnd type="none" w="sm" len="sm"/>
                    </a:lnL>
                    <a:lnR w="9525" cap="flat" cmpd="sng">
                      <a:solidFill>
                        <a:srgbClr val="1A9988"/>
                      </a:solidFill>
                      <a:prstDash val="solid"/>
                      <a:round/>
                      <a:headEnd type="none" w="sm" len="sm"/>
                      <a:tailEnd type="none" w="sm" len="sm"/>
                    </a:lnR>
                    <a:lnT w="9525" cap="flat" cmpd="sng">
                      <a:solidFill>
                        <a:srgbClr val="1A9988"/>
                      </a:solidFill>
                      <a:prstDash val="solid"/>
                      <a:round/>
                      <a:headEnd type="none" w="sm" len="sm"/>
                      <a:tailEnd type="none" w="sm" len="sm"/>
                    </a:lnT>
                    <a:lnB w="9525" cap="flat" cmpd="sng">
                      <a:solidFill>
                        <a:srgbClr val="1A9988"/>
                      </a:solidFill>
                      <a:prstDash val="solid"/>
                      <a:round/>
                      <a:headEnd type="none" w="sm" len="sm"/>
                      <a:tailEnd type="none" w="sm" len="sm"/>
                    </a:lnB>
                    <a:solidFill>
                      <a:srgbClr val="1A9988">
                        <a:alpha val="53450"/>
                      </a:srgbClr>
                    </a:solidFill>
                  </a:tcPr>
                </a:tc>
                <a:extLst>
                  <a:ext uri="{0D108BD9-81ED-4DB2-BD59-A6C34878D82A}">
                    <a16:rowId xmlns:a16="http://schemas.microsoft.com/office/drawing/2014/main" val="10000"/>
                  </a:ext>
                </a:extLst>
              </a:tr>
              <a:tr h="165150">
                <a:tc>
                  <a:txBody>
                    <a:bodyPr/>
                    <a:lstStyle/>
                    <a:p>
                      <a:pPr marL="0" lvl="0" indent="0" algn="l" rtl="0">
                        <a:spcBef>
                          <a:spcPts val="0"/>
                        </a:spcBef>
                        <a:spcAft>
                          <a:spcPts val="0"/>
                        </a:spcAft>
                        <a:buNone/>
                      </a:pPr>
                      <a:r>
                        <a:rPr lang="ca" sz="900" b="1">
                          <a:latin typeface="Calibri"/>
                          <a:ea typeface="Calibri"/>
                          <a:cs typeface="Calibri"/>
                          <a:sym typeface="Calibri"/>
                        </a:rPr>
                        <a:t>Total.Household.Income </a:t>
                      </a:r>
                      <a:endParaRPr sz="900" b="1">
                        <a:latin typeface="Calibri"/>
                        <a:ea typeface="Calibri"/>
                        <a:cs typeface="Calibri"/>
                        <a:sym typeface="Calibri"/>
                      </a:endParaRPr>
                    </a:p>
                  </a:txBody>
                  <a:tcPr marL="18000" marR="18000" marT="18000" marB="18000">
                    <a:lnL w="9525" cap="flat" cmpd="sng">
                      <a:solidFill>
                        <a:srgbClr val="1A9988"/>
                      </a:solidFill>
                      <a:prstDash val="solid"/>
                      <a:round/>
                      <a:headEnd type="none" w="sm" len="sm"/>
                      <a:tailEnd type="none" w="sm" len="sm"/>
                    </a:lnL>
                    <a:lnR w="9525" cap="flat" cmpd="sng">
                      <a:solidFill>
                        <a:srgbClr val="1A9988"/>
                      </a:solidFill>
                      <a:prstDash val="solid"/>
                      <a:round/>
                      <a:headEnd type="none" w="sm" len="sm"/>
                      <a:tailEnd type="none" w="sm" len="sm"/>
                    </a:lnR>
                    <a:lnT w="9525" cap="flat" cmpd="sng">
                      <a:solidFill>
                        <a:srgbClr val="1A9988"/>
                      </a:solidFill>
                      <a:prstDash val="solid"/>
                      <a:round/>
                      <a:headEnd type="none" w="sm" len="sm"/>
                      <a:tailEnd type="none" w="sm" len="sm"/>
                    </a:lnT>
                    <a:lnB w="9525" cap="flat" cmpd="sng">
                      <a:solidFill>
                        <a:srgbClr val="1A9988"/>
                      </a:solidFill>
                      <a:prstDash val="solid"/>
                      <a:round/>
                      <a:headEnd type="none" w="sm" len="sm"/>
                      <a:tailEnd type="none" w="sm" len="sm"/>
                    </a:lnB>
                  </a:tcPr>
                </a:tc>
                <a:tc>
                  <a:txBody>
                    <a:bodyPr/>
                    <a:lstStyle/>
                    <a:p>
                      <a:pPr marL="0" lvl="0" indent="0" algn="ctr" rtl="0">
                        <a:spcBef>
                          <a:spcPts val="0"/>
                        </a:spcBef>
                        <a:spcAft>
                          <a:spcPts val="0"/>
                        </a:spcAft>
                        <a:buNone/>
                      </a:pPr>
                      <a:r>
                        <a:rPr lang="ca" sz="900">
                          <a:solidFill>
                            <a:srgbClr val="FF0000"/>
                          </a:solidFill>
                          <a:latin typeface="Calibri"/>
                          <a:ea typeface="Calibri"/>
                          <a:cs typeface="Calibri"/>
                          <a:sym typeface="Calibri"/>
                        </a:rPr>
                        <a:t>10.998543</a:t>
                      </a:r>
                      <a:endParaRPr sz="900">
                        <a:solidFill>
                          <a:srgbClr val="FF0000"/>
                        </a:solidFill>
                        <a:latin typeface="Calibri"/>
                        <a:ea typeface="Calibri"/>
                        <a:cs typeface="Calibri"/>
                        <a:sym typeface="Calibri"/>
                      </a:endParaRPr>
                    </a:p>
                  </a:txBody>
                  <a:tcPr marL="18000" marR="18000" marT="18000" marB="18000">
                    <a:lnL w="9525" cap="flat" cmpd="sng">
                      <a:solidFill>
                        <a:srgbClr val="1A9988"/>
                      </a:solidFill>
                      <a:prstDash val="solid"/>
                      <a:round/>
                      <a:headEnd type="none" w="sm" len="sm"/>
                      <a:tailEnd type="none" w="sm" len="sm"/>
                    </a:lnL>
                    <a:lnR w="9525" cap="flat" cmpd="sng">
                      <a:solidFill>
                        <a:srgbClr val="1A9988">
                          <a:alpha val="0"/>
                        </a:srgbClr>
                      </a:solidFill>
                      <a:prstDash val="solid"/>
                      <a:round/>
                      <a:headEnd type="none" w="sm" len="sm"/>
                      <a:tailEnd type="none" w="sm" len="sm"/>
                    </a:lnR>
                    <a:lnT w="9525" cap="flat" cmpd="sng">
                      <a:solidFill>
                        <a:srgbClr val="1A9988"/>
                      </a:solidFill>
                      <a:prstDash val="solid"/>
                      <a:round/>
                      <a:headEnd type="none" w="sm" len="sm"/>
                      <a:tailEnd type="none" w="sm" len="sm"/>
                    </a:lnT>
                    <a:lnB w="9525" cap="flat" cmpd="sng">
                      <a:solidFill>
                        <a:srgbClr val="1A9988"/>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0.106425</a:t>
                      </a:r>
                      <a:endParaRPr sz="900">
                        <a:latin typeface="Calibri"/>
                        <a:ea typeface="Calibri"/>
                        <a:cs typeface="Calibri"/>
                        <a:sym typeface="Calibri"/>
                      </a:endParaRPr>
                    </a:p>
                  </a:txBody>
                  <a:tcPr marL="18000" marR="18000" marT="18000" marB="18000">
                    <a:lnL w="9525" cap="flat" cmpd="sng">
                      <a:solidFill>
                        <a:srgbClr val="1A9988">
                          <a:alpha val="0"/>
                        </a:srgbClr>
                      </a:solidFill>
                      <a:prstDash val="solid"/>
                      <a:round/>
                      <a:headEnd type="none" w="sm" len="sm"/>
                      <a:tailEnd type="none" w="sm" len="sm"/>
                    </a:lnL>
                    <a:lnR w="9525" cap="flat" cmpd="sng">
                      <a:solidFill>
                        <a:srgbClr val="1A9988"/>
                      </a:solidFill>
                      <a:prstDash val="solid"/>
                      <a:round/>
                      <a:headEnd type="none" w="sm" len="sm"/>
                      <a:tailEnd type="none" w="sm" len="sm"/>
                    </a:lnR>
                    <a:lnT w="9525" cap="flat" cmpd="sng">
                      <a:solidFill>
                        <a:srgbClr val="1A9988"/>
                      </a:solidFill>
                      <a:prstDash val="solid"/>
                      <a:round/>
                      <a:headEnd type="none" w="sm" len="sm"/>
                      <a:tailEnd type="none" w="sm" len="sm"/>
                    </a:lnT>
                    <a:lnB w="9525" cap="flat" cmpd="sng">
                      <a:solidFill>
                        <a:srgbClr val="1A9988"/>
                      </a:solidFill>
                      <a:prstDash val="solid"/>
                      <a:round/>
                      <a:headEnd type="none" w="sm" len="sm"/>
                      <a:tailEnd type="none" w="sm" len="sm"/>
                    </a:lnB>
                  </a:tcPr>
                </a:tc>
                <a:extLst>
                  <a:ext uri="{0D108BD9-81ED-4DB2-BD59-A6C34878D82A}">
                    <a16:rowId xmlns:a16="http://schemas.microsoft.com/office/drawing/2014/main" val="10001"/>
                  </a:ext>
                </a:extLst>
              </a:tr>
              <a:tr h="165150">
                <a:tc>
                  <a:txBody>
                    <a:bodyPr/>
                    <a:lstStyle/>
                    <a:p>
                      <a:pPr marL="0" lvl="0" indent="0" algn="l" rtl="0">
                        <a:spcBef>
                          <a:spcPts val="0"/>
                        </a:spcBef>
                        <a:spcAft>
                          <a:spcPts val="0"/>
                        </a:spcAft>
                        <a:buNone/>
                      </a:pPr>
                      <a:r>
                        <a:rPr lang="ca" sz="900" b="1">
                          <a:latin typeface="Calibri"/>
                          <a:ea typeface="Calibri"/>
                          <a:cs typeface="Calibri"/>
                          <a:sym typeface="Calibri"/>
                        </a:rPr>
                        <a:t>Total.Food.Expenditure</a:t>
                      </a:r>
                      <a:endParaRPr sz="900" b="1">
                        <a:latin typeface="Calibri"/>
                        <a:ea typeface="Calibri"/>
                        <a:cs typeface="Calibri"/>
                        <a:sym typeface="Calibri"/>
                      </a:endParaRPr>
                    </a:p>
                  </a:txBody>
                  <a:tcPr marL="18000" marR="18000" marT="18000" marB="18000">
                    <a:lnL w="9525" cap="flat" cmpd="sng">
                      <a:solidFill>
                        <a:srgbClr val="1A9988"/>
                      </a:solidFill>
                      <a:prstDash val="solid"/>
                      <a:round/>
                      <a:headEnd type="none" w="sm" len="sm"/>
                      <a:tailEnd type="none" w="sm" len="sm"/>
                    </a:lnL>
                    <a:lnR w="9525" cap="flat" cmpd="sng">
                      <a:solidFill>
                        <a:srgbClr val="1A9988"/>
                      </a:solidFill>
                      <a:prstDash val="solid"/>
                      <a:round/>
                      <a:headEnd type="none" w="sm" len="sm"/>
                      <a:tailEnd type="none" w="sm" len="sm"/>
                    </a:lnR>
                    <a:lnT w="9525" cap="flat" cmpd="sng">
                      <a:solidFill>
                        <a:srgbClr val="1A9988"/>
                      </a:solidFill>
                      <a:prstDash val="solid"/>
                      <a:round/>
                      <a:headEnd type="none" w="sm" len="sm"/>
                      <a:tailEnd type="none" w="sm" len="sm"/>
                    </a:lnT>
                    <a:lnB w="9525" cap="flat" cmpd="sng">
                      <a:solidFill>
                        <a:srgbClr val="1A9988"/>
                      </a:solidFill>
                      <a:prstDash val="solid"/>
                      <a:round/>
                      <a:headEnd type="none" w="sm" len="sm"/>
                      <a:tailEnd type="none" w="sm" len="sm"/>
                    </a:lnB>
                  </a:tcPr>
                </a:tc>
                <a:tc>
                  <a:txBody>
                    <a:bodyPr/>
                    <a:lstStyle/>
                    <a:p>
                      <a:pPr marL="0" lvl="0" indent="0" algn="ctr" rtl="0">
                        <a:spcBef>
                          <a:spcPts val="0"/>
                        </a:spcBef>
                        <a:spcAft>
                          <a:spcPts val="0"/>
                        </a:spcAft>
                        <a:buNone/>
                      </a:pPr>
                      <a:r>
                        <a:rPr lang="ca" sz="900">
                          <a:solidFill>
                            <a:srgbClr val="FF0000"/>
                          </a:solidFill>
                          <a:latin typeface="Calibri"/>
                          <a:ea typeface="Calibri"/>
                          <a:cs typeface="Calibri"/>
                          <a:sym typeface="Calibri"/>
                        </a:rPr>
                        <a:t>10.916569</a:t>
                      </a:r>
                      <a:endParaRPr sz="900">
                        <a:solidFill>
                          <a:srgbClr val="FF0000"/>
                        </a:solidFill>
                        <a:latin typeface="Calibri"/>
                        <a:ea typeface="Calibri"/>
                        <a:cs typeface="Calibri"/>
                        <a:sym typeface="Calibri"/>
                      </a:endParaRPr>
                    </a:p>
                  </a:txBody>
                  <a:tcPr marL="18000" marR="18000" marT="18000" marB="18000">
                    <a:lnL w="9525" cap="flat" cmpd="sng">
                      <a:solidFill>
                        <a:srgbClr val="1A9988"/>
                      </a:solidFill>
                      <a:prstDash val="solid"/>
                      <a:round/>
                      <a:headEnd type="none" w="sm" len="sm"/>
                      <a:tailEnd type="none" w="sm" len="sm"/>
                    </a:lnL>
                    <a:lnR w="9525" cap="flat" cmpd="sng">
                      <a:solidFill>
                        <a:srgbClr val="1A9988">
                          <a:alpha val="0"/>
                        </a:srgbClr>
                      </a:solidFill>
                      <a:prstDash val="solid"/>
                      <a:round/>
                      <a:headEnd type="none" w="sm" len="sm"/>
                      <a:tailEnd type="none" w="sm" len="sm"/>
                    </a:lnR>
                    <a:lnT w="9525" cap="flat" cmpd="sng">
                      <a:solidFill>
                        <a:srgbClr val="1A9988"/>
                      </a:solidFill>
                      <a:prstDash val="solid"/>
                      <a:round/>
                      <a:headEnd type="none" w="sm" len="sm"/>
                      <a:tailEnd type="none" w="sm" len="sm"/>
                    </a:lnT>
                    <a:lnB w="9525" cap="flat" cmpd="sng">
                      <a:solidFill>
                        <a:srgbClr val="1A9988"/>
                      </a:solidFill>
                      <a:prstDash val="solid"/>
                      <a:round/>
                      <a:headEnd type="none" w="sm" len="sm"/>
                      <a:tailEnd type="none" w="sm" len="sm"/>
                    </a:lnB>
                  </a:tcPr>
                </a:tc>
                <a:tc>
                  <a:txBody>
                    <a:bodyPr/>
                    <a:lstStyle/>
                    <a:p>
                      <a:pPr marL="0" lvl="0" indent="0" algn="ctr" rtl="0">
                        <a:spcBef>
                          <a:spcPts val="0"/>
                        </a:spcBef>
                        <a:spcAft>
                          <a:spcPts val="0"/>
                        </a:spcAft>
                        <a:buNone/>
                      </a:pPr>
                      <a:r>
                        <a:rPr lang="ca" sz="900">
                          <a:solidFill>
                            <a:srgbClr val="FF0000"/>
                          </a:solidFill>
                          <a:latin typeface="Calibri"/>
                          <a:ea typeface="Calibri"/>
                          <a:cs typeface="Calibri"/>
                          <a:sym typeface="Calibri"/>
                        </a:rPr>
                        <a:t>3.492815</a:t>
                      </a:r>
                      <a:endParaRPr sz="900">
                        <a:solidFill>
                          <a:srgbClr val="FF0000"/>
                        </a:solidFill>
                        <a:latin typeface="Calibri"/>
                        <a:ea typeface="Calibri"/>
                        <a:cs typeface="Calibri"/>
                        <a:sym typeface="Calibri"/>
                      </a:endParaRPr>
                    </a:p>
                  </a:txBody>
                  <a:tcPr marL="18000" marR="18000" marT="18000" marB="18000">
                    <a:lnL w="9525" cap="flat" cmpd="sng">
                      <a:solidFill>
                        <a:srgbClr val="1A9988">
                          <a:alpha val="0"/>
                        </a:srgbClr>
                      </a:solidFill>
                      <a:prstDash val="solid"/>
                      <a:round/>
                      <a:headEnd type="none" w="sm" len="sm"/>
                      <a:tailEnd type="none" w="sm" len="sm"/>
                    </a:lnL>
                    <a:lnR w="9525" cap="flat" cmpd="sng">
                      <a:solidFill>
                        <a:srgbClr val="1A9988"/>
                      </a:solidFill>
                      <a:prstDash val="solid"/>
                      <a:round/>
                      <a:headEnd type="none" w="sm" len="sm"/>
                      <a:tailEnd type="none" w="sm" len="sm"/>
                    </a:lnR>
                    <a:lnT w="9525" cap="flat" cmpd="sng">
                      <a:solidFill>
                        <a:srgbClr val="1A9988"/>
                      </a:solidFill>
                      <a:prstDash val="solid"/>
                      <a:round/>
                      <a:headEnd type="none" w="sm" len="sm"/>
                      <a:tailEnd type="none" w="sm" len="sm"/>
                    </a:lnT>
                    <a:lnB w="9525" cap="flat" cmpd="sng">
                      <a:solidFill>
                        <a:srgbClr val="1A9988"/>
                      </a:solidFill>
                      <a:prstDash val="solid"/>
                      <a:round/>
                      <a:headEnd type="none" w="sm" len="sm"/>
                      <a:tailEnd type="none" w="sm" len="sm"/>
                    </a:lnB>
                  </a:tcPr>
                </a:tc>
                <a:extLst>
                  <a:ext uri="{0D108BD9-81ED-4DB2-BD59-A6C34878D82A}">
                    <a16:rowId xmlns:a16="http://schemas.microsoft.com/office/drawing/2014/main" val="10002"/>
                  </a:ext>
                </a:extLst>
              </a:tr>
              <a:tr h="165150">
                <a:tc>
                  <a:txBody>
                    <a:bodyPr/>
                    <a:lstStyle/>
                    <a:p>
                      <a:pPr marL="0" lvl="0" indent="0" algn="l" rtl="0">
                        <a:spcBef>
                          <a:spcPts val="0"/>
                        </a:spcBef>
                        <a:spcAft>
                          <a:spcPts val="0"/>
                        </a:spcAft>
                        <a:buNone/>
                      </a:pPr>
                      <a:r>
                        <a:rPr lang="ca" sz="900" b="1">
                          <a:latin typeface="Calibri"/>
                          <a:ea typeface="Calibri"/>
                          <a:cs typeface="Calibri"/>
                          <a:sym typeface="Calibri"/>
                        </a:rPr>
                        <a:t>Agricultural.Household.indicator</a:t>
                      </a:r>
                      <a:endParaRPr sz="900" b="1">
                        <a:latin typeface="Calibri"/>
                        <a:ea typeface="Calibri"/>
                        <a:cs typeface="Calibri"/>
                        <a:sym typeface="Calibri"/>
                      </a:endParaRPr>
                    </a:p>
                  </a:txBody>
                  <a:tcPr marL="18000" marR="18000" marT="18000" marB="18000">
                    <a:lnL w="9525" cap="flat" cmpd="sng">
                      <a:solidFill>
                        <a:srgbClr val="1A9988"/>
                      </a:solidFill>
                      <a:prstDash val="solid"/>
                      <a:round/>
                      <a:headEnd type="none" w="sm" len="sm"/>
                      <a:tailEnd type="none" w="sm" len="sm"/>
                    </a:lnL>
                    <a:lnR w="9525" cap="flat" cmpd="sng">
                      <a:solidFill>
                        <a:srgbClr val="1A9988"/>
                      </a:solidFill>
                      <a:prstDash val="solid"/>
                      <a:round/>
                      <a:headEnd type="none" w="sm" len="sm"/>
                      <a:tailEnd type="none" w="sm" len="sm"/>
                    </a:lnR>
                    <a:lnT w="9525" cap="flat" cmpd="sng">
                      <a:solidFill>
                        <a:srgbClr val="1A9988"/>
                      </a:solidFill>
                      <a:prstDash val="solid"/>
                      <a:round/>
                      <a:headEnd type="none" w="sm" len="sm"/>
                      <a:tailEnd type="none" w="sm" len="sm"/>
                    </a:lnT>
                    <a:lnB w="9525" cap="flat" cmpd="sng">
                      <a:solidFill>
                        <a:srgbClr val="1A9988"/>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0.005952</a:t>
                      </a:r>
                      <a:endParaRPr sz="900">
                        <a:latin typeface="Calibri"/>
                        <a:ea typeface="Calibri"/>
                        <a:cs typeface="Calibri"/>
                        <a:sym typeface="Calibri"/>
                      </a:endParaRPr>
                    </a:p>
                  </a:txBody>
                  <a:tcPr marL="18000" marR="18000" marT="18000" marB="18000">
                    <a:lnL w="9525" cap="flat" cmpd="sng">
                      <a:solidFill>
                        <a:srgbClr val="1A9988"/>
                      </a:solidFill>
                      <a:prstDash val="solid"/>
                      <a:round/>
                      <a:headEnd type="none" w="sm" len="sm"/>
                      <a:tailEnd type="none" w="sm" len="sm"/>
                    </a:lnL>
                    <a:lnR w="9525" cap="flat" cmpd="sng">
                      <a:solidFill>
                        <a:srgbClr val="1A9988">
                          <a:alpha val="0"/>
                        </a:srgbClr>
                      </a:solidFill>
                      <a:prstDash val="solid"/>
                      <a:round/>
                      <a:headEnd type="none" w="sm" len="sm"/>
                      <a:tailEnd type="none" w="sm" len="sm"/>
                    </a:lnR>
                    <a:lnT w="9525" cap="flat" cmpd="sng">
                      <a:solidFill>
                        <a:srgbClr val="1A9988"/>
                      </a:solidFill>
                      <a:prstDash val="solid"/>
                      <a:round/>
                      <a:headEnd type="none" w="sm" len="sm"/>
                      <a:tailEnd type="none" w="sm" len="sm"/>
                    </a:lnT>
                    <a:lnB w="9525" cap="flat" cmpd="sng">
                      <a:solidFill>
                        <a:srgbClr val="1A9988"/>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0.000508</a:t>
                      </a:r>
                      <a:endParaRPr sz="900">
                        <a:latin typeface="Calibri"/>
                        <a:ea typeface="Calibri"/>
                        <a:cs typeface="Calibri"/>
                        <a:sym typeface="Calibri"/>
                      </a:endParaRPr>
                    </a:p>
                  </a:txBody>
                  <a:tcPr marL="18000" marR="18000" marT="18000" marB="18000">
                    <a:lnL w="9525" cap="flat" cmpd="sng">
                      <a:solidFill>
                        <a:srgbClr val="1A9988">
                          <a:alpha val="0"/>
                        </a:srgbClr>
                      </a:solidFill>
                      <a:prstDash val="solid"/>
                      <a:round/>
                      <a:headEnd type="none" w="sm" len="sm"/>
                      <a:tailEnd type="none" w="sm" len="sm"/>
                    </a:lnL>
                    <a:lnR w="9525" cap="flat" cmpd="sng">
                      <a:solidFill>
                        <a:srgbClr val="1A9988"/>
                      </a:solidFill>
                      <a:prstDash val="solid"/>
                      <a:round/>
                      <a:headEnd type="none" w="sm" len="sm"/>
                      <a:tailEnd type="none" w="sm" len="sm"/>
                    </a:lnR>
                    <a:lnT w="9525" cap="flat" cmpd="sng">
                      <a:solidFill>
                        <a:srgbClr val="1A9988"/>
                      </a:solidFill>
                      <a:prstDash val="solid"/>
                      <a:round/>
                      <a:headEnd type="none" w="sm" len="sm"/>
                      <a:tailEnd type="none" w="sm" len="sm"/>
                    </a:lnT>
                    <a:lnB w="9525" cap="flat" cmpd="sng">
                      <a:solidFill>
                        <a:srgbClr val="1A9988"/>
                      </a:solidFill>
                      <a:prstDash val="solid"/>
                      <a:round/>
                      <a:headEnd type="none" w="sm" len="sm"/>
                      <a:tailEnd type="none" w="sm" len="sm"/>
                    </a:lnB>
                  </a:tcPr>
                </a:tc>
                <a:extLst>
                  <a:ext uri="{0D108BD9-81ED-4DB2-BD59-A6C34878D82A}">
                    <a16:rowId xmlns:a16="http://schemas.microsoft.com/office/drawing/2014/main" val="10003"/>
                  </a:ext>
                </a:extLst>
              </a:tr>
              <a:tr h="165150">
                <a:tc>
                  <a:txBody>
                    <a:bodyPr/>
                    <a:lstStyle/>
                    <a:p>
                      <a:pPr marL="0" lvl="0" indent="0" algn="l" rtl="0">
                        <a:spcBef>
                          <a:spcPts val="0"/>
                        </a:spcBef>
                        <a:spcAft>
                          <a:spcPts val="0"/>
                        </a:spcAft>
                        <a:buNone/>
                      </a:pPr>
                      <a:r>
                        <a:rPr lang="ca" sz="900" b="1">
                          <a:latin typeface="Calibri"/>
                          <a:ea typeface="Calibri"/>
                          <a:cs typeface="Calibri"/>
                          <a:sym typeface="Calibri"/>
                        </a:rPr>
                        <a:t>Restaurant.and.hotels.Expenditure </a:t>
                      </a:r>
                      <a:endParaRPr sz="900" b="1">
                        <a:latin typeface="Calibri"/>
                        <a:ea typeface="Calibri"/>
                        <a:cs typeface="Calibri"/>
                        <a:sym typeface="Calibri"/>
                      </a:endParaRPr>
                    </a:p>
                  </a:txBody>
                  <a:tcPr marL="18000" marR="18000" marT="18000" marB="18000">
                    <a:lnL w="9525" cap="flat" cmpd="sng">
                      <a:solidFill>
                        <a:srgbClr val="1A9988"/>
                      </a:solidFill>
                      <a:prstDash val="solid"/>
                      <a:round/>
                      <a:headEnd type="none" w="sm" len="sm"/>
                      <a:tailEnd type="none" w="sm" len="sm"/>
                    </a:lnL>
                    <a:lnR w="9525" cap="flat" cmpd="sng">
                      <a:solidFill>
                        <a:srgbClr val="1A9988"/>
                      </a:solidFill>
                      <a:prstDash val="solid"/>
                      <a:round/>
                      <a:headEnd type="none" w="sm" len="sm"/>
                      <a:tailEnd type="none" w="sm" len="sm"/>
                    </a:lnR>
                    <a:lnT w="9525" cap="flat" cmpd="sng">
                      <a:solidFill>
                        <a:srgbClr val="1A9988"/>
                      </a:solidFill>
                      <a:prstDash val="solid"/>
                      <a:round/>
                      <a:headEnd type="none" w="sm" len="sm"/>
                      <a:tailEnd type="none" w="sm" len="sm"/>
                    </a:lnT>
                    <a:lnB w="9525" cap="flat" cmpd="sng">
                      <a:solidFill>
                        <a:srgbClr val="1A9988"/>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7.321359</a:t>
                      </a:r>
                      <a:endParaRPr sz="900">
                        <a:latin typeface="Calibri"/>
                        <a:ea typeface="Calibri"/>
                        <a:cs typeface="Calibri"/>
                        <a:sym typeface="Calibri"/>
                      </a:endParaRPr>
                    </a:p>
                  </a:txBody>
                  <a:tcPr marL="18000" marR="18000" marT="18000" marB="18000">
                    <a:lnL w="9525" cap="flat" cmpd="sng">
                      <a:solidFill>
                        <a:srgbClr val="1A9988"/>
                      </a:solidFill>
                      <a:prstDash val="solid"/>
                      <a:round/>
                      <a:headEnd type="none" w="sm" len="sm"/>
                      <a:tailEnd type="none" w="sm" len="sm"/>
                    </a:lnL>
                    <a:lnR w="9525" cap="flat" cmpd="sng">
                      <a:solidFill>
                        <a:srgbClr val="1A9988">
                          <a:alpha val="0"/>
                        </a:srgbClr>
                      </a:solidFill>
                      <a:prstDash val="solid"/>
                      <a:round/>
                      <a:headEnd type="none" w="sm" len="sm"/>
                      <a:tailEnd type="none" w="sm" len="sm"/>
                    </a:lnR>
                    <a:lnT w="9525" cap="flat" cmpd="sng">
                      <a:solidFill>
                        <a:srgbClr val="1A9988"/>
                      </a:solidFill>
                      <a:prstDash val="solid"/>
                      <a:round/>
                      <a:headEnd type="none" w="sm" len="sm"/>
                      <a:tailEnd type="none" w="sm" len="sm"/>
                    </a:lnT>
                    <a:lnB w="9525" cap="flat" cmpd="sng">
                      <a:solidFill>
                        <a:srgbClr val="1A9988"/>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0.266079</a:t>
                      </a:r>
                      <a:endParaRPr sz="900">
                        <a:latin typeface="Calibri"/>
                        <a:ea typeface="Calibri"/>
                        <a:cs typeface="Calibri"/>
                        <a:sym typeface="Calibri"/>
                      </a:endParaRPr>
                    </a:p>
                  </a:txBody>
                  <a:tcPr marL="18000" marR="18000" marT="18000" marB="18000">
                    <a:lnL w="9525" cap="flat" cmpd="sng">
                      <a:solidFill>
                        <a:srgbClr val="1A9988">
                          <a:alpha val="0"/>
                        </a:srgbClr>
                      </a:solidFill>
                      <a:prstDash val="solid"/>
                      <a:round/>
                      <a:headEnd type="none" w="sm" len="sm"/>
                      <a:tailEnd type="none" w="sm" len="sm"/>
                    </a:lnL>
                    <a:lnR w="9525" cap="flat" cmpd="sng">
                      <a:solidFill>
                        <a:srgbClr val="1A9988"/>
                      </a:solidFill>
                      <a:prstDash val="solid"/>
                      <a:round/>
                      <a:headEnd type="none" w="sm" len="sm"/>
                      <a:tailEnd type="none" w="sm" len="sm"/>
                    </a:lnR>
                    <a:lnT w="9525" cap="flat" cmpd="sng">
                      <a:solidFill>
                        <a:srgbClr val="1A9988"/>
                      </a:solidFill>
                      <a:prstDash val="solid"/>
                      <a:round/>
                      <a:headEnd type="none" w="sm" len="sm"/>
                      <a:tailEnd type="none" w="sm" len="sm"/>
                    </a:lnT>
                    <a:lnB w="9525" cap="flat" cmpd="sng">
                      <a:solidFill>
                        <a:srgbClr val="1A9988"/>
                      </a:solidFill>
                      <a:prstDash val="solid"/>
                      <a:round/>
                      <a:headEnd type="none" w="sm" len="sm"/>
                      <a:tailEnd type="none" w="sm" len="sm"/>
                    </a:lnB>
                  </a:tcPr>
                </a:tc>
                <a:extLst>
                  <a:ext uri="{0D108BD9-81ED-4DB2-BD59-A6C34878D82A}">
                    <a16:rowId xmlns:a16="http://schemas.microsoft.com/office/drawing/2014/main" val="10004"/>
                  </a:ext>
                </a:extLst>
              </a:tr>
              <a:tr h="165150">
                <a:tc>
                  <a:txBody>
                    <a:bodyPr/>
                    <a:lstStyle/>
                    <a:p>
                      <a:pPr marL="0" lvl="0" indent="0" algn="l" rtl="0">
                        <a:spcBef>
                          <a:spcPts val="0"/>
                        </a:spcBef>
                        <a:spcAft>
                          <a:spcPts val="0"/>
                        </a:spcAft>
                        <a:buNone/>
                      </a:pPr>
                      <a:r>
                        <a:rPr lang="ca" sz="900" b="1">
                          <a:latin typeface="Calibri"/>
                          <a:ea typeface="Calibri"/>
                          <a:cs typeface="Calibri"/>
                          <a:sym typeface="Calibri"/>
                        </a:rPr>
                        <a:t>Alcohol.and.tobacco.expenditure</a:t>
                      </a:r>
                      <a:endParaRPr sz="900" b="1">
                        <a:latin typeface="Calibri"/>
                        <a:ea typeface="Calibri"/>
                        <a:cs typeface="Calibri"/>
                        <a:sym typeface="Calibri"/>
                      </a:endParaRPr>
                    </a:p>
                  </a:txBody>
                  <a:tcPr marL="18000" marR="18000" marT="18000" marB="18000">
                    <a:lnL w="9525" cap="flat" cmpd="sng">
                      <a:solidFill>
                        <a:srgbClr val="1A9988"/>
                      </a:solidFill>
                      <a:prstDash val="solid"/>
                      <a:round/>
                      <a:headEnd type="none" w="sm" len="sm"/>
                      <a:tailEnd type="none" w="sm" len="sm"/>
                    </a:lnL>
                    <a:lnR w="9525" cap="flat" cmpd="sng">
                      <a:solidFill>
                        <a:srgbClr val="1A9988"/>
                      </a:solidFill>
                      <a:prstDash val="solid"/>
                      <a:round/>
                      <a:headEnd type="none" w="sm" len="sm"/>
                      <a:tailEnd type="none" w="sm" len="sm"/>
                    </a:lnR>
                    <a:lnT w="9525" cap="flat" cmpd="sng">
                      <a:solidFill>
                        <a:srgbClr val="1A9988"/>
                      </a:solidFill>
                      <a:prstDash val="solid"/>
                      <a:round/>
                      <a:headEnd type="none" w="sm" len="sm"/>
                      <a:tailEnd type="none" w="sm" len="sm"/>
                    </a:lnT>
                    <a:lnB w="9525" cap="flat" cmpd="sng">
                      <a:solidFill>
                        <a:srgbClr val="1A9988"/>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0.4738356</a:t>
                      </a:r>
                      <a:endParaRPr sz="900">
                        <a:latin typeface="Calibri"/>
                        <a:ea typeface="Calibri"/>
                        <a:cs typeface="Calibri"/>
                        <a:sym typeface="Calibri"/>
                      </a:endParaRPr>
                    </a:p>
                  </a:txBody>
                  <a:tcPr marL="18000" marR="18000" marT="18000" marB="18000">
                    <a:lnL w="9525" cap="flat" cmpd="sng">
                      <a:solidFill>
                        <a:srgbClr val="1A9988"/>
                      </a:solidFill>
                      <a:prstDash val="solid"/>
                      <a:round/>
                      <a:headEnd type="none" w="sm" len="sm"/>
                      <a:tailEnd type="none" w="sm" len="sm"/>
                    </a:lnL>
                    <a:lnR w="9525" cap="flat" cmpd="sng">
                      <a:solidFill>
                        <a:srgbClr val="1A9988">
                          <a:alpha val="0"/>
                        </a:srgbClr>
                      </a:solidFill>
                      <a:prstDash val="solid"/>
                      <a:round/>
                      <a:headEnd type="none" w="sm" len="sm"/>
                      <a:tailEnd type="none" w="sm" len="sm"/>
                    </a:lnR>
                    <a:lnT w="9525" cap="flat" cmpd="sng">
                      <a:solidFill>
                        <a:srgbClr val="1A9988"/>
                      </a:solidFill>
                      <a:prstDash val="solid"/>
                      <a:round/>
                      <a:headEnd type="none" w="sm" len="sm"/>
                      <a:tailEnd type="none" w="sm" len="sm"/>
                    </a:lnT>
                    <a:lnB w="9525" cap="flat" cmpd="sng">
                      <a:solidFill>
                        <a:srgbClr val="1A9988"/>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2.486619</a:t>
                      </a:r>
                      <a:endParaRPr sz="900">
                        <a:latin typeface="Calibri"/>
                        <a:ea typeface="Calibri"/>
                        <a:cs typeface="Calibri"/>
                        <a:sym typeface="Calibri"/>
                      </a:endParaRPr>
                    </a:p>
                  </a:txBody>
                  <a:tcPr marL="18000" marR="18000" marT="18000" marB="18000">
                    <a:lnL w="9525" cap="flat" cmpd="sng">
                      <a:solidFill>
                        <a:srgbClr val="1A9988">
                          <a:alpha val="0"/>
                        </a:srgbClr>
                      </a:solidFill>
                      <a:prstDash val="solid"/>
                      <a:round/>
                      <a:headEnd type="none" w="sm" len="sm"/>
                      <a:tailEnd type="none" w="sm" len="sm"/>
                    </a:lnL>
                    <a:lnR w="9525" cap="flat" cmpd="sng">
                      <a:solidFill>
                        <a:srgbClr val="1A9988"/>
                      </a:solidFill>
                      <a:prstDash val="solid"/>
                      <a:round/>
                      <a:headEnd type="none" w="sm" len="sm"/>
                      <a:tailEnd type="none" w="sm" len="sm"/>
                    </a:lnR>
                    <a:lnT w="9525" cap="flat" cmpd="sng">
                      <a:solidFill>
                        <a:srgbClr val="1A9988"/>
                      </a:solidFill>
                      <a:prstDash val="solid"/>
                      <a:round/>
                      <a:headEnd type="none" w="sm" len="sm"/>
                      <a:tailEnd type="none" w="sm" len="sm"/>
                    </a:lnT>
                    <a:lnB w="9525" cap="flat" cmpd="sng">
                      <a:solidFill>
                        <a:srgbClr val="1A9988"/>
                      </a:solidFill>
                      <a:prstDash val="solid"/>
                      <a:round/>
                      <a:headEnd type="none" w="sm" len="sm"/>
                      <a:tailEnd type="none" w="sm" len="sm"/>
                    </a:lnB>
                  </a:tcPr>
                </a:tc>
                <a:extLst>
                  <a:ext uri="{0D108BD9-81ED-4DB2-BD59-A6C34878D82A}">
                    <a16:rowId xmlns:a16="http://schemas.microsoft.com/office/drawing/2014/main" val="10005"/>
                  </a:ext>
                </a:extLst>
              </a:tr>
              <a:tr h="165150">
                <a:tc>
                  <a:txBody>
                    <a:bodyPr/>
                    <a:lstStyle/>
                    <a:p>
                      <a:pPr marL="0" lvl="0" indent="0" algn="l" rtl="0">
                        <a:spcBef>
                          <a:spcPts val="0"/>
                        </a:spcBef>
                        <a:spcAft>
                          <a:spcPts val="0"/>
                        </a:spcAft>
                        <a:buNone/>
                      </a:pPr>
                      <a:r>
                        <a:rPr lang="ca" sz="900" b="1">
                          <a:latin typeface="Calibri"/>
                          <a:ea typeface="Calibri"/>
                          <a:cs typeface="Calibri"/>
                          <a:sym typeface="Calibri"/>
                        </a:rPr>
                        <a:t>Clothes.Footwear.Other.Wear.Expenditure</a:t>
                      </a:r>
                      <a:endParaRPr sz="900" b="1">
                        <a:latin typeface="Calibri"/>
                        <a:ea typeface="Calibri"/>
                        <a:cs typeface="Calibri"/>
                        <a:sym typeface="Calibri"/>
                      </a:endParaRPr>
                    </a:p>
                  </a:txBody>
                  <a:tcPr marL="18000" marR="18000" marT="18000" marB="18000">
                    <a:lnL w="9525" cap="flat" cmpd="sng">
                      <a:solidFill>
                        <a:srgbClr val="1A9988"/>
                      </a:solidFill>
                      <a:prstDash val="solid"/>
                      <a:round/>
                      <a:headEnd type="none" w="sm" len="sm"/>
                      <a:tailEnd type="none" w="sm" len="sm"/>
                    </a:lnL>
                    <a:lnR w="9525" cap="flat" cmpd="sng">
                      <a:solidFill>
                        <a:srgbClr val="1A9988"/>
                      </a:solidFill>
                      <a:prstDash val="solid"/>
                      <a:round/>
                      <a:headEnd type="none" w="sm" len="sm"/>
                      <a:tailEnd type="none" w="sm" len="sm"/>
                    </a:lnR>
                    <a:lnT w="9525" cap="flat" cmpd="sng">
                      <a:solidFill>
                        <a:srgbClr val="1A9988"/>
                      </a:solidFill>
                      <a:prstDash val="solid"/>
                      <a:round/>
                      <a:headEnd type="none" w="sm" len="sm"/>
                      <a:tailEnd type="none" w="sm" len="sm"/>
                    </a:lnT>
                    <a:lnB w="9525" cap="flat" cmpd="sng">
                      <a:solidFill>
                        <a:srgbClr val="1A9988"/>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7.9032331</a:t>
                      </a:r>
                      <a:endParaRPr sz="900">
                        <a:latin typeface="Calibri"/>
                        <a:ea typeface="Calibri"/>
                        <a:cs typeface="Calibri"/>
                        <a:sym typeface="Calibri"/>
                      </a:endParaRPr>
                    </a:p>
                  </a:txBody>
                  <a:tcPr marL="18000" marR="18000" marT="18000" marB="18000">
                    <a:lnL w="9525" cap="flat" cmpd="sng">
                      <a:solidFill>
                        <a:srgbClr val="1A9988"/>
                      </a:solidFill>
                      <a:prstDash val="solid"/>
                      <a:round/>
                      <a:headEnd type="none" w="sm" len="sm"/>
                      <a:tailEnd type="none" w="sm" len="sm"/>
                    </a:lnL>
                    <a:lnR w="9525" cap="flat" cmpd="sng">
                      <a:solidFill>
                        <a:srgbClr val="1A9988">
                          <a:alpha val="0"/>
                        </a:srgbClr>
                      </a:solidFill>
                      <a:prstDash val="solid"/>
                      <a:round/>
                      <a:headEnd type="none" w="sm" len="sm"/>
                      <a:tailEnd type="none" w="sm" len="sm"/>
                    </a:lnR>
                    <a:lnT w="9525" cap="flat" cmpd="sng">
                      <a:solidFill>
                        <a:srgbClr val="1A9988"/>
                      </a:solidFill>
                      <a:prstDash val="solid"/>
                      <a:round/>
                      <a:headEnd type="none" w="sm" len="sm"/>
                      <a:tailEnd type="none" w="sm" len="sm"/>
                    </a:lnT>
                    <a:lnB w="9525" cap="flat" cmpd="sng">
                      <a:solidFill>
                        <a:srgbClr val="1A9988"/>
                      </a:solidFill>
                      <a:prstDash val="solid"/>
                      <a:round/>
                      <a:headEnd type="none" w="sm" len="sm"/>
                      <a:tailEnd type="none" w="sm" len="sm"/>
                    </a:lnB>
                  </a:tcPr>
                </a:tc>
                <a:tc>
                  <a:txBody>
                    <a:bodyPr/>
                    <a:lstStyle/>
                    <a:p>
                      <a:pPr marL="0" lvl="0" indent="0" algn="ctr" rtl="0">
                        <a:spcBef>
                          <a:spcPts val="0"/>
                        </a:spcBef>
                        <a:spcAft>
                          <a:spcPts val="0"/>
                        </a:spcAft>
                        <a:buNone/>
                      </a:pPr>
                      <a:r>
                        <a:rPr lang="ca" sz="900">
                          <a:latin typeface="Calibri"/>
                          <a:ea typeface="Calibri"/>
                          <a:cs typeface="Calibri"/>
                          <a:sym typeface="Calibri"/>
                        </a:rPr>
                        <a:t>0.003174</a:t>
                      </a:r>
                      <a:endParaRPr sz="900">
                        <a:latin typeface="Calibri"/>
                        <a:ea typeface="Calibri"/>
                        <a:cs typeface="Calibri"/>
                        <a:sym typeface="Calibri"/>
                      </a:endParaRPr>
                    </a:p>
                  </a:txBody>
                  <a:tcPr marL="18000" marR="18000" marT="18000" marB="18000">
                    <a:lnL w="9525" cap="flat" cmpd="sng">
                      <a:solidFill>
                        <a:srgbClr val="1A9988">
                          <a:alpha val="0"/>
                        </a:srgbClr>
                      </a:solidFill>
                      <a:prstDash val="solid"/>
                      <a:round/>
                      <a:headEnd type="none" w="sm" len="sm"/>
                      <a:tailEnd type="none" w="sm" len="sm"/>
                    </a:lnL>
                    <a:lnR w="9525" cap="flat" cmpd="sng">
                      <a:solidFill>
                        <a:srgbClr val="1A9988"/>
                      </a:solidFill>
                      <a:prstDash val="solid"/>
                      <a:round/>
                      <a:headEnd type="none" w="sm" len="sm"/>
                      <a:tailEnd type="none" w="sm" len="sm"/>
                    </a:lnR>
                    <a:lnT w="9525" cap="flat" cmpd="sng">
                      <a:solidFill>
                        <a:srgbClr val="1A9988"/>
                      </a:solidFill>
                      <a:prstDash val="solid"/>
                      <a:round/>
                      <a:headEnd type="none" w="sm" len="sm"/>
                      <a:tailEnd type="none" w="sm" len="sm"/>
                    </a:lnT>
                    <a:lnB w="9525" cap="flat" cmpd="sng">
                      <a:solidFill>
                        <a:srgbClr val="1A9988"/>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31" name="Google Shape;131;p18"/>
          <p:cNvSpPr txBox="1">
            <a:spLocks noGrp="1"/>
          </p:cNvSpPr>
          <p:nvPr>
            <p:ph type="body" idx="1"/>
          </p:nvPr>
        </p:nvSpPr>
        <p:spPr>
          <a:xfrm>
            <a:off x="4725100" y="4878900"/>
            <a:ext cx="3918300" cy="26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ca" sz="900" i="1"/>
              <a:t>* Taula amb la contribució de les variables sobre les dimensions 1 i 2.</a:t>
            </a:r>
            <a:endParaRPr sz="900"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ca"/>
              <a:t>2. Anàlisi de components principals (ACP)</a:t>
            </a:r>
            <a:endParaRPr/>
          </a:p>
        </p:txBody>
      </p:sp>
      <p:sp>
        <p:nvSpPr>
          <p:cNvPr id="137" name="Google Shape;137;p19"/>
          <p:cNvSpPr txBox="1">
            <a:spLocks noGrp="1"/>
          </p:cNvSpPr>
          <p:nvPr>
            <p:ph type="body" idx="1"/>
          </p:nvPr>
        </p:nvSpPr>
        <p:spPr>
          <a:xfrm>
            <a:off x="729450" y="1215800"/>
            <a:ext cx="2830800" cy="357300"/>
          </a:xfrm>
          <a:prstGeom prst="rect">
            <a:avLst/>
          </a:prstGeom>
        </p:spPr>
        <p:txBody>
          <a:bodyPr spcFirstLastPara="1" wrap="square" lIns="91425" tIns="91425" rIns="91425" bIns="91425" anchor="t" anchorCtr="0">
            <a:noAutofit/>
          </a:bodyPr>
          <a:lstStyle/>
          <a:p>
            <a:pPr marL="179999" lvl="0" indent="-177800" algn="l" rtl="0">
              <a:spcBef>
                <a:spcPts val="0"/>
              </a:spcBef>
              <a:spcAft>
                <a:spcPts val="0"/>
              </a:spcAft>
              <a:buClr>
                <a:schemeClr val="dk1"/>
              </a:buClr>
              <a:buSzPts val="1300"/>
              <a:buChar char="●"/>
            </a:pPr>
            <a:r>
              <a:rPr lang="ca"/>
              <a:t>Núvol de punts dels individus.</a:t>
            </a:r>
            <a:endParaRPr/>
          </a:p>
        </p:txBody>
      </p:sp>
      <p:pic>
        <p:nvPicPr>
          <p:cNvPr id="138" name="Google Shape;138;p19"/>
          <p:cNvPicPr preferRelativeResize="0"/>
          <p:nvPr/>
        </p:nvPicPr>
        <p:blipFill rotWithShape="1">
          <a:blip r:embed="rId3">
            <a:alphaModFix/>
          </a:blip>
          <a:srcRect r="2846" b="2362"/>
          <a:stretch/>
        </p:blipFill>
        <p:spPr>
          <a:xfrm>
            <a:off x="729450" y="1573100"/>
            <a:ext cx="2830800" cy="1986389"/>
          </a:xfrm>
          <a:prstGeom prst="rect">
            <a:avLst/>
          </a:prstGeom>
          <a:noFill/>
          <a:ln w="9525" cap="flat" cmpd="sng">
            <a:solidFill>
              <a:schemeClr val="dk1"/>
            </a:solidFill>
            <a:prstDash val="solid"/>
            <a:round/>
            <a:headEnd type="none" w="sm" len="sm"/>
            <a:tailEnd type="none" w="sm" len="sm"/>
          </a:ln>
        </p:spPr>
      </p:pic>
      <p:pic>
        <p:nvPicPr>
          <p:cNvPr id="139" name="Google Shape;139;p19"/>
          <p:cNvPicPr preferRelativeResize="0"/>
          <p:nvPr/>
        </p:nvPicPr>
        <p:blipFill rotWithShape="1">
          <a:blip r:embed="rId4">
            <a:alphaModFix/>
          </a:blip>
          <a:srcRect l="1484" r="1465"/>
          <a:stretch/>
        </p:blipFill>
        <p:spPr>
          <a:xfrm>
            <a:off x="3631925" y="1573100"/>
            <a:ext cx="2784954" cy="1986400"/>
          </a:xfrm>
          <a:prstGeom prst="rect">
            <a:avLst/>
          </a:prstGeom>
          <a:noFill/>
          <a:ln w="9525" cap="flat" cmpd="sng">
            <a:solidFill>
              <a:schemeClr val="dk1"/>
            </a:solidFill>
            <a:prstDash val="solid"/>
            <a:round/>
            <a:headEnd type="none" w="sm" len="sm"/>
            <a:tailEnd type="none" w="sm" len="sm"/>
          </a:ln>
        </p:spPr>
      </p:pic>
      <p:pic>
        <p:nvPicPr>
          <p:cNvPr id="140" name="Google Shape;140;p19"/>
          <p:cNvPicPr preferRelativeResize="0"/>
          <p:nvPr/>
        </p:nvPicPr>
        <p:blipFill rotWithShape="1">
          <a:blip r:embed="rId5">
            <a:alphaModFix/>
          </a:blip>
          <a:srcRect r="1390"/>
          <a:stretch/>
        </p:blipFill>
        <p:spPr>
          <a:xfrm>
            <a:off x="6724675" y="3302775"/>
            <a:ext cx="2259899" cy="1765800"/>
          </a:xfrm>
          <a:prstGeom prst="rect">
            <a:avLst/>
          </a:prstGeom>
          <a:noFill/>
          <a:ln w="9525" cap="flat" cmpd="sng">
            <a:solidFill>
              <a:schemeClr val="dk1"/>
            </a:solidFill>
            <a:prstDash val="solid"/>
            <a:round/>
            <a:headEnd type="none" w="sm" len="sm"/>
            <a:tailEnd type="none" w="sm" len="sm"/>
          </a:ln>
        </p:spPr>
      </p:pic>
      <p:sp>
        <p:nvSpPr>
          <p:cNvPr id="141" name="Google Shape;141;p19"/>
          <p:cNvSpPr txBox="1">
            <a:spLocks noGrp="1"/>
          </p:cNvSpPr>
          <p:nvPr>
            <p:ph type="body" idx="1"/>
          </p:nvPr>
        </p:nvSpPr>
        <p:spPr>
          <a:xfrm>
            <a:off x="796600" y="3892725"/>
            <a:ext cx="5250600" cy="585900"/>
          </a:xfrm>
          <a:prstGeom prst="rect">
            <a:avLst/>
          </a:prstGeom>
        </p:spPr>
        <p:txBody>
          <a:bodyPr spcFirstLastPara="1" wrap="square" lIns="91425" tIns="91425" rIns="91425" bIns="91425" anchor="t" anchorCtr="0">
            <a:noAutofit/>
          </a:bodyPr>
          <a:lstStyle/>
          <a:p>
            <a:pPr marL="179999" lvl="0" indent="-177800" algn="l" rtl="0">
              <a:spcBef>
                <a:spcPts val="0"/>
              </a:spcBef>
              <a:spcAft>
                <a:spcPts val="0"/>
              </a:spcAft>
              <a:buClr>
                <a:schemeClr val="dk1"/>
              </a:buClr>
              <a:buSzPts val="1300"/>
              <a:buChar char="●"/>
            </a:pPr>
            <a:r>
              <a:rPr lang="ca"/>
              <a:t>Representació dels individus sobre els diferents plans factorials, en cap cas s’ha trobat associació de la qualitativa amb les dimensions. </a:t>
            </a:r>
            <a:endParaRPr/>
          </a:p>
        </p:txBody>
      </p:sp>
      <p:cxnSp>
        <p:nvCxnSpPr>
          <p:cNvPr id="142" name="Google Shape;142;p19"/>
          <p:cNvCxnSpPr/>
          <p:nvPr/>
        </p:nvCxnSpPr>
        <p:spPr>
          <a:xfrm>
            <a:off x="5935200" y="4185675"/>
            <a:ext cx="587400" cy="0"/>
          </a:xfrm>
          <a:prstGeom prst="straightConnector1">
            <a:avLst/>
          </a:prstGeom>
          <a:noFill/>
          <a:ln w="38100" cap="flat" cmpd="sng">
            <a:solidFill>
              <a:schemeClr val="accent3"/>
            </a:solidFill>
            <a:prstDash val="solid"/>
            <a:round/>
            <a:headEnd type="none" w="med" len="med"/>
            <a:tailEnd type="triangle" w="med" len="med"/>
          </a:ln>
        </p:spPr>
      </p:cxnSp>
      <p:sp>
        <p:nvSpPr>
          <p:cNvPr id="143" name="Google Shape;143;p19"/>
          <p:cNvSpPr txBox="1"/>
          <p:nvPr/>
        </p:nvSpPr>
        <p:spPr>
          <a:xfrm>
            <a:off x="6572213" y="1352513"/>
            <a:ext cx="2456700" cy="1765800"/>
          </a:xfrm>
          <a:prstGeom prst="rect">
            <a:avLst/>
          </a:prstGeom>
          <a:noFill/>
          <a:ln>
            <a:noFill/>
          </a:ln>
        </p:spPr>
        <p:txBody>
          <a:bodyPr spcFirstLastPara="1" wrap="square" lIns="91425" tIns="91425" rIns="91425" bIns="91425" anchor="t" anchorCtr="0">
            <a:noAutofit/>
          </a:bodyPr>
          <a:lstStyle/>
          <a:p>
            <a:pPr marL="85725" lvl="0" indent="-155575" algn="just" rtl="0">
              <a:spcBef>
                <a:spcPts val="0"/>
              </a:spcBef>
              <a:spcAft>
                <a:spcPts val="0"/>
              </a:spcAft>
              <a:buClr>
                <a:schemeClr val="accent3"/>
              </a:buClr>
              <a:buSzPts val="1100"/>
              <a:buFont typeface="Lato"/>
              <a:buChar char="❖"/>
            </a:pPr>
            <a:r>
              <a:rPr lang="ca" sz="1100">
                <a:solidFill>
                  <a:schemeClr val="accent1"/>
                </a:solidFill>
                <a:latin typeface="Lato"/>
                <a:ea typeface="Lato"/>
                <a:cs typeface="Lato"/>
                <a:sym typeface="Lato"/>
              </a:rPr>
              <a:t>Els individus marcats són els 10 que més contribueixen, aquells que més variabilitat aporten (són els més allunyats al centre).</a:t>
            </a:r>
            <a:endParaRPr sz="1100">
              <a:solidFill>
                <a:schemeClr val="accent1"/>
              </a:solidFill>
              <a:latin typeface="Lato"/>
              <a:ea typeface="Lato"/>
              <a:cs typeface="Lato"/>
              <a:sym typeface="Lato"/>
            </a:endParaRPr>
          </a:p>
          <a:p>
            <a:pPr marL="85725" lvl="0" indent="-155575" algn="just" rtl="0">
              <a:spcBef>
                <a:spcPts val="300"/>
              </a:spcBef>
              <a:spcAft>
                <a:spcPts val="0"/>
              </a:spcAft>
              <a:buClr>
                <a:schemeClr val="accent3"/>
              </a:buClr>
              <a:buSzPts val="1100"/>
              <a:buFont typeface="Lato"/>
              <a:buChar char="❖"/>
            </a:pPr>
            <a:r>
              <a:rPr lang="ca" sz="1100">
                <a:solidFill>
                  <a:schemeClr val="accent1"/>
                </a:solidFill>
                <a:latin typeface="Lato"/>
                <a:ea typeface="Lato"/>
                <a:cs typeface="Lato"/>
                <a:sym typeface="Lato"/>
              </a:rPr>
              <a:t>En el gràfic d’individus de les dimensions 3 i 4, el núvol de punts és més compacte ja que hi ha menys dispersió entre els punts (és captura menys variància).</a:t>
            </a:r>
            <a:endParaRPr sz="110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a"/>
              <a:t>3. Anàlisi de correspondències múltiples (ACM)</a:t>
            </a:r>
            <a:endParaRPr/>
          </a:p>
        </p:txBody>
      </p:sp>
      <p:sp>
        <p:nvSpPr>
          <p:cNvPr id="149" name="Google Shape;149;p20"/>
          <p:cNvSpPr txBox="1">
            <a:spLocks noGrp="1"/>
          </p:cNvSpPr>
          <p:nvPr>
            <p:ph type="body" idx="1"/>
          </p:nvPr>
        </p:nvSpPr>
        <p:spPr>
          <a:xfrm>
            <a:off x="134475" y="1238825"/>
            <a:ext cx="8828400" cy="700500"/>
          </a:xfrm>
          <a:prstGeom prst="rect">
            <a:avLst/>
          </a:prstGeom>
        </p:spPr>
        <p:txBody>
          <a:bodyPr spcFirstLastPara="1" wrap="square" lIns="91425" tIns="91425" rIns="91425" bIns="91425" anchor="t" anchorCtr="0">
            <a:noAutofit/>
          </a:bodyPr>
          <a:lstStyle/>
          <a:p>
            <a:pPr marL="179999" marR="0" lvl="0" indent="-262549" algn="just" rtl="0">
              <a:lnSpc>
                <a:spcPct val="100000"/>
              </a:lnSpc>
              <a:spcBef>
                <a:spcPts val="0"/>
              </a:spcBef>
              <a:spcAft>
                <a:spcPts val="0"/>
              </a:spcAft>
              <a:buClr>
                <a:schemeClr val="dk1"/>
              </a:buClr>
              <a:buSzPts val="1300"/>
              <a:buChar char="●"/>
            </a:pPr>
            <a:r>
              <a:rPr lang="ca">
                <a:highlight>
                  <a:srgbClr val="FFFFFF"/>
                </a:highlight>
              </a:rPr>
              <a:t>S’han considerat com a variables </a:t>
            </a:r>
            <a:r>
              <a:rPr lang="ca" b="1">
                <a:highlight>
                  <a:srgbClr val="FFFFFF"/>
                </a:highlight>
              </a:rPr>
              <a:t>actives</a:t>
            </a:r>
            <a:r>
              <a:rPr lang="ca">
                <a:highlight>
                  <a:srgbClr val="FFFFFF"/>
                </a:highlight>
              </a:rPr>
              <a:t> aquelles variables qualitatives que conceptualment fan referència al treball del cap de família (ocupació, tipus de treball, etc) i com a </a:t>
            </a:r>
            <a:r>
              <a:rPr lang="ca" b="1">
                <a:highlight>
                  <a:srgbClr val="FFFFFF"/>
                </a:highlight>
              </a:rPr>
              <a:t>il·lustratives</a:t>
            </a:r>
            <a:r>
              <a:rPr lang="ca">
                <a:highlight>
                  <a:srgbClr val="FFFFFF"/>
                </a:highlight>
              </a:rPr>
              <a:t>, totes les quantitatives i la resta de categòriques.</a:t>
            </a:r>
            <a:endParaRPr/>
          </a:p>
          <a:p>
            <a:pPr marL="179999" lvl="0" indent="-179999" algn="l" rtl="0">
              <a:spcBef>
                <a:spcPts val="1000"/>
              </a:spcBef>
              <a:spcAft>
                <a:spcPts val="1600"/>
              </a:spcAft>
              <a:buNone/>
            </a:pPr>
            <a:endParaRPr/>
          </a:p>
        </p:txBody>
      </p:sp>
      <p:sp>
        <p:nvSpPr>
          <p:cNvPr id="150" name="Google Shape;150;p20"/>
          <p:cNvSpPr txBox="1"/>
          <p:nvPr/>
        </p:nvSpPr>
        <p:spPr>
          <a:xfrm>
            <a:off x="134475" y="1772225"/>
            <a:ext cx="3800100" cy="387300"/>
          </a:xfrm>
          <a:prstGeom prst="rect">
            <a:avLst/>
          </a:prstGeom>
          <a:noFill/>
          <a:ln>
            <a:noFill/>
          </a:ln>
        </p:spPr>
        <p:txBody>
          <a:bodyPr spcFirstLastPara="1" wrap="square" lIns="91425" tIns="91425" rIns="91425" bIns="91425" anchor="t" anchorCtr="0">
            <a:noAutofit/>
          </a:bodyPr>
          <a:lstStyle/>
          <a:p>
            <a:pPr marL="179999" lvl="0" indent="-256199" algn="just" rtl="0">
              <a:lnSpc>
                <a:spcPct val="115000"/>
              </a:lnSpc>
              <a:spcBef>
                <a:spcPts val="0"/>
              </a:spcBef>
              <a:spcAft>
                <a:spcPts val="0"/>
              </a:spcAft>
              <a:buClr>
                <a:schemeClr val="dk1"/>
              </a:buClr>
              <a:buSzPts val="1200"/>
              <a:buFont typeface="Lato"/>
              <a:buChar char="●"/>
            </a:pPr>
            <a:r>
              <a:rPr lang="ca" sz="1200">
                <a:solidFill>
                  <a:schemeClr val="accent1"/>
                </a:solidFill>
                <a:latin typeface="Lato"/>
                <a:ea typeface="Lato"/>
                <a:cs typeface="Lato"/>
                <a:sym typeface="Lato"/>
              </a:rPr>
              <a:t>S’han seleccionat 5 components factorials a retenir.</a:t>
            </a:r>
            <a:endParaRPr/>
          </a:p>
        </p:txBody>
      </p:sp>
      <p:pic>
        <p:nvPicPr>
          <p:cNvPr id="151" name="Google Shape;151;p20"/>
          <p:cNvPicPr preferRelativeResize="0"/>
          <p:nvPr/>
        </p:nvPicPr>
        <p:blipFill rotWithShape="1">
          <a:blip r:embed="rId3">
            <a:alphaModFix/>
          </a:blip>
          <a:srcRect l="76245" t="61436" r="2531" b="8243"/>
          <a:stretch/>
        </p:blipFill>
        <p:spPr>
          <a:xfrm>
            <a:off x="134475" y="2159525"/>
            <a:ext cx="1951150" cy="1743575"/>
          </a:xfrm>
          <a:prstGeom prst="rect">
            <a:avLst/>
          </a:prstGeom>
          <a:noFill/>
          <a:ln w="9525" cap="flat" cmpd="sng">
            <a:solidFill>
              <a:schemeClr val="dk1"/>
            </a:solidFill>
            <a:prstDash val="solid"/>
            <a:round/>
            <a:headEnd type="none" w="sm" len="sm"/>
            <a:tailEnd type="none" w="sm" len="sm"/>
          </a:ln>
        </p:spPr>
      </p:pic>
      <p:pic>
        <p:nvPicPr>
          <p:cNvPr id="152" name="Google Shape;152;p20"/>
          <p:cNvPicPr preferRelativeResize="0"/>
          <p:nvPr/>
        </p:nvPicPr>
        <p:blipFill rotWithShape="1">
          <a:blip r:embed="rId4">
            <a:alphaModFix/>
          </a:blip>
          <a:srcRect l="23724" t="53814" r="52551" b="12295"/>
          <a:stretch/>
        </p:blipFill>
        <p:spPr>
          <a:xfrm>
            <a:off x="2155750" y="2159525"/>
            <a:ext cx="1778825" cy="1743575"/>
          </a:xfrm>
          <a:prstGeom prst="rect">
            <a:avLst/>
          </a:prstGeom>
          <a:noFill/>
          <a:ln w="9525" cap="flat" cmpd="sng">
            <a:solidFill>
              <a:schemeClr val="dk1"/>
            </a:solidFill>
            <a:prstDash val="solid"/>
            <a:round/>
            <a:headEnd type="none" w="sm" len="sm"/>
            <a:tailEnd type="none" w="sm" len="sm"/>
          </a:ln>
        </p:spPr>
      </p:pic>
      <p:sp>
        <p:nvSpPr>
          <p:cNvPr id="153" name="Google Shape;153;p20"/>
          <p:cNvSpPr txBox="1"/>
          <p:nvPr/>
        </p:nvSpPr>
        <p:spPr>
          <a:xfrm>
            <a:off x="4421600" y="1772225"/>
            <a:ext cx="3800100" cy="387300"/>
          </a:xfrm>
          <a:prstGeom prst="rect">
            <a:avLst/>
          </a:prstGeom>
          <a:noFill/>
          <a:ln>
            <a:noFill/>
          </a:ln>
        </p:spPr>
        <p:txBody>
          <a:bodyPr spcFirstLastPara="1" wrap="square" lIns="91425" tIns="91425" rIns="91425" bIns="91425" anchor="t" anchorCtr="0">
            <a:noAutofit/>
          </a:bodyPr>
          <a:lstStyle/>
          <a:p>
            <a:pPr marL="179999" lvl="0" indent="-256199" algn="just" rtl="0">
              <a:lnSpc>
                <a:spcPct val="115000"/>
              </a:lnSpc>
              <a:spcBef>
                <a:spcPts val="0"/>
              </a:spcBef>
              <a:spcAft>
                <a:spcPts val="0"/>
              </a:spcAft>
              <a:buClr>
                <a:schemeClr val="dk1"/>
              </a:buClr>
              <a:buSzPts val="1200"/>
              <a:buFont typeface="Lato"/>
              <a:buChar char="●"/>
            </a:pPr>
            <a:r>
              <a:rPr lang="ca" sz="1200">
                <a:solidFill>
                  <a:schemeClr val="accent1"/>
                </a:solidFill>
                <a:latin typeface="Lato"/>
                <a:ea typeface="Lato"/>
                <a:cs typeface="Lato"/>
                <a:sym typeface="Lato"/>
              </a:rPr>
              <a:t>Projeccions sobre el primer pla factorial.</a:t>
            </a:r>
            <a:endParaRPr/>
          </a:p>
        </p:txBody>
      </p:sp>
      <p:pic>
        <p:nvPicPr>
          <p:cNvPr id="154" name="Google Shape;154;p20"/>
          <p:cNvPicPr preferRelativeResize="0"/>
          <p:nvPr/>
        </p:nvPicPr>
        <p:blipFill>
          <a:blip r:embed="rId5">
            <a:alphaModFix/>
          </a:blip>
          <a:stretch>
            <a:fillRect/>
          </a:stretch>
        </p:blipFill>
        <p:spPr>
          <a:xfrm>
            <a:off x="6897613" y="2388125"/>
            <a:ext cx="2187637" cy="2034125"/>
          </a:xfrm>
          <a:prstGeom prst="rect">
            <a:avLst/>
          </a:prstGeom>
          <a:noFill/>
          <a:ln w="9525" cap="flat" cmpd="sng">
            <a:solidFill>
              <a:schemeClr val="dk1"/>
            </a:solidFill>
            <a:prstDash val="solid"/>
            <a:round/>
            <a:headEnd type="none" w="sm" len="sm"/>
            <a:tailEnd type="none" w="sm" len="sm"/>
          </a:ln>
        </p:spPr>
      </p:pic>
      <p:pic>
        <p:nvPicPr>
          <p:cNvPr id="155" name="Google Shape;155;p20"/>
          <p:cNvPicPr preferRelativeResize="0"/>
          <p:nvPr/>
        </p:nvPicPr>
        <p:blipFill>
          <a:blip r:embed="rId6">
            <a:alphaModFix/>
          </a:blip>
          <a:stretch>
            <a:fillRect/>
          </a:stretch>
        </p:blipFill>
        <p:spPr>
          <a:xfrm>
            <a:off x="4344150" y="2388125"/>
            <a:ext cx="2428325" cy="2034125"/>
          </a:xfrm>
          <a:prstGeom prst="rect">
            <a:avLst/>
          </a:prstGeom>
          <a:noFill/>
          <a:ln w="9525" cap="flat" cmpd="sng">
            <a:solidFill>
              <a:schemeClr val="dk1"/>
            </a:solidFill>
            <a:prstDash val="solid"/>
            <a:round/>
            <a:headEnd type="none" w="sm" len="sm"/>
            <a:tailEnd type="none" w="sm" len="sm"/>
          </a:ln>
        </p:spPr>
      </p:pic>
      <p:sp>
        <p:nvSpPr>
          <p:cNvPr id="156" name="Google Shape;156;p20"/>
          <p:cNvSpPr txBox="1">
            <a:spLocks noGrp="1"/>
          </p:cNvSpPr>
          <p:nvPr>
            <p:ph type="body" idx="1"/>
          </p:nvPr>
        </p:nvSpPr>
        <p:spPr>
          <a:xfrm>
            <a:off x="4303400" y="2083325"/>
            <a:ext cx="4497900" cy="26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ca" sz="900" i="1"/>
              <a:t>* Projecció de les modalitats de les variables actives (esquerra) i de les suplementàries (dreta).</a:t>
            </a:r>
            <a:endParaRPr sz="900" i="1"/>
          </a:p>
        </p:txBody>
      </p:sp>
      <p:sp>
        <p:nvSpPr>
          <p:cNvPr id="157" name="Google Shape;157;p20"/>
          <p:cNvSpPr txBox="1"/>
          <p:nvPr/>
        </p:nvSpPr>
        <p:spPr>
          <a:xfrm>
            <a:off x="134475" y="4465900"/>
            <a:ext cx="8950800" cy="535200"/>
          </a:xfrm>
          <a:prstGeom prst="rect">
            <a:avLst/>
          </a:prstGeom>
          <a:noFill/>
          <a:ln>
            <a:noFill/>
          </a:ln>
        </p:spPr>
        <p:txBody>
          <a:bodyPr spcFirstLastPara="1" wrap="square" lIns="91425" tIns="91425" rIns="91425" bIns="91425" anchor="t" anchorCtr="0">
            <a:noAutofit/>
          </a:bodyPr>
          <a:lstStyle/>
          <a:p>
            <a:pPr marL="457200" lvl="0" indent="-285750" algn="just" rtl="0">
              <a:spcBef>
                <a:spcPts val="0"/>
              </a:spcBef>
              <a:spcAft>
                <a:spcPts val="0"/>
              </a:spcAft>
              <a:buClr>
                <a:schemeClr val="accent3"/>
              </a:buClr>
              <a:buSzPts val="900"/>
              <a:buFont typeface="Lato"/>
              <a:buChar char="❖"/>
            </a:pPr>
            <a:r>
              <a:rPr lang="ca" sz="900">
                <a:solidFill>
                  <a:schemeClr val="accent1"/>
                </a:solidFill>
                <a:latin typeface="Lato"/>
                <a:ea typeface="Lato"/>
                <a:cs typeface="Lato"/>
                <a:sym typeface="Lato"/>
              </a:rPr>
              <a:t>Les categories que més s’associen amb la dimensió 1 són “</a:t>
            </a:r>
            <a:r>
              <a:rPr lang="ca" sz="900" i="1">
                <a:solidFill>
                  <a:schemeClr val="accent1"/>
                </a:solidFill>
                <a:latin typeface="Lato"/>
                <a:ea typeface="Lato"/>
                <a:cs typeface="Lato"/>
                <a:sym typeface="Lato"/>
              </a:rPr>
              <a:t>No Occupation</a:t>
            </a:r>
            <a:r>
              <a:rPr lang="ca" sz="900">
                <a:solidFill>
                  <a:schemeClr val="accent1"/>
                </a:solidFill>
                <a:latin typeface="Lato"/>
                <a:ea typeface="Lato"/>
                <a:cs typeface="Lato"/>
                <a:sym typeface="Lato"/>
              </a:rPr>
              <a:t>”, “</a:t>
            </a:r>
            <a:r>
              <a:rPr lang="ca" sz="900" i="1">
                <a:solidFill>
                  <a:schemeClr val="accent1"/>
                </a:solidFill>
                <a:latin typeface="Lato"/>
                <a:ea typeface="Lato"/>
                <a:cs typeface="Lato"/>
                <a:sym typeface="Lato"/>
              </a:rPr>
              <a:t>Unemployed</a:t>
            </a:r>
            <a:r>
              <a:rPr lang="ca" sz="900">
                <a:solidFill>
                  <a:schemeClr val="accent1"/>
                </a:solidFill>
                <a:latin typeface="Lato"/>
                <a:ea typeface="Lato"/>
                <a:cs typeface="Lato"/>
                <a:sym typeface="Lato"/>
              </a:rPr>
              <a:t>” i “</a:t>
            </a:r>
            <a:r>
              <a:rPr lang="ca" sz="900" i="1">
                <a:solidFill>
                  <a:schemeClr val="accent1"/>
                </a:solidFill>
                <a:latin typeface="Lato"/>
                <a:ea typeface="Lato"/>
                <a:cs typeface="Lato"/>
                <a:sym typeface="Lato"/>
              </a:rPr>
              <a:t>No Job/Business</a:t>
            </a:r>
            <a:r>
              <a:rPr lang="ca" sz="900">
                <a:solidFill>
                  <a:schemeClr val="accent1"/>
                </a:solidFill>
                <a:latin typeface="Lato"/>
                <a:ea typeface="Lato"/>
                <a:cs typeface="Lato"/>
                <a:sym typeface="Lato"/>
              </a:rPr>
              <a:t>”, les tres amb un 25.89% de contribució.</a:t>
            </a:r>
            <a:endParaRPr sz="900">
              <a:solidFill>
                <a:schemeClr val="accent1"/>
              </a:solidFill>
              <a:latin typeface="Lato"/>
              <a:ea typeface="Lato"/>
              <a:cs typeface="Lato"/>
              <a:sym typeface="Lato"/>
            </a:endParaRPr>
          </a:p>
          <a:p>
            <a:pPr marL="457200" lvl="0" indent="-285750" algn="just" rtl="0">
              <a:spcBef>
                <a:spcPts val="0"/>
              </a:spcBef>
              <a:spcAft>
                <a:spcPts val="0"/>
              </a:spcAft>
              <a:buClr>
                <a:schemeClr val="accent3"/>
              </a:buClr>
              <a:buSzPts val="900"/>
              <a:buFont typeface="Lato"/>
              <a:buChar char="❖"/>
            </a:pPr>
            <a:r>
              <a:rPr lang="ca" sz="900">
                <a:solidFill>
                  <a:schemeClr val="accent1"/>
                </a:solidFill>
                <a:latin typeface="Lato"/>
                <a:ea typeface="Lato"/>
                <a:cs typeface="Lato"/>
                <a:sym typeface="Lato"/>
              </a:rPr>
              <a:t>Les més relacionades amb la dimensió 2 són “</a:t>
            </a:r>
            <a:r>
              <a:rPr lang="ca" sz="900" i="1">
                <a:solidFill>
                  <a:schemeClr val="accent1"/>
                </a:solidFill>
                <a:latin typeface="Lato"/>
                <a:ea typeface="Lato"/>
                <a:cs typeface="Lato"/>
                <a:sym typeface="Lato"/>
              </a:rPr>
              <a:t>Entrepreneurial Activities</a:t>
            </a:r>
            <a:r>
              <a:rPr lang="ca" sz="900">
                <a:solidFill>
                  <a:schemeClr val="accent1"/>
                </a:solidFill>
                <a:latin typeface="Lato"/>
                <a:ea typeface="Lato"/>
                <a:cs typeface="Lato"/>
                <a:sym typeface="Lato"/>
              </a:rPr>
              <a:t>”, “</a:t>
            </a:r>
            <a:r>
              <a:rPr lang="ca" sz="900" i="1">
                <a:solidFill>
                  <a:schemeClr val="accent1"/>
                </a:solidFill>
                <a:latin typeface="Lato"/>
                <a:ea typeface="Lato"/>
                <a:cs typeface="Lato"/>
                <a:sym typeface="Lato"/>
              </a:rPr>
              <a:t>Employer in own family-operated farm or business</a:t>
            </a:r>
            <a:r>
              <a:rPr lang="ca" sz="900">
                <a:solidFill>
                  <a:schemeClr val="accent1"/>
                </a:solidFill>
                <a:latin typeface="Lato"/>
                <a:ea typeface="Lato"/>
                <a:cs typeface="Lato"/>
                <a:sym typeface="Lato"/>
              </a:rPr>
              <a:t>” i “</a:t>
            </a:r>
            <a:r>
              <a:rPr lang="ca" sz="900" i="1">
                <a:solidFill>
                  <a:schemeClr val="accent1"/>
                </a:solidFill>
                <a:latin typeface="Lato"/>
                <a:ea typeface="Lato"/>
                <a:cs typeface="Lato"/>
                <a:sym typeface="Lato"/>
              </a:rPr>
              <a:t>Secondary Sector</a:t>
            </a:r>
            <a:r>
              <a:rPr lang="ca" sz="900">
                <a:solidFill>
                  <a:schemeClr val="accent1"/>
                </a:solidFill>
                <a:latin typeface="Lato"/>
                <a:ea typeface="Lato"/>
                <a:cs typeface="Lato"/>
                <a:sym typeface="Lato"/>
              </a:rPr>
              <a:t>”, la darrera positivament..</a:t>
            </a:r>
            <a:endParaRPr sz="900">
              <a:solidFill>
                <a:schemeClr val="accent1"/>
              </a:solidFill>
              <a:latin typeface="Lato"/>
              <a:ea typeface="Lato"/>
              <a:cs typeface="Lato"/>
              <a:sym typeface="Lato"/>
            </a:endParaRPr>
          </a:p>
          <a:p>
            <a:pPr marL="457200" lvl="0" indent="-285750" algn="just" rtl="0">
              <a:spcBef>
                <a:spcPts val="0"/>
              </a:spcBef>
              <a:spcAft>
                <a:spcPts val="0"/>
              </a:spcAft>
              <a:buClr>
                <a:schemeClr val="accent3"/>
              </a:buClr>
              <a:buSzPts val="900"/>
              <a:buFont typeface="Lato"/>
              <a:buChar char="❖"/>
            </a:pPr>
            <a:r>
              <a:rPr lang="ca" sz="900">
                <a:solidFill>
                  <a:schemeClr val="accent1"/>
                </a:solidFill>
                <a:latin typeface="Lato"/>
                <a:ea typeface="Lato"/>
                <a:cs typeface="Lato"/>
                <a:sym typeface="Lato"/>
              </a:rPr>
              <a:t>Les variables que més es correlacionen amb components principals 1 i 2, són les més importants per explicar la variabilitat del conjunt de dades.</a:t>
            </a:r>
            <a:endParaRPr sz="900">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a"/>
              <a:t>3. Anàlisi de correspondències múltiples (ACM)</a:t>
            </a:r>
            <a:endParaRPr/>
          </a:p>
        </p:txBody>
      </p:sp>
      <p:sp>
        <p:nvSpPr>
          <p:cNvPr id="163" name="Google Shape;163;p21"/>
          <p:cNvSpPr txBox="1">
            <a:spLocks noGrp="1"/>
          </p:cNvSpPr>
          <p:nvPr>
            <p:ph type="body" idx="1"/>
          </p:nvPr>
        </p:nvSpPr>
        <p:spPr>
          <a:xfrm>
            <a:off x="171450" y="1212100"/>
            <a:ext cx="4271400" cy="341700"/>
          </a:xfrm>
          <a:prstGeom prst="rect">
            <a:avLst/>
          </a:prstGeom>
        </p:spPr>
        <p:txBody>
          <a:bodyPr spcFirstLastPara="1" wrap="square" lIns="91425" tIns="91425" rIns="91425" bIns="91425" anchor="t" anchorCtr="0">
            <a:noAutofit/>
          </a:bodyPr>
          <a:lstStyle/>
          <a:p>
            <a:pPr marL="457200" lvl="0" indent="-311150" algn="just" rtl="0">
              <a:lnSpc>
                <a:spcPct val="100000"/>
              </a:lnSpc>
              <a:spcBef>
                <a:spcPts val="0"/>
              </a:spcBef>
              <a:spcAft>
                <a:spcPts val="0"/>
              </a:spcAft>
              <a:buClr>
                <a:schemeClr val="dk1"/>
              </a:buClr>
              <a:buSzPts val="1300"/>
              <a:buChar char="●"/>
            </a:pPr>
            <a:r>
              <a:rPr lang="ca"/>
              <a:t>Estudi de relacions i oposicions entre les variables.</a:t>
            </a:r>
            <a:endParaRPr/>
          </a:p>
        </p:txBody>
      </p:sp>
      <p:pic>
        <p:nvPicPr>
          <p:cNvPr id="164" name="Google Shape;164;p21"/>
          <p:cNvPicPr preferRelativeResize="0"/>
          <p:nvPr/>
        </p:nvPicPr>
        <p:blipFill>
          <a:blip r:embed="rId3">
            <a:alphaModFix/>
          </a:blip>
          <a:stretch>
            <a:fillRect/>
          </a:stretch>
        </p:blipFill>
        <p:spPr>
          <a:xfrm>
            <a:off x="171450" y="1553800"/>
            <a:ext cx="4705549" cy="2009400"/>
          </a:xfrm>
          <a:prstGeom prst="rect">
            <a:avLst/>
          </a:prstGeom>
          <a:noFill/>
          <a:ln w="9525" cap="flat" cmpd="sng">
            <a:solidFill>
              <a:schemeClr val="dk1"/>
            </a:solidFill>
            <a:prstDash val="solid"/>
            <a:round/>
            <a:headEnd type="none" w="sm" len="sm"/>
            <a:tailEnd type="none" w="sm" len="sm"/>
          </a:ln>
        </p:spPr>
      </p:pic>
      <p:pic>
        <p:nvPicPr>
          <p:cNvPr id="165" name="Google Shape;165;p21"/>
          <p:cNvPicPr preferRelativeResize="0"/>
          <p:nvPr/>
        </p:nvPicPr>
        <p:blipFill>
          <a:blip r:embed="rId4">
            <a:alphaModFix/>
          </a:blip>
          <a:stretch>
            <a:fillRect/>
          </a:stretch>
        </p:blipFill>
        <p:spPr>
          <a:xfrm>
            <a:off x="4943674" y="1548063"/>
            <a:ext cx="3962200" cy="2020881"/>
          </a:xfrm>
          <a:prstGeom prst="rect">
            <a:avLst/>
          </a:prstGeom>
          <a:noFill/>
          <a:ln w="9525" cap="flat" cmpd="sng">
            <a:solidFill>
              <a:schemeClr val="dk1"/>
            </a:solidFill>
            <a:prstDash val="solid"/>
            <a:round/>
            <a:headEnd type="none" w="sm" len="sm"/>
            <a:tailEnd type="none" w="sm" len="sm"/>
          </a:ln>
        </p:spPr>
      </p:pic>
      <p:sp>
        <p:nvSpPr>
          <p:cNvPr id="166" name="Google Shape;166;p21"/>
          <p:cNvSpPr txBox="1"/>
          <p:nvPr/>
        </p:nvSpPr>
        <p:spPr>
          <a:xfrm>
            <a:off x="171650" y="3737725"/>
            <a:ext cx="4705500" cy="1305000"/>
          </a:xfrm>
          <a:prstGeom prst="rect">
            <a:avLst/>
          </a:prstGeom>
          <a:noFill/>
          <a:ln>
            <a:noFill/>
          </a:ln>
        </p:spPr>
        <p:txBody>
          <a:bodyPr spcFirstLastPara="1" wrap="square" lIns="91425" tIns="91425" rIns="91425" bIns="91425" anchor="t" anchorCtr="0">
            <a:noAutofit/>
          </a:bodyPr>
          <a:lstStyle/>
          <a:p>
            <a:pPr marL="89999" lvl="0" indent="-153499" algn="just" rtl="0">
              <a:spcBef>
                <a:spcPts val="0"/>
              </a:spcBef>
              <a:spcAft>
                <a:spcPts val="0"/>
              </a:spcAft>
              <a:buClr>
                <a:schemeClr val="accent3"/>
              </a:buClr>
              <a:buSzPts val="1000"/>
              <a:buFont typeface="Lato"/>
              <a:buChar char="❖"/>
            </a:pPr>
            <a:r>
              <a:rPr lang="ca" sz="1000">
                <a:solidFill>
                  <a:schemeClr val="accent1"/>
                </a:solidFill>
                <a:latin typeface="Lato"/>
                <a:ea typeface="Lato"/>
                <a:cs typeface="Lato"/>
                <a:sym typeface="Lato"/>
              </a:rPr>
              <a:t>Persones que treballen en el sector primari són també famílies en les que la principal font d’ingressos és d’activitats empresarials i en les que el cap de família és un treballador autònom sense treballadors o treballador de la seva pròpia granja. </a:t>
            </a:r>
            <a:endParaRPr sz="1000">
              <a:solidFill>
                <a:schemeClr val="accent1"/>
              </a:solidFill>
              <a:latin typeface="Lato"/>
              <a:ea typeface="Lato"/>
              <a:cs typeface="Lato"/>
              <a:sym typeface="Lato"/>
            </a:endParaRPr>
          </a:p>
          <a:p>
            <a:pPr marL="89999" lvl="0" indent="-153499" algn="just" rtl="0">
              <a:spcBef>
                <a:spcPts val="300"/>
              </a:spcBef>
              <a:spcAft>
                <a:spcPts val="0"/>
              </a:spcAft>
              <a:buClr>
                <a:schemeClr val="accent3"/>
              </a:buClr>
              <a:buSzPts val="1000"/>
              <a:buFont typeface="Lato"/>
              <a:buChar char="❖"/>
            </a:pPr>
            <a:r>
              <a:rPr lang="ca" sz="1000">
                <a:solidFill>
                  <a:schemeClr val="accent1"/>
                </a:solidFill>
                <a:latin typeface="Lato"/>
                <a:ea typeface="Lato"/>
                <a:cs typeface="Lato"/>
                <a:sym typeface="Lato"/>
              </a:rPr>
              <a:t>Els que treballen en el sector terciari obtenen la majoria dels seus ingressos dels seus salaris. </a:t>
            </a:r>
            <a:endParaRPr sz="1000">
              <a:solidFill>
                <a:schemeClr val="accent1"/>
              </a:solidFill>
              <a:latin typeface="Lato"/>
              <a:ea typeface="Lato"/>
              <a:cs typeface="Lato"/>
              <a:sym typeface="Lato"/>
            </a:endParaRPr>
          </a:p>
          <a:p>
            <a:pPr marL="89999" lvl="0" indent="-153499" algn="just" rtl="0">
              <a:spcBef>
                <a:spcPts val="300"/>
              </a:spcBef>
              <a:spcAft>
                <a:spcPts val="300"/>
              </a:spcAft>
              <a:buClr>
                <a:schemeClr val="accent3"/>
              </a:buClr>
              <a:buSzPts val="1000"/>
              <a:buFont typeface="Lato"/>
              <a:buChar char="❖"/>
            </a:pPr>
            <a:r>
              <a:rPr lang="ca" sz="1000">
                <a:solidFill>
                  <a:schemeClr val="accent1"/>
                </a:solidFill>
                <a:latin typeface="Lato"/>
                <a:ea typeface="Lato"/>
                <a:cs typeface="Lato"/>
                <a:sym typeface="Lato"/>
              </a:rPr>
              <a:t>Les modalitats de “</a:t>
            </a:r>
            <a:r>
              <a:rPr lang="ca" sz="1000" i="1">
                <a:solidFill>
                  <a:schemeClr val="accent1"/>
                </a:solidFill>
                <a:latin typeface="Lato"/>
                <a:ea typeface="Lato"/>
                <a:cs typeface="Lato"/>
                <a:sym typeface="Lato"/>
              </a:rPr>
              <a:t>No Occupation</a:t>
            </a:r>
            <a:r>
              <a:rPr lang="ca" sz="1000">
                <a:solidFill>
                  <a:schemeClr val="accent1"/>
                </a:solidFill>
                <a:latin typeface="Lato"/>
                <a:ea typeface="Lato"/>
                <a:cs typeface="Lato"/>
                <a:sym typeface="Lato"/>
              </a:rPr>
              <a:t>”, “</a:t>
            </a:r>
            <a:r>
              <a:rPr lang="ca" sz="1000" i="1">
                <a:solidFill>
                  <a:schemeClr val="accent1"/>
                </a:solidFill>
                <a:latin typeface="Lato"/>
                <a:ea typeface="Lato"/>
                <a:cs typeface="Lato"/>
                <a:sym typeface="Lato"/>
              </a:rPr>
              <a:t>Unemployed</a:t>
            </a:r>
            <a:r>
              <a:rPr lang="ca" sz="1000">
                <a:solidFill>
                  <a:schemeClr val="accent1"/>
                </a:solidFill>
                <a:latin typeface="Lato"/>
                <a:ea typeface="Lato"/>
                <a:cs typeface="Lato"/>
                <a:sym typeface="Lato"/>
              </a:rPr>
              <a:t>” i “</a:t>
            </a:r>
            <a:r>
              <a:rPr lang="ca" sz="1000" i="1">
                <a:solidFill>
                  <a:schemeClr val="accent1"/>
                </a:solidFill>
                <a:latin typeface="Lato"/>
                <a:ea typeface="Lato"/>
                <a:cs typeface="Lato"/>
                <a:sym typeface="Lato"/>
              </a:rPr>
              <a:t>No Job/Business</a:t>
            </a:r>
            <a:r>
              <a:rPr lang="ca" sz="1000">
                <a:solidFill>
                  <a:schemeClr val="accent1"/>
                </a:solidFill>
                <a:latin typeface="Lato"/>
                <a:ea typeface="Lato"/>
                <a:cs typeface="Lato"/>
                <a:sym typeface="Lato"/>
              </a:rPr>
              <a:t>” estan molt relacionades.</a:t>
            </a:r>
            <a:endParaRPr sz="1000">
              <a:solidFill>
                <a:schemeClr val="accent1"/>
              </a:solidFill>
              <a:latin typeface="Lato"/>
              <a:ea typeface="Lato"/>
              <a:cs typeface="Lato"/>
              <a:sym typeface="Lato"/>
            </a:endParaRPr>
          </a:p>
        </p:txBody>
      </p:sp>
      <p:sp>
        <p:nvSpPr>
          <p:cNvPr id="167" name="Google Shape;167;p21"/>
          <p:cNvSpPr txBox="1"/>
          <p:nvPr/>
        </p:nvSpPr>
        <p:spPr>
          <a:xfrm>
            <a:off x="4943675" y="3737725"/>
            <a:ext cx="4010100" cy="1305000"/>
          </a:xfrm>
          <a:prstGeom prst="rect">
            <a:avLst/>
          </a:prstGeom>
          <a:noFill/>
          <a:ln>
            <a:noFill/>
          </a:ln>
        </p:spPr>
        <p:txBody>
          <a:bodyPr spcFirstLastPara="1" wrap="square" lIns="91425" tIns="91425" rIns="91425" bIns="91425" anchor="t" anchorCtr="0">
            <a:noAutofit/>
          </a:bodyPr>
          <a:lstStyle/>
          <a:p>
            <a:pPr marL="89999" lvl="0" indent="-153499" algn="just" rtl="0">
              <a:spcBef>
                <a:spcPts val="0"/>
              </a:spcBef>
              <a:spcAft>
                <a:spcPts val="0"/>
              </a:spcAft>
              <a:buClr>
                <a:schemeClr val="accent3"/>
              </a:buClr>
              <a:buSzPts val="1000"/>
              <a:buFont typeface="Lato"/>
              <a:buChar char="❖"/>
            </a:pPr>
            <a:r>
              <a:rPr lang="ca" sz="1000">
                <a:solidFill>
                  <a:schemeClr val="accent1"/>
                </a:solidFill>
                <a:latin typeface="Lato"/>
                <a:ea typeface="Lato"/>
                <a:cs typeface="Lato"/>
                <a:sym typeface="Lato"/>
              </a:rPr>
              <a:t>Les categories de gènere són significativament diferents entre si. </a:t>
            </a:r>
            <a:endParaRPr sz="1000">
              <a:solidFill>
                <a:schemeClr val="accent1"/>
              </a:solidFill>
              <a:latin typeface="Lato"/>
              <a:ea typeface="Lato"/>
              <a:cs typeface="Lato"/>
              <a:sym typeface="Lato"/>
            </a:endParaRPr>
          </a:p>
          <a:p>
            <a:pPr marL="89999" lvl="0" indent="-153499" algn="just" rtl="0">
              <a:spcBef>
                <a:spcPts val="0"/>
              </a:spcBef>
              <a:spcAft>
                <a:spcPts val="0"/>
              </a:spcAft>
              <a:buClr>
                <a:schemeClr val="accent3"/>
              </a:buClr>
              <a:buSzPts val="1000"/>
              <a:buFont typeface="Lato"/>
              <a:buChar char="❖"/>
            </a:pPr>
            <a:r>
              <a:rPr lang="ca" sz="1000">
                <a:solidFill>
                  <a:schemeClr val="accent1"/>
                </a:solidFill>
                <a:latin typeface="Lato"/>
                <a:ea typeface="Lato"/>
                <a:cs typeface="Lato"/>
                <a:sym typeface="Lato"/>
              </a:rPr>
              <a:t>Per a la variable “</a:t>
            </a:r>
            <a:r>
              <a:rPr lang="ca" sz="1000" i="1">
                <a:solidFill>
                  <a:schemeClr val="accent1"/>
                </a:solidFill>
                <a:latin typeface="Lato"/>
                <a:ea typeface="Lato"/>
                <a:cs typeface="Lato"/>
                <a:sym typeface="Lato"/>
              </a:rPr>
              <a:t>Region</a:t>
            </a:r>
            <a:r>
              <a:rPr lang="ca" sz="1000">
                <a:solidFill>
                  <a:schemeClr val="accent1"/>
                </a:solidFill>
                <a:latin typeface="Lato"/>
                <a:ea typeface="Lato"/>
                <a:cs typeface="Lato"/>
                <a:sym typeface="Lato"/>
              </a:rPr>
              <a:t>”, només la modalitat “ARMM” és significativament diferent a la resta. </a:t>
            </a:r>
            <a:endParaRPr sz="1000">
              <a:solidFill>
                <a:schemeClr val="accent1"/>
              </a:solidFill>
              <a:latin typeface="Lato"/>
              <a:ea typeface="Lato"/>
              <a:cs typeface="Lato"/>
              <a:sym typeface="Lato"/>
            </a:endParaRPr>
          </a:p>
          <a:p>
            <a:pPr marL="89999" lvl="0" indent="-153499" algn="just" rtl="0">
              <a:spcBef>
                <a:spcPts val="0"/>
              </a:spcBef>
              <a:spcAft>
                <a:spcPts val="0"/>
              </a:spcAft>
              <a:buClr>
                <a:schemeClr val="accent3"/>
              </a:buClr>
              <a:buSzPts val="1000"/>
              <a:buFont typeface="Lato"/>
              <a:buChar char="❖"/>
            </a:pPr>
            <a:r>
              <a:rPr lang="ca" sz="1000">
                <a:solidFill>
                  <a:schemeClr val="accent1"/>
                </a:solidFill>
                <a:latin typeface="Lato"/>
                <a:ea typeface="Lato"/>
                <a:cs typeface="Lato"/>
                <a:sym typeface="Lato"/>
              </a:rPr>
              <a:t>Pel que fa al grau més alt completat del cap de la llar, les categories de estudis elementals i secundària no són significativament diferents de la resta</a:t>
            </a:r>
            <a:endParaRPr sz="1000">
              <a:solidFill>
                <a:schemeClr val="accent1"/>
              </a:solidFill>
              <a:latin typeface="Lato"/>
              <a:ea typeface="Lato"/>
              <a:cs typeface="Lato"/>
              <a:sym typeface="Lato"/>
            </a:endParaRPr>
          </a:p>
          <a:p>
            <a:pPr marL="89999" lvl="0" indent="-153499" algn="just" rtl="0">
              <a:spcBef>
                <a:spcPts val="0"/>
              </a:spcBef>
              <a:spcAft>
                <a:spcPts val="0"/>
              </a:spcAft>
              <a:buClr>
                <a:schemeClr val="accent3"/>
              </a:buClr>
              <a:buSzPts val="1000"/>
              <a:buFont typeface="Lato"/>
              <a:buChar char="❖"/>
            </a:pPr>
            <a:r>
              <a:rPr lang="ca" sz="1000">
                <a:solidFill>
                  <a:schemeClr val="accent1"/>
                </a:solidFill>
                <a:latin typeface="Lato"/>
                <a:ea typeface="Lato"/>
                <a:cs typeface="Lato"/>
                <a:sym typeface="Lato"/>
              </a:rPr>
              <a:t>Les opcions “Anulled” i “Widowed” són les diferents a la resta de l’estat civil. </a:t>
            </a:r>
            <a:endParaRPr sz="1000">
              <a:solidFill>
                <a:schemeClr val="accent1"/>
              </a:solidFill>
              <a:latin typeface="Lato"/>
              <a:ea typeface="Lato"/>
              <a:cs typeface="Lato"/>
              <a:sym typeface="Lato"/>
            </a:endParaRPr>
          </a:p>
        </p:txBody>
      </p:sp>
      <p:sp>
        <p:nvSpPr>
          <p:cNvPr id="168" name="Google Shape;168;p21"/>
          <p:cNvSpPr txBox="1">
            <a:spLocks noGrp="1"/>
          </p:cNvSpPr>
          <p:nvPr>
            <p:ph type="body" idx="1"/>
          </p:nvPr>
        </p:nvSpPr>
        <p:spPr>
          <a:xfrm>
            <a:off x="1010700" y="3492750"/>
            <a:ext cx="2592900" cy="26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ca" sz="900" i="1"/>
              <a:t>* MCA plot de les modalitats de les variables actives.</a:t>
            </a:r>
            <a:endParaRPr sz="900" i="1"/>
          </a:p>
        </p:txBody>
      </p:sp>
      <p:sp>
        <p:nvSpPr>
          <p:cNvPr id="169" name="Google Shape;169;p21"/>
          <p:cNvSpPr txBox="1">
            <a:spLocks noGrp="1"/>
          </p:cNvSpPr>
          <p:nvPr>
            <p:ph type="body" idx="1"/>
          </p:nvPr>
        </p:nvSpPr>
        <p:spPr>
          <a:xfrm>
            <a:off x="5148575" y="3492750"/>
            <a:ext cx="3600300" cy="26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ca" sz="900" i="1"/>
              <a:t>* Plotellipses de les modalitats de les variables il·lustratives qualitatives.</a:t>
            </a:r>
            <a:endParaRPr sz="900" i="1"/>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2732</Words>
  <Application>Microsoft Macintosh PowerPoint</Application>
  <PresentationFormat>Presentación en pantalla (16:9)</PresentationFormat>
  <Paragraphs>299</Paragraphs>
  <Slides>18</Slides>
  <Notes>18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Lato</vt:lpstr>
      <vt:lpstr>Calibri</vt:lpstr>
      <vt:lpstr>Raleway</vt:lpstr>
      <vt:lpstr>Arial</vt:lpstr>
      <vt:lpstr>Streamline</vt:lpstr>
      <vt:lpstr>Aplicació de tècniques d’anàlisi multivariant a l’estudi de l’economia familiar filipina</vt:lpstr>
      <vt:lpstr>Definició del projecte</vt:lpstr>
      <vt:lpstr>Índex</vt:lpstr>
      <vt:lpstr>Resultats rellevants dels punts anteriors. </vt:lpstr>
      <vt:lpstr>Resultats rellevants dels punts anteriors. </vt:lpstr>
      <vt:lpstr>2. Anàlisi de components principals (ACP)</vt:lpstr>
      <vt:lpstr>2. Anàlisi de components principals (ACP)</vt:lpstr>
      <vt:lpstr>3. Anàlisi de correspondències múltiples (ACM)</vt:lpstr>
      <vt:lpstr>3. Anàlisi de correspondències múltiples (ACM)</vt:lpstr>
      <vt:lpstr>4. Clustering jeràrquic sobre l’ACP.</vt:lpstr>
      <vt:lpstr>4. Clustering jeràrquic sobre l’ACP.</vt:lpstr>
      <vt:lpstr>4. Clustering jeràrquic sobre l’ACP.</vt:lpstr>
      <vt:lpstr>5. Anàlisi Factorial Múltiple. </vt:lpstr>
      <vt:lpstr>5. Anàlisi Factorial Múltiple. </vt:lpstr>
      <vt:lpstr>6. Anàlisi comparativa.</vt:lpstr>
      <vt:lpstr>7. Conclusions generals.</vt:lpstr>
      <vt:lpstr>8. Planificació original i final del treball. </vt:lpstr>
      <vt:lpstr>Moltes gràcies per la vostra atenció!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 de tècniques d’anàlisi multivariant a l’estudi de l’economia familiar filipina</dc:title>
  <cp:lastModifiedBy>LAURA JULIÀ MELIS</cp:lastModifiedBy>
  <cp:revision>1</cp:revision>
  <dcterms:modified xsi:type="dcterms:W3CDTF">2019-05-30T10:50:04Z</dcterms:modified>
</cp:coreProperties>
</file>