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290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8BA3-4702-477A-991B-644AEE757F61}" type="datetimeFigureOut">
              <a:rPr lang="es-ES" smtClean="0"/>
              <a:t>27/09/2017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AFAE-E690-4202-95CF-390F72BCE79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57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8BA3-4702-477A-991B-644AEE757F61}" type="datetimeFigureOut">
              <a:rPr lang="es-ES" smtClean="0"/>
              <a:t>27/09/2017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AFAE-E690-4202-95CF-390F72BCE79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45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8BA3-4702-477A-991B-644AEE757F61}" type="datetimeFigureOut">
              <a:rPr lang="es-ES" smtClean="0"/>
              <a:t>27/09/2017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AFAE-E690-4202-95CF-390F72BCE79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46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8BA3-4702-477A-991B-644AEE757F61}" type="datetimeFigureOut">
              <a:rPr lang="es-ES" smtClean="0"/>
              <a:t>27/09/2017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AFAE-E690-4202-95CF-390F72BCE79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76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8BA3-4702-477A-991B-644AEE757F61}" type="datetimeFigureOut">
              <a:rPr lang="es-ES" smtClean="0"/>
              <a:t>27/09/2017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AFAE-E690-4202-95CF-390F72BCE79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12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8BA3-4702-477A-991B-644AEE757F61}" type="datetimeFigureOut">
              <a:rPr lang="es-ES" smtClean="0"/>
              <a:t>27/09/2017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AFAE-E690-4202-95CF-390F72BCE79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42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8BA3-4702-477A-991B-644AEE757F61}" type="datetimeFigureOut">
              <a:rPr lang="es-ES" smtClean="0"/>
              <a:t>27/09/2017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AFAE-E690-4202-95CF-390F72BCE79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73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8BA3-4702-477A-991B-644AEE757F61}" type="datetimeFigureOut">
              <a:rPr lang="es-ES" smtClean="0"/>
              <a:t>27/09/2017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AFAE-E690-4202-95CF-390F72BCE79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60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8BA3-4702-477A-991B-644AEE757F61}" type="datetimeFigureOut">
              <a:rPr lang="es-ES" smtClean="0"/>
              <a:t>27/09/2017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AFAE-E690-4202-95CF-390F72BCE79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584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8BA3-4702-477A-991B-644AEE757F61}" type="datetimeFigureOut">
              <a:rPr lang="es-ES" smtClean="0"/>
              <a:t>27/09/2017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AFAE-E690-4202-95CF-390F72BCE79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83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8BA3-4702-477A-991B-644AEE757F61}" type="datetimeFigureOut">
              <a:rPr lang="es-ES" smtClean="0"/>
              <a:t>27/09/2017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AFAE-E690-4202-95CF-390F72BCE79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36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8BA3-4702-477A-991B-644AEE757F61}" type="datetimeFigureOut">
              <a:rPr lang="es-ES" smtClean="0"/>
              <a:t>27/09/2017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FAFAE-E690-4202-95CF-390F72BCE79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3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52736"/>
            <a:ext cx="8534400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26064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 smtClean="0"/>
              <a:t>Selection</a:t>
            </a:r>
            <a:r>
              <a:rPr lang="es-ES" sz="3600" dirty="0" smtClean="0"/>
              <a:t> </a:t>
            </a:r>
            <a:r>
              <a:rPr lang="es-ES" sz="3600" dirty="0" err="1" smtClean="0"/>
              <a:t>Bias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51086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00254"/>
              </p:ext>
            </p:extLst>
          </p:nvPr>
        </p:nvGraphicFramePr>
        <p:xfrm>
          <a:off x="1547664" y="548680"/>
          <a:ext cx="6336704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79848"/>
                <a:gridCol w="1272480"/>
                <a:gridCol w="1296144"/>
                <a:gridCol w="2088232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Y=1 </a:t>
                      </a:r>
                      <a:r>
                        <a:rPr lang="es-ES" sz="1600" b="0" dirty="0" smtClean="0"/>
                        <a:t>(</a:t>
                      </a:r>
                      <a:r>
                        <a:rPr lang="es-ES" sz="1600" b="0" dirty="0" err="1" smtClean="0"/>
                        <a:t>dead</a:t>
                      </a:r>
                      <a:r>
                        <a:rPr lang="es-ES" sz="1600" b="0" dirty="0" smtClean="0"/>
                        <a:t>)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Y=0 </a:t>
                      </a:r>
                      <a:r>
                        <a:rPr lang="es-ES" sz="1800" b="0" dirty="0" smtClean="0"/>
                        <a:t>(</a:t>
                      </a:r>
                      <a:r>
                        <a:rPr lang="es-ES" sz="1800" b="0" dirty="0" err="1" smtClean="0"/>
                        <a:t>alive</a:t>
                      </a:r>
                      <a:r>
                        <a:rPr lang="es-ES" sz="1800" b="0" dirty="0" smtClean="0"/>
                        <a:t>)</a:t>
                      </a:r>
                      <a:endParaRPr lang="es-E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A=1    (</a:t>
                      </a:r>
                      <a:r>
                        <a:rPr lang="es-ES" dirty="0" err="1" smtClean="0"/>
                        <a:t>wasabi</a:t>
                      </a:r>
                      <a:r>
                        <a:rPr lang="es-ES" dirty="0" smtClean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30</a:t>
                      </a:r>
                      <a:r>
                        <a:rPr lang="es-ES" dirty="0" smtClean="0"/>
                        <a:t>     </a:t>
                      </a:r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(9 </a:t>
                      </a:r>
                      <a:r>
                        <a:rPr lang="es-ES" dirty="0" err="1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dirty="0" err="1" smtClean="0">
                          <a:solidFill>
                            <a:srgbClr val="FF0000"/>
                          </a:solidFill>
                        </a:rPr>
                        <a:t>lost</a:t>
                      </a:r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A=0   (¬ </a:t>
                      </a:r>
                      <a:r>
                        <a:rPr lang="es-ES" dirty="0" err="1" smtClean="0"/>
                        <a:t>wasabi</a:t>
                      </a:r>
                      <a:r>
                        <a:rPr lang="es-ES" dirty="0" smtClean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30</a:t>
                      </a:r>
                      <a:r>
                        <a:rPr lang="es-ES" dirty="0" smtClean="0"/>
                        <a:t>     </a:t>
                      </a:r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(22 </a:t>
                      </a:r>
                      <a:r>
                        <a:rPr lang="es-ES" dirty="0" err="1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dirty="0" err="1" smtClean="0">
                          <a:solidFill>
                            <a:srgbClr val="FF0000"/>
                          </a:solidFill>
                        </a:rPr>
                        <a:t>lost</a:t>
                      </a:r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070142"/>
              </p:ext>
            </p:extLst>
          </p:nvPr>
        </p:nvGraphicFramePr>
        <p:xfrm>
          <a:off x="1547664" y="2276872"/>
          <a:ext cx="6336704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79848"/>
                <a:gridCol w="1272480"/>
                <a:gridCol w="1296144"/>
                <a:gridCol w="208823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b="0" dirty="0" err="1" smtClean="0">
                          <a:solidFill>
                            <a:srgbClr val="FF0000"/>
                          </a:solidFill>
                        </a:rPr>
                        <a:t>Uncensored</a:t>
                      </a:r>
                      <a:r>
                        <a:rPr lang="es-ES" sz="1600" b="0" dirty="0" smtClean="0">
                          <a:solidFill>
                            <a:srgbClr val="FF0000"/>
                          </a:solidFill>
                        </a:rPr>
                        <a:t> data</a:t>
                      </a:r>
                      <a:endParaRPr lang="es-ES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Y=1 </a:t>
                      </a:r>
                      <a:r>
                        <a:rPr lang="es-ES" sz="1600" b="0" dirty="0" smtClean="0"/>
                        <a:t>(</a:t>
                      </a:r>
                      <a:r>
                        <a:rPr lang="es-ES" sz="1600" b="0" dirty="0" err="1" smtClean="0"/>
                        <a:t>dead</a:t>
                      </a:r>
                      <a:r>
                        <a:rPr lang="es-ES" sz="1600" b="0" dirty="0" smtClean="0"/>
                        <a:t>)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Y=0 </a:t>
                      </a:r>
                      <a:r>
                        <a:rPr lang="es-ES" sz="1800" b="0" dirty="0" smtClean="0"/>
                        <a:t>(</a:t>
                      </a:r>
                      <a:r>
                        <a:rPr lang="es-ES" sz="1800" b="0" dirty="0" err="1" smtClean="0"/>
                        <a:t>alive</a:t>
                      </a:r>
                      <a:r>
                        <a:rPr lang="es-ES" sz="1800" b="0" dirty="0" smtClean="0"/>
                        <a:t>)</a:t>
                      </a:r>
                      <a:endParaRPr lang="es-E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A=1    (</a:t>
                      </a:r>
                      <a:r>
                        <a:rPr lang="es-ES" dirty="0" err="1" smtClean="0"/>
                        <a:t>wasabi</a:t>
                      </a:r>
                      <a:r>
                        <a:rPr lang="es-ES" dirty="0" smtClean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A=0   (¬ </a:t>
                      </a:r>
                      <a:r>
                        <a:rPr lang="es-ES" dirty="0" err="1" smtClean="0"/>
                        <a:t>wasabi</a:t>
                      </a:r>
                      <a:r>
                        <a:rPr lang="es-ES" dirty="0" smtClean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21088"/>
            <a:ext cx="85058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01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755576" y="260648"/>
            <a:ext cx="7500664" cy="2790743"/>
            <a:chOff x="1175792" y="1484784"/>
            <a:chExt cx="7500664" cy="2790743"/>
          </a:xfrm>
        </p:grpSpPr>
        <p:sp>
          <p:nvSpPr>
            <p:cNvPr id="4" name="TextBox 3"/>
            <p:cNvSpPr txBox="1"/>
            <p:nvPr/>
          </p:nvSpPr>
          <p:spPr>
            <a:xfrm>
              <a:off x="1175792" y="3629196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smtClean="0"/>
                <a:t>U</a:t>
              </a:r>
            </a:p>
            <a:p>
              <a:r>
                <a:rPr lang="es-ES" sz="1600" dirty="0" smtClean="0"/>
                <a:t>(arteriosclerosis)</a:t>
              </a:r>
              <a:endParaRPr lang="es-ES" sz="1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87624" y="2051276"/>
              <a:ext cx="15841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smtClean="0"/>
                <a:t>L</a:t>
              </a:r>
            </a:p>
            <a:p>
              <a:pPr algn="ctr"/>
              <a:r>
                <a:rPr lang="es-ES" sz="1600" dirty="0" smtClean="0"/>
                <a:t>(enfermedad cardiovascular)</a:t>
              </a:r>
              <a:endParaRPr lang="es-E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64024" y="2174386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smtClean="0"/>
                <a:t>A</a:t>
              </a:r>
            </a:p>
            <a:p>
              <a:pPr algn="ctr"/>
              <a:r>
                <a:rPr lang="es-ES" sz="1600" dirty="0" smtClean="0"/>
                <a:t>(</a:t>
              </a:r>
              <a:r>
                <a:rPr lang="es-ES" sz="1600" dirty="0" err="1" smtClean="0"/>
                <a:t>wasabi</a:t>
              </a:r>
              <a:r>
                <a:rPr lang="es-ES" sz="1600" dirty="0" smtClean="0"/>
                <a:t>)</a:t>
              </a:r>
              <a:endParaRPr lang="es-E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20072" y="2051276"/>
              <a:ext cx="1008112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smtClean="0"/>
                <a:t>C</a:t>
              </a:r>
            </a:p>
            <a:p>
              <a:pPr algn="ctr"/>
              <a:r>
                <a:rPr lang="es-ES" sz="1600" dirty="0" smtClean="0"/>
                <a:t>(censura)</a:t>
              </a:r>
              <a:endParaRPr lang="es-E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132856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smtClean="0"/>
                <a:t>Y</a:t>
              </a:r>
            </a:p>
            <a:p>
              <a:pPr algn="ctr"/>
              <a:r>
                <a:rPr lang="es-ES" sz="1600" dirty="0" smtClean="0"/>
                <a:t>(muerte)</a:t>
              </a:r>
              <a:endParaRPr lang="es-ES" sz="1600" dirty="0"/>
            </a:p>
          </p:txBody>
        </p:sp>
        <p:cxnSp>
          <p:nvCxnSpPr>
            <p:cNvPr id="10" name="Straight Arrow Connector 9"/>
            <p:cNvCxnSpPr>
              <a:stCxn id="4" idx="0"/>
              <a:endCxn id="5" idx="2"/>
            </p:cNvCxnSpPr>
            <p:nvPr/>
          </p:nvCxnSpPr>
          <p:spPr>
            <a:xfrm flipV="1">
              <a:off x="1967880" y="2943828"/>
              <a:ext cx="11832" cy="685368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7" idx="1"/>
            </p:cNvCxnSpPr>
            <p:nvPr/>
          </p:nvCxnSpPr>
          <p:spPr>
            <a:xfrm flipV="1">
              <a:off x="4283968" y="2374442"/>
              <a:ext cx="936104" cy="19518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411760" y="2820717"/>
              <a:ext cx="5112568" cy="915833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2088994" y="1484784"/>
              <a:ext cx="3375103" cy="494485"/>
            </a:xfrm>
            <a:custGeom>
              <a:avLst/>
              <a:gdLst>
                <a:gd name="connsiteX0" fmla="*/ 0 w 3375103"/>
                <a:gd name="connsiteY0" fmla="*/ 713706 h 736008"/>
                <a:gd name="connsiteX1" fmla="*/ 1449659 w 3375103"/>
                <a:gd name="connsiteY1" fmla="*/ 28 h 736008"/>
                <a:gd name="connsiteX2" fmla="*/ 3375103 w 3375103"/>
                <a:gd name="connsiteY2" fmla="*/ 736008 h 73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75103" h="736008">
                  <a:moveTo>
                    <a:pt x="0" y="713706"/>
                  </a:moveTo>
                  <a:cubicBezTo>
                    <a:pt x="443571" y="355008"/>
                    <a:pt x="887142" y="-3689"/>
                    <a:pt x="1449659" y="28"/>
                  </a:cubicBezTo>
                  <a:cubicBezTo>
                    <a:pt x="2012176" y="3745"/>
                    <a:pt x="2693639" y="369876"/>
                    <a:pt x="3375103" y="736008"/>
                  </a:cubicBezTo>
                </a:path>
              </a:pathLst>
            </a:custGeom>
            <a:noFill/>
            <a:ln w="44450">
              <a:solidFill>
                <a:schemeClr val="accent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60" y="3358543"/>
            <a:ext cx="7404992" cy="346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4547828" y="5688000"/>
            <a:ext cx="39545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87624" y="5949280"/>
            <a:ext cx="31293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7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19"/>
            <a:ext cx="9147771" cy="6537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164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78580"/>
            <a:ext cx="885698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Simulación de </a:t>
            </a:r>
            <a:r>
              <a:rPr lang="es-ES" sz="2400" i="1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sesgo de selección</a:t>
            </a:r>
            <a:r>
              <a:rPr lang="es-ES" sz="24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basado en caso de Hernán, "Causal </a:t>
            </a:r>
            <a:r>
              <a:rPr lang="es-ES" sz="2400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inference</a:t>
            </a:r>
            <a:r>
              <a:rPr lang="es-ES" sz="24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ES" sz="2400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chap</a:t>
            </a:r>
            <a:r>
              <a:rPr lang="es-ES" sz="24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8.</a:t>
            </a:r>
          </a:p>
          <a:p>
            <a:r>
              <a:rPr lang="es-ES" sz="24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2400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Heart</a:t>
            </a:r>
            <a:r>
              <a:rPr lang="es-ES" sz="24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disease</a:t>
            </a:r>
            <a:endParaRPr lang="es-ES" sz="2400" dirty="0" smtClean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P.Z = c(1/3, 2/3)</a:t>
            </a:r>
          </a:p>
          <a:p>
            <a:endParaRPr lang="es-E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4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tratamiento</a:t>
            </a:r>
          </a:p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P.X = c(0.5, 0.5)</a:t>
            </a:r>
          </a:p>
          <a:p>
            <a:endParaRPr lang="es-E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4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censura (depende de Z y de X): P.C[·, X, Z]</a:t>
            </a:r>
          </a:p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P.C =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(c(1, 0, 0.5, 0.5, 0.6, 0.4, 0.2, 0.8),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=c(2,2,2))</a:t>
            </a:r>
          </a:p>
          <a:p>
            <a:endParaRPr lang="es-E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4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respuesta (depende de Z): P.Y[·, Z]</a:t>
            </a:r>
          </a:p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P.Y =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(c(0.8, 0.2, 0.25, 0.75),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=c(2,2))</a:t>
            </a:r>
          </a:p>
          <a:p>
            <a:endParaRPr lang="es-E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60000</a:t>
            </a:r>
            <a:endParaRPr lang="es-E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3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78580"/>
            <a:ext cx="885698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(0:1, N,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=P.Z,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(0:1, N,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=P.X,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(NA,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=N)</a:t>
            </a:r>
          </a:p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(NA,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=N)</a:t>
            </a:r>
          </a:p>
          <a:p>
            <a:endParaRPr lang="es-E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(i in 0:1) {</a:t>
            </a:r>
          </a:p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 in 0:1) {</a:t>
            </a:r>
          </a:p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m =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(z==i &amp; x==j)</a:t>
            </a:r>
          </a:p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c[m] =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(0:1,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(m),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=P.C[,j+1, i+1],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}</a:t>
            </a:r>
          </a:p>
          <a:p>
            <a:endParaRPr lang="es-E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(i in 0:1) {</a:t>
            </a:r>
          </a:p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 =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(z==i)</a:t>
            </a:r>
          </a:p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y[m] =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(0:1,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(m),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=P.Y[,i+1],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064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8856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s-E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T[1,1]*T[2,2]/T[1,2]/T[2,1]</a:t>
            </a:r>
          </a:p>
          <a:p>
            <a:endParaRPr lang="es-E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4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correcto</a:t>
            </a:r>
          </a:p>
          <a:p>
            <a:endParaRPr lang="es-E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x,y,c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s-E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S[,,1] los datos no </a:t>
            </a:r>
            <a:r>
              <a:rPr lang="es-ES" sz="24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censurados</a:t>
            </a:r>
          </a:p>
          <a:p>
            <a:endParaRPr lang="es-ES" sz="24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S[1,1,1]*S[2,2,1]/S[1,2,1]/S[2,1,1]</a:t>
            </a:r>
          </a:p>
        </p:txBody>
      </p:sp>
    </p:spTree>
    <p:extLst>
      <p:ext uri="{BB962C8B-B14F-4D97-AF65-F5344CB8AC3E}">
        <p14:creationId xmlns:p14="http://schemas.microsoft.com/office/powerpoint/2010/main" val="422145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76672"/>
            <a:ext cx="88569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Ajuste IPW por la variable Z</a:t>
            </a:r>
          </a:p>
          <a:p>
            <a:r>
              <a:rPr lang="es-ES" sz="2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pesos: cuántas veces los sujetos no censurados se han de multiplicar </a:t>
            </a:r>
          </a:p>
          <a:p>
            <a:r>
              <a:rPr lang="es-ES" sz="2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    para equiparar el tamaño de la población original</a:t>
            </a:r>
            <a:r>
              <a:rPr lang="es-ES" sz="24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s-ES" sz="24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 =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x,z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c,x,z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)[1,,]</a:t>
            </a:r>
          </a:p>
          <a:p>
            <a:endParaRPr lang="es-E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u0 =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y,c,x,z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)[1,1,,] * w   </a:t>
            </a:r>
            <a:r>
              <a:rPr lang="es-ES" sz="2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Y=0</a:t>
            </a:r>
          </a:p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u1 =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y,c,x,z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)[2,1,,] * w   </a:t>
            </a:r>
            <a:r>
              <a:rPr lang="es-ES" sz="2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Y=1</a:t>
            </a:r>
          </a:p>
          <a:p>
            <a:endParaRPr lang="es-E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 =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(c(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(u0, 1, sum),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(u1, 1, sum)),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endParaRPr lang="es-E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Ad[1,1]*Ad[2,2]/Ad[1,2]/Ad[2,1]</a:t>
            </a:r>
          </a:p>
        </p:txBody>
      </p:sp>
    </p:spTree>
    <p:extLst>
      <p:ext uri="{BB962C8B-B14F-4D97-AF65-F5344CB8AC3E}">
        <p14:creationId xmlns:p14="http://schemas.microsoft.com/office/powerpoint/2010/main" val="13913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406</Words>
  <Application>Microsoft Office PowerPoint</Application>
  <PresentationFormat>On-screen Show (4:3)</PresentationFormat>
  <Paragraphs>89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2017-09-27T13:02:27Z</dcterms:created>
  <dcterms:modified xsi:type="dcterms:W3CDTF">2017-09-27T13:53:02Z</dcterms:modified>
</cp:coreProperties>
</file>