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showSpecialPlsOnTitleSld="0">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Lst>
  <p:sldSz cy="6858000" cx="12192000"/>
  <p:notesSz cx="6858000" cy="9144000"/>
  <p:embeddedFontLst>
    <p:embeddedFont>
      <p:font typeface="Cabin"/>
      <p:regular r:id="rId64"/>
      <p:bold r:id="rId65"/>
      <p:italic r:id="rId66"/>
      <p:boldItalic r:id="rId67"/>
    </p:embeddedFont>
    <p:embeddedFont>
      <p:font typeface="Open Sans"/>
      <p:regular r:id="rId68"/>
      <p:bold r:id="rId69"/>
      <p:italic r:id="rId70"/>
      <p:boldItalic r:id="rId7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orient="horz"/>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71" Type="http://schemas.openxmlformats.org/officeDocument/2006/relationships/font" Target="fonts/OpenSans-boldItalic.fntdata"/><Relationship Id="rId70" Type="http://schemas.openxmlformats.org/officeDocument/2006/relationships/font" Target="fonts/OpenSans-italic.fntdata"/><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font" Target="fonts/Cabin-regular.fntdata"/><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font" Target="fonts/Cabin-italic.fntdata"/><Relationship Id="rId21" Type="http://schemas.openxmlformats.org/officeDocument/2006/relationships/slide" Target="slides/slide16.xml"/><Relationship Id="rId65" Type="http://schemas.openxmlformats.org/officeDocument/2006/relationships/font" Target="fonts/Cabin-bold.fntdata"/><Relationship Id="rId24" Type="http://schemas.openxmlformats.org/officeDocument/2006/relationships/slide" Target="slides/slide19.xml"/><Relationship Id="rId68" Type="http://schemas.openxmlformats.org/officeDocument/2006/relationships/font" Target="fonts/OpenSans-regular.fntdata"/><Relationship Id="rId23" Type="http://schemas.openxmlformats.org/officeDocument/2006/relationships/slide" Target="slides/slide18.xml"/><Relationship Id="rId67" Type="http://schemas.openxmlformats.org/officeDocument/2006/relationships/font" Target="fonts/Cabin-boldItalic.fntdata"/><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font" Target="fonts/OpenSans-bold.fntdata"/><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ca"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g4a0493163f_2_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98" name="Google Shape;98;g4a0493163f_2_1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9" name="Google Shape;99;g4a0493163f_2_1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ca"/>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g4abc3b0761_3_1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4abc3b0761_3_12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3" name="Google Shape;173;g4abc3b0761_3_12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ca"/>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Google Shape;179;g4abc3b0761_3_1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4abc3b0761_3_12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1" name="Google Shape;181;g4abc3b0761_3_12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ca"/>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Google Shape;187;g4abc3b0761_3_18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4abc3b0761_3_18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9" name="Google Shape;189;g4abc3b0761_3_18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ca"/>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Google Shape;195;g4abc3b0761_3_1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4abc3b0761_3_13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7" name="Google Shape;197;g4abc3b0761_3_13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ca"/>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Google Shape;203;g4abc3b0761_3_19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4abc3b0761_3_19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5" name="Google Shape;205;g4abc3b0761_3_19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ca"/>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 name="Shape 210"/>
        <p:cNvGrpSpPr/>
        <p:nvPr/>
      </p:nvGrpSpPr>
      <p:grpSpPr>
        <a:xfrm>
          <a:off x="0" y="0"/>
          <a:ext cx="0" cy="0"/>
          <a:chOff x="0" y="0"/>
          <a:chExt cx="0" cy="0"/>
        </a:xfrm>
      </p:grpSpPr>
      <p:sp>
        <p:nvSpPr>
          <p:cNvPr id="211" name="Google Shape;211;g4abc3b0761_3_20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4abc3b0761_3_20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3" name="Google Shape;213;g4abc3b0761_3_20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ca"/>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 name="Shape 218"/>
        <p:cNvGrpSpPr/>
        <p:nvPr/>
      </p:nvGrpSpPr>
      <p:grpSpPr>
        <a:xfrm>
          <a:off x="0" y="0"/>
          <a:ext cx="0" cy="0"/>
          <a:chOff x="0" y="0"/>
          <a:chExt cx="0" cy="0"/>
        </a:xfrm>
      </p:grpSpPr>
      <p:sp>
        <p:nvSpPr>
          <p:cNvPr id="219" name="Google Shape;219;g4abc3b0761_3_1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4abc3b0761_3_14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1" name="Google Shape;221;g4abc3b0761_3_14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ca"/>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6" name="Shape 226"/>
        <p:cNvGrpSpPr/>
        <p:nvPr/>
      </p:nvGrpSpPr>
      <p:grpSpPr>
        <a:xfrm>
          <a:off x="0" y="0"/>
          <a:ext cx="0" cy="0"/>
          <a:chOff x="0" y="0"/>
          <a:chExt cx="0" cy="0"/>
        </a:xfrm>
      </p:grpSpPr>
      <p:sp>
        <p:nvSpPr>
          <p:cNvPr id="227" name="Google Shape;227;g4abc3b0761_3_14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4abc3b0761_3_14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9" name="Google Shape;229;g4abc3b0761_3_14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ca"/>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5" name="Shape 235"/>
        <p:cNvGrpSpPr/>
        <p:nvPr/>
      </p:nvGrpSpPr>
      <p:grpSpPr>
        <a:xfrm>
          <a:off x="0" y="0"/>
          <a:ext cx="0" cy="0"/>
          <a:chOff x="0" y="0"/>
          <a:chExt cx="0" cy="0"/>
        </a:xfrm>
      </p:grpSpPr>
      <p:sp>
        <p:nvSpPr>
          <p:cNvPr id="236" name="Google Shape;236;g4abc3b0761_3_2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4abc3b0761_3_23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8" name="Google Shape;238;g4abc3b0761_3_23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ca"/>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4" name="Shape 244"/>
        <p:cNvGrpSpPr/>
        <p:nvPr/>
      </p:nvGrpSpPr>
      <p:grpSpPr>
        <a:xfrm>
          <a:off x="0" y="0"/>
          <a:ext cx="0" cy="0"/>
          <a:chOff x="0" y="0"/>
          <a:chExt cx="0" cy="0"/>
        </a:xfrm>
      </p:grpSpPr>
      <p:sp>
        <p:nvSpPr>
          <p:cNvPr id="245" name="Google Shape;245;g4abc3b0761_3_15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4abc3b0761_3_15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7" name="Google Shape;247;g4abc3b0761_3_15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ca"/>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g4a0493163f_2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4a0493163f_2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7" name="Google Shape;107;g4a0493163f_2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ca"/>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2" name="Shape 252"/>
        <p:cNvGrpSpPr/>
        <p:nvPr/>
      </p:nvGrpSpPr>
      <p:grpSpPr>
        <a:xfrm>
          <a:off x="0" y="0"/>
          <a:ext cx="0" cy="0"/>
          <a:chOff x="0" y="0"/>
          <a:chExt cx="0" cy="0"/>
        </a:xfrm>
      </p:grpSpPr>
      <p:sp>
        <p:nvSpPr>
          <p:cNvPr id="253" name="Google Shape;253;g4abc3b0761_3_26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4abc3b0761_3_26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5" name="Google Shape;255;g4abc3b0761_3_26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ca"/>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1" name="Shape 261"/>
        <p:cNvGrpSpPr/>
        <p:nvPr/>
      </p:nvGrpSpPr>
      <p:grpSpPr>
        <a:xfrm>
          <a:off x="0" y="0"/>
          <a:ext cx="0" cy="0"/>
          <a:chOff x="0" y="0"/>
          <a:chExt cx="0" cy="0"/>
        </a:xfrm>
      </p:grpSpPr>
      <p:sp>
        <p:nvSpPr>
          <p:cNvPr id="262" name="Google Shape;262;g4abc3b0761_3_27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4abc3b0761_3_27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4" name="Google Shape;264;g4abc3b0761_3_27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ca"/>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0" name="Shape 270"/>
        <p:cNvGrpSpPr/>
        <p:nvPr/>
      </p:nvGrpSpPr>
      <p:grpSpPr>
        <a:xfrm>
          <a:off x="0" y="0"/>
          <a:ext cx="0" cy="0"/>
          <a:chOff x="0" y="0"/>
          <a:chExt cx="0" cy="0"/>
        </a:xfrm>
      </p:grpSpPr>
      <p:sp>
        <p:nvSpPr>
          <p:cNvPr id="271" name="Google Shape;271;g4a0493163f_2_4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4a0493163f_2_4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3" name="Google Shape;273;g4a0493163f_2_4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ca"/>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0" name="Shape 280"/>
        <p:cNvGrpSpPr/>
        <p:nvPr/>
      </p:nvGrpSpPr>
      <p:grpSpPr>
        <a:xfrm>
          <a:off x="0" y="0"/>
          <a:ext cx="0" cy="0"/>
          <a:chOff x="0" y="0"/>
          <a:chExt cx="0" cy="0"/>
        </a:xfrm>
      </p:grpSpPr>
      <p:sp>
        <p:nvSpPr>
          <p:cNvPr id="281" name="Google Shape;281;g4a0493163f_2_5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4a0493163f_2_5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3" name="Google Shape;283;g4a0493163f_2_5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ca"/>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8" name="Shape 288"/>
        <p:cNvGrpSpPr/>
        <p:nvPr/>
      </p:nvGrpSpPr>
      <p:grpSpPr>
        <a:xfrm>
          <a:off x="0" y="0"/>
          <a:ext cx="0" cy="0"/>
          <a:chOff x="0" y="0"/>
          <a:chExt cx="0" cy="0"/>
        </a:xfrm>
      </p:grpSpPr>
      <p:sp>
        <p:nvSpPr>
          <p:cNvPr id="289" name="Google Shape;289;g4a0493163f_2_5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4a0493163f_2_5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1" name="Google Shape;291;g4a0493163f_2_5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ca"/>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8" name="Shape 298"/>
        <p:cNvGrpSpPr/>
        <p:nvPr/>
      </p:nvGrpSpPr>
      <p:grpSpPr>
        <a:xfrm>
          <a:off x="0" y="0"/>
          <a:ext cx="0" cy="0"/>
          <a:chOff x="0" y="0"/>
          <a:chExt cx="0" cy="0"/>
        </a:xfrm>
      </p:grpSpPr>
      <p:sp>
        <p:nvSpPr>
          <p:cNvPr id="299" name="Google Shape;299;g4a0493163f_2_6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4a0493163f_2_6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1" name="Google Shape;301;g4a0493163f_2_6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ca"/>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6" name="Shape 306"/>
        <p:cNvGrpSpPr/>
        <p:nvPr/>
      </p:nvGrpSpPr>
      <p:grpSpPr>
        <a:xfrm>
          <a:off x="0" y="0"/>
          <a:ext cx="0" cy="0"/>
          <a:chOff x="0" y="0"/>
          <a:chExt cx="0" cy="0"/>
        </a:xfrm>
      </p:grpSpPr>
      <p:sp>
        <p:nvSpPr>
          <p:cNvPr id="307" name="Google Shape;307;g4a0493163f_2_7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4a0493163f_2_7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9" name="Google Shape;309;g4a0493163f_2_7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ca"/>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4" name="Shape 314"/>
        <p:cNvGrpSpPr/>
        <p:nvPr/>
      </p:nvGrpSpPr>
      <p:grpSpPr>
        <a:xfrm>
          <a:off x="0" y="0"/>
          <a:ext cx="0" cy="0"/>
          <a:chOff x="0" y="0"/>
          <a:chExt cx="0" cy="0"/>
        </a:xfrm>
      </p:grpSpPr>
      <p:sp>
        <p:nvSpPr>
          <p:cNvPr id="315" name="Google Shape;315;g4a0493163f_2_7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4a0493163f_2_7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7" name="Google Shape;317;g4a0493163f_2_7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ca"/>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2" name="Shape 322"/>
        <p:cNvGrpSpPr/>
        <p:nvPr/>
      </p:nvGrpSpPr>
      <p:grpSpPr>
        <a:xfrm>
          <a:off x="0" y="0"/>
          <a:ext cx="0" cy="0"/>
          <a:chOff x="0" y="0"/>
          <a:chExt cx="0" cy="0"/>
        </a:xfrm>
      </p:grpSpPr>
      <p:sp>
        <p:nvSpPr>
          <p:cNvPr id="323" name="Google Shape;323;g4a0493163f_2_8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4a0493163f_2_8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5" name="Google Shape;325;g4a0493163f_2_8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ca"/>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0" name="Shape 330"/>
        <p:cNvGrpSpPr/>
        <p:nvPr/>
      </p:nvGrpSpPr>
      <p:grpSpPr>
        <a:xfrm>
          <a:off x="0" y="0"/>
          <a:ext cx="0" cy="0"/>
          <a:chOff x="0" y="0"/>
          <a:chExt cx="0" cy="0"/>
        </a:xfrm>
      </p:grpSpPr>
      <p:sp>
        <p:nvSpPr>
          <p:cNvPr id="331" name="Google Shape;331;g4a0493163f_2_8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4a0493163f_2_8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3" name="Google Shape;333;g4a0493163f_2_8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ca"/>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4a0493163f_2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4a0493163f_2_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5" name="Google Shape;115;g4a0493163f_2_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ca"/>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8" name="Shape 338"/>
        <p:cNvGrpSpPr/>
        <p:nvPr/>
      </p:nvGrpSpPr>
      <p:grpSpPr>
        <a:xfrm>
          <a:off x="0" y="0"/>
          <a:ext cx="0" cy="0"/>
          <a:chOff x="0" y="0"/>
          <a:chExt cx="0" cy="0"/>
        </a:xfrm>
      </p:grpSpPr>
      <p:sp>
        <p:nvSpPr>
          <p:cNvPr id="339" name="Google Shape;339;g4a0493163f_2_9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4a0493163f_2_9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1" name="Google Shape;341;g4a0493163f_2_9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ca"/>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6" name="Shape 346"/>
        <p:cNvGrpSpPr/>
        <p:nvPr/>
      </p:nvGrpSpPr>
      <p:grpSpPr>
        <a:xfrm>
          <a:off x="0" y="0"/>
          <a:ext cx="0" cy="0"/>
          <a:chOff x="0" y="0"/>
          <a:chExt cx="0" cy="0"/>
        </a:xfrm>
      </p:grpSpPr>
      <p:sp>
        <p:nvSpPr>
          <p:cNvPr id="347" name="Google Shape;347;g4a932eb879_4_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4a932eb879_4_2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9" name="Google Shape;349;g4a932eb879_4_2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ca"/>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4" name="Shape 354"/>
        <p:cNvGrpSpPr/>
        <p:nvPr/>
      </p:nvGrpSpPr>
      <p:grpSpPr>
        <a:xfrm>
          <a:off x="0" y="0"/>
          <a:ext cx="0" cy="0"/>
          <a:chOff x="0" y="0"/>
          <a:chExt cx="0" cy="0"/>
        </a:xfrm>
      </p:grpSpPr>
      <p:sp>
        <p:nvSpPr>
          <p:cNvPr id="355" name="Google Shape;355;g4a0493163f_2_35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4a0493163f_2_35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7" name="Google Shape;357;g4a0493163f_2_35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ca"/>
              <a:t>‹#›</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3" name="Shape 363"/>
        <p:cNvGrpSpPr/>
        <p:nvPr/>
      </p:nvGrpSpPr>
      <p:grpSpPr>
        <a:xfrm>
          <a:off x="0" y="0"/>
          <a:ext cx="0" cy="0"/>
          <a:chOff x="0" y="0"/>
          <a:chExt cx="0" cy="0"/>
        </a:xfrm>
      </p:grpSpPr>
      <p:sp>
        <p:nvSpPr>
          <p:cNvPr id="364" name="Google Shape;364;g4a0493163f_2_58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4a0493163f_2_58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6" name="Google Shape;366;g4a0493163f_2_58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ca"/>
              <a:t>‹#›</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2" name="Shape 372"/>
        <p:cNvGrpSpPr/>
        <p:nvPr/>
      </p:nvGrpSpPr>
      <p:grpSpPr>
        <a:xfrm>
          <a:off x="0" y="0"/>
          <a:ext cx="0" cy="0"/>
          <a:chOff x="0" y="0"/>
          <a:chExt cx="0" cy="0"/>
        </a:xfrm>
      </p:grpSpPr>
      <p:sp>
        <p:nvSpPr>
          <p:cNvPr id="373" name="Google Shape;373;g4a0493163f_2_59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74" name="Google Shape;374;g4a0493163f_2_59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5" name="Google Shape;375;g4a0493163f_2_59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ca"/>
              <a:t>‹#›</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0" name="Shape 380"/>
        <p:cNvGrpSpPr/>
        <p:nvPr/>
      </p:nvGrpSpPr>
      <p:grpSpPr>
        <a:xfrm>
          <a:off x="0" y="0"/>
          <a:ext cx="0" cy="0"/>
          <a:chOff x="0" y="0"/>
          <a:chExt cx="0" cy="0"/>
        </a:xfrm>
      </p:grpSpPr>
      <p:sp>
        <p:nvSpPr>
          <p:cNvPr id="381" name="Google Shape;381;g4a0493163f_2_59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82" name="Google Shape;382;g4a0493163f_2_59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3" name="Google Shape;383;g4a0493163f_2_59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ca"/>
              <a:t>‹#›</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8" name="Shape 388"/>
        <p:cNvGrpSpPr/>
        <p:nvPr/>
      </p:nvGrpSpPr>
      <p:grpSpPr>
        <a:xfrm>
          <a:off x="0" y="0"/>
          <a:ext cx="0" cy="0"/>
          <a:chOff x="0" y="0"/>
          <a:chExt cx="0" cy="0"/>
        </a:xfrm>
      </p:grpSpPr>
      <p:sp>
        <p:nvSpPr>
          <p:cNvPr id="389" name="Google Shape;389;g4a0493163f_2_60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4a0493163f_2_60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1" name="Google Shape;391;g4a0493163f_2_60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ca"/>
              <a:t>‹#›</a:t>
            </a:fld>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6" name="Shape 396"/>
        <p:cNvGrpSpPr/>
        <p:nvPr/>
      </p:nvGrpSpPr>
      <p:grpSpPr>
        <a:xfrm>
          <a:off x="0" y="0"/>
          <a:ext cx="0" cy="0"/>
          <a:chOff x="0" y="0"/>
          <a:chExt cx="0" cy="0"/>
        </a:xfrm>
      </p:grpSpPr>
      <p:sp>
        <p:nvSpPr>
          <p:cNvPr id="397" name="Google Shape;397;g4a0493163f_2_6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98" name="Google Shape;398;g4a0493163f_2_61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9" name="Google Shape;399;g4a0493163f_2_61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ca"/>
              <a:t>‹#›</a:t>
            </a:fld>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4" name="Shape 404"/>
        <p:cNvGrpSpPr/>
        <p:nvPr/>
      </p:nvGrpSpPr>
      <p:grpSpPr>
        <a:xfrm>
          <a:off x="0" y="0"/>
          <a:ext cx="0" cy="0"/>
          <a:chOff x="0" y="0"/>
          <a:chExt cx="0" cy="0"/>
        </a:xfrm>
      </p:grpSpPr>
      <p:sp>
        <p:nvSpPr>
          <p:cNvPr id="405" name="Google Shape;405;g4a932eb879_4_5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06" name="Google Shape;406;g4a932eb879_4_5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7" name="Google Shape;407;g4a932eb879_4_5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ca"/>
              <a:t>‹#›</a:t>
            </a:fld>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2" name="Shape 412"/>
        <p:cNvGrpSpPr/>
        <p:nvPr/>
      </p:nvGrpSpPr>
      <p:grpSpPr>
        <a:xfrm>
          <a:off x="0" y="0"/>
          <a:ext cx="0" cy="0"/>
          <a:chOff x="0" y="0"/>
          <a:chExt cx="0" cy="0"/>
        </a:xfrm>
      </p:grpSpPr>
      <p:sp>
        <p:nvSpPr>
          <p:cNvPr id="413" name="Google Shape;413;g4a0493163f_2_6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14" name="Google Shape;414;g4a0493163f_2_61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5" name="Google Shape;415;g4a0493163f_2_61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ca"/>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g4a0493163f_2_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4a0493163f_2_2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4" name="Google Shape;124;g4a0493163f_2_2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ca"/>
              <a:t>‹#›</a:t>
            </a:fld>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0" name="Shape 420"/>
        <p:cNvGrpSpPr/>
        <p:nvPr/>
      </p:nvGrpSpPr>
      <p:grpSpPr>
        <a:xfrm>
          <a:off x="0" y="0"/>
          <a:ext cx="0" cy="0"/>
          <a:chOff x="0" y="0"/>
          <a:chExt cx="0" cy="0"/>
        </a:xfrm>
      </p:grpSpPr>
      <p:sp>
        <p:nvSpPr>
          <p:cNvPr id="421" name="Google Shape;421;g4a0493163f_2_6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22" name="Google Shape;422;g4a0493163f_2_62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3" name="Google Shape;423;g4a0493163f_2_62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ca"/>
              <a:t>‹#›</a:t>
            </a:fld>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8" name="Shape 428"/>
        <p:cNvGrpSpPr/>
        <p:nvPr/>
      </p:nvGrpSpPr>
      <p:grpSpPr>
        <a:xfrm>
          <a:off x="0" y="0"/>
          <a:ext cx="0" cy="0"/>
          <a:chOff x="0" y="0"/>
          <a:chExt cx="0" cy="0"/>
        </a:xfrm>
      </p:grpSpPr>
      <p:sp>
        <p:nvSpPr>
          <p:cNvPr id="429" name="Google Shape;429;g4a0493163f_2_6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30" name="Google Shape;430;g4a0493163f_2_63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1" name="Google Shape;431;g4a0493163f_2_63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ca"/>
              <a:t>‹#›</a:t>
            </a:fld>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6" name="Shape 436"/>
        <p:cNvGrpSpPr/>
        <p:nvPr/>
      </p:nvGrpSpPr>
      <p:grpSpPr>
        <a:xfrm>
          <a:off x="0" y="0"/>
          <a:ext cx="0" cy="0"/>
          <a:chOff x="0" y="0"/>
          <a:chExt cx="0" cy="0"/>
        </a:xfrm>
      </p:grpSpPr>
      <p:sp>
        <p:nvSpPr>
          <p:cNvPr id="437" name="Google Shape;437;g4a0493163f_2_6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38" name="Google Shape;438;g4a0493163f_2_63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9" name="Google Shape;439;g4a0493163f_2_63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ca"/>
              <a:t>‹#›</a:t>
            </a:fld>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4" name="Shape 444"/>
        <p:cNvGrpSpPr/>
        <p:nvPr/>
      </p:nvGrpSpPr>
      <p:grpSpPr>
        <a:xfrm>
          <a:off x="0" y="0"/>
          <a:ext cx="0" cy="0"/>
          <a:chOff x="0" y="0"/>
          <a:chExt cx="0" cy="0"/>
        </a:xfrm>
      </p:grpSpPr>
      <p:sp>
        <p:nvSpPr>
          <p:cNvPr id="445" name="Google Shape;445;g4a0493163f_2_64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46" name="Google Shape;446;g4a0493163f_2_64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7" name="Google Shape;447;g4a0493163f_2_64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ca"/>
              <a:t>‹#›</a:t>
            </a:fld>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2" name="Shape 452"/>
        <p:cNvGrpSpPr/>
        <p:nvPr/>
      </p:nvGrpSpPr>
      <p:grpSpPr>
        <a:xfrm>
          <a:off x="0" y="0"/>
          <a:ext cx="0" cy="0"/>
          <a:chOff x="0" y="0"/>
          <a:chExt cx="0" cy="0"/>
        </a:xfrm>
      </p:grpSpPr>
      <p:sp>
        <p:nvSpPr>
          <p:cNvPr id="453" name="Google Shape;453;g4a0493163f_2_65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54" name="Google Shape;454;g4a0493163f_2_65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5" name="Google Shape;455;g4a0493163f_2_65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ca"/>
              <a:t>‹#›</a:t>
            </a:fld>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0" name="Shape 460"/>
        <p:cNvGrpSpPr/>
        <p:nvPr/>
      </p:nvGrpSpPr>
      <p:grpSpPr>
        <a:xfrm>
          <a:off x="0" y="0"/>
          <a:ext cx="0" cy="0"/>
          <a:chOff x="0" y="0"/>
          <a:chExt cx="0" cy="0"/>
        </a:xfrm>
      </p:grpSpPr>
      <p:sp>
        <p:nvSpPr>
          <p:cNvPr id="461" name="Google Shape;461;g4a0493163f_2_66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62" name="Google Shape;462;g4a0493163f_2_66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3" name="Google Shape;463;g4a0493163f_2_66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ca"/>
              <a:t>‹#›</a:t>
            </a:fld>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8" name="Shape 468"/>
        <p:cNvGrpSpPr/>
        <p:nvPr/>
      </p:nvGrpSpPr>
      <p:grpSpPr>
        <a:xfrm>
          <a:off x="0" y="0"/>
          <a:ext cx="0" cy="0"/>
          <a:chOff x="0" y="0"/>
          <a:chExt cx="0" cy="0"/>
        </a:xfrm>
      </p:grpSpPr>
      <p:sp>
        <p:nvSpPr>
          <p:cNvPr id="469" name="Google Shape;469;g4ac7ad18ef_0_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70" name="Google Shape;470;g4ac7ad18ef_0_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1" name="Google Shape;471;g4ac7ad18ef_0_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ca"/>
              <a:t>‹#›</a:t>
            </a:fld>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6" name="Shape 476"/>
        <p:cNvGrpSpPr/>
        <p:nvPr/>
      </p:nvGrpSpPr>
      <p:grpSpPr>
        <a:xfrm>
          <a:off x="0" y="0"/>
          <a:ext cx="0" cy="0"/>
          <a:chOff x="0" y="0"/>
          <a:chExt cx="0" cy="0"/>
        </a:xfrm>
      </p:grpSpPr>
      <p:sp>
        <p:nvSpPr>
          <p:cNvPr id="477" name="Google Shape;477;g4a0493163f_2_66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78" name="Google Shape;478;g4a0493163f_2_66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9" name="Google Shape;479;g4a0493163f_2_66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ca"/>
              <a:t>‹#›</a:t>
            </a:fld>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4" name="Shape 484"/>
        <p:cNvGrpSpPr/>
        <p:nvPr/>
      </p:nvGrpSpPr>
      <p:grpSpPr>
        <a:xfrm>
          <a:off x="0" y="0"/>
          <a:ext cx="0" cy="0"/>
          <a:chOff x="0" y="0"/>
          <a:chExt cx="0" cy="0"/>
        </a:xfrm>
      </p:grpSpPr>
      <p:sp>
        <p:nvSpPr>
          <p:cNvPr id="485" name="Google Shape;485;g4a0493163f_2_67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86" name="Google Shape;486;g4a0493163f_2_67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7" name="Google Shape;487;g4a0493163f_2_67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ca"/>
              <a:t>‹#›</a:t>
            </a:fld>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2" name="Shape 492"/>
        <p:cNvGrpSpPr/>
        <p:nvPr/>
      </p:nvGrpSpPr>
      <p:grpSpPr>
        <a:xfrm>
          <a:off x="0" y="0"/>
          <a:ext cx="0" cy="0"/>
          <a:chOff x="0" y="0"/>
          <a:chExt cx="0" cy="0"/>
        </a:xfrm>
      </p:grpSpPr>
      <p:sp>
        <p:nvSpPr>
          <p:cNvPr id="493" name="Google Shape;493;g4a0493163f_2_68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94" name="Google Shape;494;g4a0493163f_2_68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5" name="Google Shape;495;g4a0493163f_2_68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ca"/>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4abc3b0761_3_7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4abc3b0761_3_7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3" name="Google Shape;133;g4abc3b0761_3_7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ca"/>
              <a:t>‹#›</a:t>
            </a:fld>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0" name="Shape 500"/>
        <p:cNvGrpSpPr/>
        <p:nvPr/>
      </p:nvGrpSpPr>
      <p:grpSpPr>
        <a:xfrm>
          <a:off x="0" y="0"/>
          <a:ext cx="0" cy="0"/>
          <a:chOff x="0" y="0"/>
          <a:chExt cx="0" cy="0"/>
        </a:xfrm>
      </p:grpSpPr>
      <p:sp>
        <p:nvSpPr>
          <p:cNvPr id="501" name="Google Shape;501;g4a0493163f_2_68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02" name="Google Shape;502;g4a0493163f_2_68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3" name="Google Shape;503;g4a0493163f_2_68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ca"/>
              <a:t>‹#›</a:t>
            </a:fld>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8" name="Shape 508"/>
        <p:cNvGrpSpPr/>
        <p:nvPr/>
      </p:nvGrpSpPr>
      <p:grpSpPr>
        <a:xfrm>
          <a:off x="0" y="0"/>
          <a:ext cx="0" cy="0"/>
          <a:chOff x="0" y="0"/>
          <a:chExt cx="0" cy="0"/>
        </a:xfrm>
      </p:grpSpPr>
      <p:sp>
        <p:nvSpPr>
          <p:cNvPr id="509" name="Google Shape;509;g4a0493163f_2_69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10" name="Google Shape;510;g4a0493163f_2_69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1" name="Google Shape;511;g4a0493163f_2_69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ca"/>
              <a:t>‹#›</a:t>
            </a:fld>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6" name="Shape 516"/>
        <p:cNvGrpSpPr/>
        <p:nvPr/>
      </p:nvGrpSpPr>
      <p:grpSpPr>
        <a:xfrm>
          <a:off x="0" y="0"/>
          <a:ext cx="0" cy="0"/>
          <a:chOff x="0" y="0"/>
          <a:chExt cx="0" cy="0"/>
        </a:xfrm>
      </p:grpSpPr>
      <p:sp>
        <p:nvSpPr>
          <p:cNvPr id="517" name="Google Shape;517;g4a0493163f_2_70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18" name="Google Shape;518;g4a0493163f_2_70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9" name="Google Shape;519;g4a0493163f_2_70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ca"/>
              <a:t>‹#›</a:t>
            </a:fld>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4" name="Shape 524"/>
        <p:cNvGrpSpPr/>
        <p:nvPr/>
      </p:nvGrpSpPr>
      <p:grpSpPr>
        <a:xfrm>
          <a:off x="0" y="0"/>
          <a:ext cx="0" cy="0"/>
          <a:chOff x="0" y="0"/>
          <a:chExt cx="0" cy="0"/>
        </a:xfrm>
      </p:grpSpPr>
      <p:sp>
        <p:nvSpPr>
          <p:cNvPr id="525" name="Google Shape;525;g4a0493163f_2_70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26" name="Google Shape;526;g4a0493163f_2_70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7" name="Google Shape;527;g4a0493163f_2_70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ca"/>
              <a:t>‹#›</a:t>
            </a:fld>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2" name="Shape 532"/>
        <p:cNvGrpSpPr/>
        <p:nvPr/>
      </p:nvGrpSpPr>
      <p:grpSpPr>
        <a:xfrm>
          <a:off x="0" y="0"/>
          <a:ext cx="0" cy="0"/>
          <a:chOff x="0" y="0"/>
          <a:chExt cx="0" cy="0"/>
        </a:xfrm>
      </p:grpSpPr>
      <p:sp>
        <p:nvSpPr>
          <p:cNvPr id="533" name="Google Shape;533;g4a0493163f_2_7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34" name="Google Shape;534;g4a0493163f_2_71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5" name="Google Shape;535;g4a0493163f_2_71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ca"/>
              <a:t>‹#›</a:t>
            </a:fld>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0" name="Shape 540"/>
        <p:cNvGrpSpPr/>
        <p:nvPr/>
      </p:nvGrpSpPr>
      <p:grpSpPr>
        <a:xfrm>
          <a:off x="0" y="0"/>
          <a:ext cx="0" cy="0"/>
          <a:chOff x="0" y="0"/>
          <a:chExt cx="0" cy="0"/>
        </a:xfrm>
      </p:grpSpPr>
      <p:sp>
        <p:nvSpPr>
          <p:cNvPr id="541" name="Google Shape;541;g4a0493163f_2_7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42" name="Google Shape;542;g4a0493163f_2_72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3" name="Google Shape;543;g4a0493163f_2_72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ca"/>
              <a:t>‹#›</a:t>
            </a:fld>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8" name="Shape 548"/>
        <p:cNvGrpSpPr/>
        <p:nvPr/>
      </p:nvGrpSpPr>
      <p:grpSpPr>
        <a:xfrm>
          <a:off x="0" y="0"/>
          <a:ext cx="0" cy="0"/>
          <a:chOff x="0" y="0"/>
          <a:chExt cx="0" cy="0"/>
        </a:xfrm>
      </p:grpSpPr>
      <p:sp>
        <p:nvSpPr>
          <p:cNvPr id="549" name="Google Shape;549;g4a0493163f_2_7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50" name="Google Shape;550;g4a0493163f_2_73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1" name="Google Shape;551;g4a0493163f_2_73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ca"/>
              <a:t>‹#›</a:t>
            </a:fld>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6" name="Shape 556"/>
        <p:cNvGrpSpPr/>
        <p:nvPr/>
      </p:nvGrpSpPr>
      <p:grpSpPr>
        <a:xfrm>
          <a:off x="0" y="0"/>
          <a:ext cx="0" cy="0"/>
          <a:chOff x="0" y="0"/>
          <a:chExt cx="0" cy="0"/>
        </a:xfrm>
      </p:grpSpPr>
      <p:sp>
        <p:nvSpPr>
          <p:cNvPr id="557" name="Google Shape;557;g4a0493163f_2_7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58" name="Google Shape;558;g4a0493163f_2_73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9" name="Google Shape;559;g4a0493163f_2_73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ca"/>
              <a:t>‹#›</a:t>
            </a:fld>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4" name="Shape 564"/>
        <p:cNvGrpSpPr/>
        <p:nvPr/>
      </p:nvGrpSpPr>
      <p:grpSpPr>
        <a:xfrm>
          <a:off x="0" y="0"/>
          <a:ext cx="0" cy="0"/>
          <a:chOff x="0" y="0"/>
          <a:chExt cx="0" cy="0"/>
        </a:xfrm>
      </p:grpSpPr>
      <p:sp>
        <p:nvSpPr>
          <p:cNvPr id="565" name="Google Shape;565;g4a0493163f_2_75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66" name="Google Shape;566;g4a0493163f_2_75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7" name="Google Shape;567;g4a0493163f_2_75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ca"/>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g4abc3b0761_3_7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4abc3b0761_3_7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1" name="Google Shape;141;g4abc3b0761_3_7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ca"/>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g4abc3b0761_3_8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4abc3b0761_3_8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9" name="Google Shape;149;g4abc3b0761_3_8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ca"/>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4abc3b0761_3_8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4abc3b0761_3_8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7" name="Google Shape;157;g4abc3b0761_3_8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ca"/>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g4abc3b0761_3_9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4abc3b0761_3_9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5" name="Google Shape;165;g4abc3b0761_3_9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ca"/>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8" name="Shape 18"/>
        <p:cNvGrpSpPr/>
        <p:nvPr/>
      </p:nvGrpSpPr>
      <p:grpSpPr>
        <a:xfrm>
          <a:off x="0" y="0"/>
          <a:ext cx="0" cy="0"/>
          <a:chOff x="0" y="0"/>
          <a:chExt cx="0" cy="0"/>
        </a:xfrm>
      </p:grpSpPr>
      <p:sp>
        <p:nvSpPr>
          <p:cNvPr id="19" name="Google Shape;19;p2"/>
          <p:cNvSpPr/>
          <p:nvPr/>
        </p:nvSpPr>
        <p:spPr>
          <a:xfrm>
            <a:off x="446534" y="3085765"/>
            <a:ext cx="11262866" cy="33048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txBox="1"/>
          <p:nvPr>
            <p:ph type="ctrTitle"/>
          </p:nvPr>
        </p:nvSpPr>
        <p:spPr>
          <a:xfrm>
            <a:off x="581191" y="1020431"/>
            <a:ext cx="10993549" cy="1475013"/>
          </a:xfrm>
          <a:prstGeom prst="rect">
            <a:avLst/>
          </a:prstGeom>
          <a:noFill/>
          <a:ln>
            <a:noFill/>
          </a:ln>
        </p:spPr>
        <p:txBody>
          <a:bodyPr anchorCtr="0" anchor="b" bIns="45700" lIns="91425" spcFirstLastPara="1" rIns="91425" wrap="square" tIns="45700"/>
          <a:lstStyle>
            <a:lvl1pPr lvl="0" algn="l">
              <a:spcBef>
                <a:spcPts val="0"/>
              </a:spcBef>
              <a:spcAft>
                <a:spcPts val="0"/>
              </a:spcAft>
              <a:buClr>
                <a:schemeClr val="accent1"/>
              </a:buClr>
              <a:buSzPts val="3600"/>
              <a:buFont typeface="Cabin"/>
              <a:buNone/>
              <a:defRPr sz="360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
          <p:cNvSpPr txBox="1"/>
          <p:nvPr>
            <p:ph idx="1" type="subTitle"/>
          </p:nvPr>
        </p:nvSpPr>
        <p:spPr>
          <a:xfrm>
            <a:off x="581194" y="2495445"/>
            <a:ext cx="10993546" cy="590321"/>
          </a:xfrm>
          <a:prstGeom prst="rect">
            <a:avLst/>
          </a:prstGeom>
          <a:noFill/>
          <a:ln>
            <a:noFill/>
          </a:ln>
        </p:spPr>
        <p:txBody>
          <a:bodyPr anchorCtr="0" anchor="t" bIns="45700" lIns="91425" spcFirstLastPara="1" rIns="91425" wrap="square" tIns="45700"/>
          <a:lstStyle>
            <a:lvl1pPr lvl="0" algn="l">
              <a:spcBef>
                <a:spcPts val="320"/>
              </a:spcBef>
              <a:spcAft>
                <a:spcPts val="0"/>
              </a:spcAft>
              <a:buSzPts val="1472"/>
              <a:buNone/>
              <a:defRPr sz="1600" cap="none">
                <a:solidFill>
                  <a:schemeClr val="accent2"/>
                </a:solidFill>
              </a:defRPr>
            </a:lvl1pPr>
            <a:lvl2pPr lvl="1" algn="ctr">
              <a:spcBef>
                <a:spcPts val="600"/>
              </a:spcBef>
              <a:spcAft>
                <a:spcPts val="0"/>
              </a:spcAft>
              <a:buSzPts val="1472"/>
              <a:buNone/>
              <a:defRPr>
                <a:solidFill>
                  <a:srgbClr val="888888"/>
                </a:solidFill>
              </a:defRPr>
            </a:lvl2pPr>
            <a:lvl3pPr lvl="2" algn="ctr">
              <a:spcBef>
                <a:spcPts val="600"/>
              </a:spcBef>
              <a:spcAft>
                <a:spcPts val="0"/>
              </a:spcAft>
              <a:buSzPts val="1288"/>
              <a:buNone/>
              <a:defRPr>
                <a:solidFill>
                  <a:srgbClr val="888888"/>
                </a:solidFill>
              </a:defRPr>
            </a:lvl3pPr>
            <a:lvl4pPr lvl="3" algn="ctr">
              <a:spcBef>
                <a:spcPts val="600"/>
              </a:spcBef>
              <a:spcAft>
                <a:spcPts val="0"/>
              </a:spcAft>
              <a:buSzPts val="1104"/>
              <a:buNone/>
              <a:defRPr>
                <a:solidFill>
                  <a:srgbClr val="888888"/>
                </a:solidFill>
              </a:defRPr>
            </a:lvl4pPr>
            <a:lvl5pPr lvl="4" algn="ctr">
              <a:spcBef>
                <a:spcPts val="600"/>
              </a:spcBef>
              <a:spcAft>
                <a:spcPts val="0"/>
              </a:spcAft>
              <a:buSzPts val="1104"/>
              <a:buNone/>
              <a:defRPr>
                <a:solidFill>
                  <a:srgbClr val="888888"/>
                </a:solidFill>
              </a:defRPr>
            </a:lvl5pPr>
            <a:lvl6pPr lvl="5" algn="ctr">
              <a:spcBef>
                <a:spcPts val="600"/>
              </a:spcBef>
              <a:spcAft>
                <a:spcPts val="0"/>
              </a:spcAft>
              <a:buSzPts val="1104"/>
              <a:buNone/>
              <a:defRPr>
                <a:solidFill>
                  <a:srgbClr val="888888"/>
                </a:solidFill>
              </a:defRPr>
            </a:lvl6pPr>
            <a:lvl7pPr lvl="6" algn="ctr">
              <a:spcBef>
                <a:spcPts val="600"/>
              </a:spcBef>
              <a:spcAft>
                <a:spcPts val="0"/>
              </a:spcAft>
              <a:buSzPts val="1104"/>
              <a:buNone/>
              <a:defRPr>
                <a:solidFill>
                  <a:srgbClr val="888888"/>
                </a:solidFill>
              </a:defRPr>
            </a:lvl7pPr>
            <a:lvl8pPr lvl="7" algn="ctr">
              <a:spcBef>
                <a:spcPts val="600"/>
              </a:spcBef>
              <a:spcAft>
                <a:spcPts val="0"/>
              </a:spcAft>
              <a:buSzPts val="1104"/>
              <a:buNone/>
              <a:defRPr>
                <a:solidFill>
                  <a:srgbClr val="888888"/>
                </a:solidFill>
              </a:defRPr>
            </a:lvl8pPr>
            <a:lvl9pPr lvl="8" algn="ctr">
              <a:spcBef>
                <a:spcPts val="600"/>
              </a:spcBef>
              <a:spcAft>
                <a:spcPts val="600"/>
              </a:spcAft>
              <a:buSzPts val="1104"/>
              <a:buNone/>
              <a:defRPr>
                <a:solidFill>
                  <a:srgbClr val="888888"/>
                </a:solidFill>
              </a:defRPr>
            </a:lvl9pPr>
          </a:lstStyle>
          <a:p/>
        </p:txBody>
      </p:sp>
      <p:sp>
        <p:nvSpPr>
          <p:cNvPr id="22" name="Google Shape;22;p2"/>
          <p:cNvSpPr txBox="1"/>
          <p:nvPr>
            <p:ph idx="10" type="dt"/>
          </p:nvPr>
        </p:nvSpPr>
        <p:spPr>
          <a:xfrm>
            <a:off x="7605951" y="5956137"/>
            <a:ext cx="2844800" cy="365125"/>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solidFill>
                  <a:srgbClr val="83B3D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2"/>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solidFill>
                  <a:srgbClr val="83B3D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2"/>
          <p:cNvSpPr txBox="1"/>
          <p:nvPr>
            <p:ph idx="12" type="sldNum"/>
          </p:nvPr>
        </p:nvSpPr>
        <p:spPr>
          <a:xfrm>
            <a:off x="10558300" y="5956137"/>
            <a:ext cx="101644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900" u="none" cap="none" strike="noStrike">
                <a:solidFill>
                  <a:srgbClr val="83B3DF"/>
                </a:solidFill>
                <a:latin typeface="Cabin"/>
                <a:ea typeface="Cabin"/>
                <a:cs typeface="Cabin"/>
                <a:sym typeface="Cabin"/>
              </a:defRPr>
            </a:lvl1pPr>
            <a:lvl2pPr indent="0" lvl="1" marL="0" algn="r">
              <a:spcBef>
                <a:spcPts val="0"/>
              </a:spcBef>
              <a:buNone/>
              <a:defRPr b="0" i="0" sz="900" u="none" cap="none" strike="noStrike">
                <a:solidFill>
                  <a:srgbClr val="83B3DF"/>
                </a:solidFill>
                <a:latin typeface="Cabin"/>
                <a:ea typeface="Cabin"/>
                <a:cs typeface="Cabin"/>
                <a:sym typeface="Cabin"/>
              </a:defRPr>
            </a:lvl2pPr>
            <a:lvl3pPr indent="0" lvl="2" marL="0" algn="r">
              <a:spcBef>
                <a:spcPts val="0"/>
              </a:spcBef>
              <a:buNone/>
              <a:defRPr b="0" i="0" sz="900" u="none" cap="none" strike="noStrike">
                <a:solidFill>
                  <a:srgbClr val="83B3DF"/>
                </a:solidFill>
                <a:latin typeface="Cabin"/>
                <a:ea typeface="Cabin"/>
                <a:cs typeface="Cabin"/>
                <a:sym typeface="Cabin"/>
              </a:defRPr>
            </a:lvl3pPr>
            <a:lvl4pPr indent="0" lvl="3" marL="0" algn="r">
              <a:spcBef>
                <a:spcPts val="0"/>
              </a:spcBef>
              <a:buNone/>
              <a:defRPr b="0" i="0" sz="900" u="none" cap="none" strike="noStrike">
                <a:solidFill>
                  <a:srgbClr val="83B3DF"/>
                </a:solidFill>
                <a:latin typeface="Cabin"/>
                <a:ea typeface="Cabin"/>
                <a:cs typeface="Cabin"/>
                <a:sym typeface="Cabin"/>
              </a:defRPr>
            </a:lvl4pPr>
            <a:lvl5pPr indent="0" lvl="4" marL="0" algn="r">
              <a:spcBef>
                <a:spcPts val="0"/>
              </a:spcBef>
              <a:buNone/>
              <a:defRPr b="0" i="0" sz="900" u="none" cap="none" strike="noStrike">
                <a:solidFill>
                  <a:srgbClr val="83B3DF"/>
                </a:solidFill>
                <a:latin typeface="Cabin"/>
                <a:ea typeface="Cabin"/>
                <a:cs typeface="Cabin"/>
                <a:sym typeface="Cabin"/>
              </a:defRPr>
            </a:lvl5pPr>
            <a:lvl6pPr indent="0" lvl="5" marL="0" algn="r">
              <a:spcBef>
                <a:spcPts val="0"/>
              </a:spcBef>
              <a:buNone/>
              <a:defRPr b="0" i="0" sz="900" u="none" cap="none" strike="noStrike">
                <a:solidFill>
                  <a:srgbClr val="83B3DF"/>
                </a:solidFill>
                <a:latin typeface="Cabin"/>
                <a:ea typeface="Cabin"/>
                <a:cs typeface="Cabin"/>
                <a:sym typeface="Cabin"/>
              </a:defRPr>
            </a:lvl6pPr>
            <a:lvl7pPr indent="0" lvl="6" marL="0" algn="r">
              <a:spcBef>
                <a:spcPts val="0"/>
              </a:spcBef>
              <a:buNone/>
              <a:defRPr b="0" i="0" sz="900" u="none" cap="none" strike="noStrike">
                <a:solidFill>
                  <a:srgbClr val="83B3DF"/>
                </a:solidFill>
                <a:latin typeface="Cabin"/>
                <a:ea typeface="Cabin"/>
                <a:cs typeface="Cabin"/>
                <a:sym typeface="Cabin"/>
              </a:defRPr>
            </a:lvl7pPr>
            <a:lvl8pPr indent="0" lvl="7" marL="0" algn="r">
              <a:spcBef>
                <a:spcPts val="0"/>
              </a:spcBef>
              <a:buNone/>
              <a:defRPr b="0" i="0" sz="900" u="none" cap="none" strike="noStrike">
                <a:solidFill>
                  <a:srgbClr val="83B3DF"/>
                </a:solidFill>
                <a:latin typeface="Cabin"/>
                <a:ea typeface="Cabin"/>
                <a:cs typeface="Cabin"/>
                <a:sym typeface="Cabin"/>
              </a:defRPr>
            </a:lvl8pPr>
            <a:lvl9pPr indent="0" lvl="8" marL="0" algn="r">
              <a:spcBef>
                <a:spcPts val="0"/>
              </a:spcBef>
              <a:buNone/>
              <a:defRPr b="0" i="0" sz="900" u="none" cap="none" strike="noStrike">
                <a:solidFill>
                  <a:srgbClr val="83B3DF"/>
                </a:solidFill>
                <a:latin typeface="Cabin"/>
                <a:ea typeface="Cabin"/>
                <a:cs typeface="Cabin"/>
                <a:sym typeface="Cabin"/>
              </a:defRPr>
            </a:lvl9p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82" name="Shape 82"/>
        <p:cNvGrpSpPr/>
        <p:nvPr/>
      </p:nvGrpSpPr>
      <p:grpSpPr>
        <a:xfrm>
          <a:off x="0" y="0"/>
          <a:ext cx="0" cy="0"/>
          <a:chOff x="0" y="0"/>
          <a:chExt cx="0" cy="0"/>
        </a:xfrm>
      </p:grpSpPr>
      <p:sp>
        <p:nvSpPr>
          <p:cNvPr id="83" name="Google Shape;83;p11"/>
          <p:cNvSpPr/>
          <p:nvPr/>
        </p:nvSpPr>
        <p:spPr>
          <a:xfrm>
            <a:off x="440286" y="614407"/>
            <a:ext cx="11309338" cy="11892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1"/>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1"/>
          <p:cNvSpPr txBox="1"/>
          <p:nvPr>
            <p:ph idx="1" type="body"/>
          </p:nvPr>
        </p:nvSpPr>
        <p:spPr>
          <a:xfrm rot="5400000">
            <a:off x="4334603" y="-1417408"/>
            <a:ext cx="3522794" cy="11029616"/>
          </a:xfrm>
          <a:prstGeom prst="rect">
            <a:avLst/>
          </a:prstGeom>
          <a:noFill/>
          <a:ln>
            <a:noFill/>
          </a:ln>
        </p:spPr>
        <p:txBody>
          <a:bodyPr anchorCtr="0" anchor="t" bIns="45700" lIns="91425" spcFirstLastPara="1" rIns="91425" wrap="square" tIns="45700"/>
          <a:lstStyle>
            <a:lvl1pPr indent="-333756" lvl="0" marL="457200" algn="l">
              <a:spcBef>
                <a:spcPts val="360"/>
              </a:spcBef>
              <a:spcAft>
                <a:spcPts val="0"/>
              </a:spcAft>
              <a:buSzPts val="1656"/>
              <a:buChar char="◼"/>
              <a:defRPr/>
            </a:lvl1pPr>
            <a:lvl2pPr indent="-322072" lvl="1" marL="914400" algn="l">
              <a:spcBef>
                <a:spcPts val="600"/>
              </a:spcBef>
              <a:spcAft>
                <a:spcPts val="0"/>
              </a:spcAft>
              <a:buSzPts val="1472"/>
              <a:buChar char="◼"/>
              <a:defRPr/>
            </a:lvl2pPr>
            <a:lvl3pPr indent="-310388" lvl="2" marL="1371600" algn="l">
              <a:spcBef>
                <a:spcPts val="600"/>
              </a:spcBef>
              <a:spcAft>
                <a:spcPts val="0"/>
              </a:spcAft>
              <a:buSzPts val="1288"/>
              <a:buChar char="◼"/>
              <a:defRPr/>
            </a:lvl3pPr>
            <a:lvl4pPr indent="-298703" lvl="3" marL="1828800" algn="l">
              <a:spcBef>
                <a:spcPts val="600"/>
              </a:spcBef>
              <a:spcAft>
                <a:spcPts val="0"/>
              </a:spcAft>
              <a:buSzPts val="1104"/>
              <a:buChar char="◼"/>
              <a:defRPr/>
            </a:lvl4pPr>
            <a:lvl5pPr indent="-298704" lvl="4" marL="2286000" algn="l">
              <a:spcBef>
                <a:spcPts val="600"/>
              </a:spcBef>
              <a:spcAft>
                <a:spcPts val="0"/>
              </a:spcAft>
              <a:buSzPts val="1104"/>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86" name="Google Shape;86;p11"/>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11"/>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11"/>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89" name="Shape 89"/>
        <p:cNvGrpSpPr/>
        <p:nvPr/>
      </p:nvGrpSpPr>
      <p:grpSpPr>
        <a:xfrm>
          <a:off x="0" y="0"/>
          <a:ext cx="0" cy="0"/>
          <a:chOff x="0" y="0"/>
          <a:chExt cx="0" cy="0"/>
        </a:xfrm>
      </p:grpSpPr>
      <p:sp>
        <p:nvSpPr>
          <p:cNvPr id="90" name="Google Shape;90;p12"/>
          <p:cNvSpPr/>
          <p:nvPr/>
        </p:nvSpPr>
        <p:spPr>
          <a:xfrm>
            <a:off x="8839201" y="599725"/>
            <a:ext cx="2906817" cy="581695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2"/>
          <p:cNvSpPr txBox="1"/>
          <p:nvPr>
            <p:ph type="title"/>
          </p:nvPr>
        </p:nvSpPr>
        <p:spPr>
          <a:xfrm rot="5400000">
            <a:off x="7249746" y="2265181"/>
            <a:ext cx="5183073" cy="2004164"/>
          </a:xfrm>
          <a:prstGeom prst="rect">
            <a:avLst/>
          </a:prstGeom>
          <a:noFill/>
          <a:ln>
            <a:noFill/>
          </a:ln>
        </p:spPr>
        <p:txBody>
          <a:bodyPr anchorCtr="0" anchor="b" bIns="45700" lIns="91425" spcFirstLastPara="1" rIns="91425" wrap="square" tIns="45700"/>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12"/>
          <p:cNvSpPr txBox="1"/>
          <p:nvPr>
            <p:ph idx="1" type="body"/>
          </p:nvPr>
        </p:nvSpPr>
        <p:spPr>
          <a:xfrm rot="5400000">
            <a:off x="2131526" y="-680877"/>
            <a:ext cx="5183073" cy="7896279"/>
          </a:xfrm>
          <a:prstGeom prst="rect">
            <a:avLst/>
          </a:prstGeom>
          <a:noFill/>
          <a:ln>
            <a:noFill/>
          </a:ln>
        </p:spPr>
        <p:txBody>
          <a:bodyPr anchorCtr="0" anchor="t" bIns="45700" lIns="91425" spcFirstLastPara="1" rIns="91425" wrap="square" tIns="45700"/>
          <a:lstStyle>
            <a:lvl1pPr indent="-333756" lvl="0" marL="457200" algn="l">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93" name="Google Shape;93;p12"/>
          <p:cNvSpPr txBox="1"/>
          <p:nvPr>
            <p:ph idx="10" type="dt"/>
          </p:nvPr>
        </p:nvSpPr>
        <p:spPr>
          <a:xfrm>
            <a:off x="8993673" y="5956137"/>
            <a:ext cx="1328141" cy="365125"/>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solidFill>
                  <a:srgbClr val="83B3D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12"/>
          <p:cNvSpPr txBox="1"/>
          <p:nvPr>
            <p:ph idx="11" type="ftr"/>
          </p:nvPr>
        </p:nvSpPr>
        <p:spPr>
          <a:xfrm>
            <a:off x="774923" y="5951811"/>
            <a:ext cx="7896279"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12"/>
          <p:cNvSpPr txBox="1"/>
          <p:nvPr>
            <p:ph idx="12" type="sldNum"/>
          </p:nvPr>
        </p:nvSpPr>
        <p:spPr>
          <a:xfrm>
            <a:off x="10446615" y="5956137"/>
            <a:ext cx="116419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900" u="none" cap="none" strike="noStrike">
                <a:solidFill>
                  <a:srgbClr val="83B3DF"/>
                </a:solidFill>
                <a:latin typeface="Cabin"/>
                <a:ea typeface="Cabin"/>
                <a:cs typeface="Cabin"/>
                <a:sym typeface="Cabin"/>
              </a:defRPr>
            </a:lvl1pPr>
            <a:lvl2pPr indent="0" lvl="1" marL="0" algn="r">
              <a:spcBef>
                <a:spcPts val="0"/>
              </a:spcBef>
              <a:buNone/>
              <a:defRPr b="0" i="0" sz="900" u="none" cap="none" strike="noStrike">
                <a:solidFill>
                  <a:srgbClr val="83B3DF"/>
                </a:solidFill>
                <a:latin typeface="Cabin"/>
                <a:ea typeface="Cabin"/>
                <a:cs typeface="Cabin"/>
                <a:sym typeface="Cabin"/>
              </a:defRPr>
            </a:lvl2pPr>
            <a:lvl3pPr indent="0" lvl="2" marL="0" algn="r">
              <a:spcBef>
                <a:spcPts val="0"/>
              </a:spcBef>
              <a:buNone/>
              <a:defRPr b="0" i="0" sz="900" u="none" cap="none" strike="noStrike">
                <a:solidFill>
                  <a:srgbClr val="83B3DF"/>
                </a:solidFill>
                <a:latin typeface="Cabin"/>
                <a:ea typeface="Cabin"/>
                <a:cs typeface="Cabin"/>
                <a:sym typeface="Cabin"/>
              </a:defRPr>
            </a:lvl3pPr>
            <a:lvl4pPr indent="0" lvl="3" marL="0" algn="r">
              <a:spcBef>
                <a:spcPts val="0"/>
              </a:spcBef>
              <a:buNone/>
              <a:defRPr b="0" i="0" sz="900" u="none" cap="none" strike="noStrike">
                <a:solidFill>
                  <a:srgbClr val="83B3DF"/>
                </a:solidFill>
                <a:latin typeface="Cabin"/>
                <a:ea typeface="Cabin"/>
                <a:cs typeface="Cabin"/>
                <a:sym typeface="Cabin"/>
              </a:defRPr>
            </a:lvl4pPr>
            <a:lvl5pPr indent="0" lvl="4" marL="0" algn="r">
              <a:spcBef>
                <a:spcPts val="0"/>
              </a:spcBef>
              <a:buNone/>
              <a:defRPr b="0" i="0" sz="900" u="none" cap="none" strike="noStrike">
                <a:solidFill>
                  <a:srgbClr val="83B3DF"/>
                </a:solidFill>
                <a:latin typeface="Cabin"/>
                <a:ea typeface="Cabin"/>
                <a:cs typeface="Cabin"/>
                <a:sym typeface="Cabin"/>
              </a:defRPr>
            </a:lvl5pPr>
            <a:lvl6pPr indent="0" lvl="5" marL="0" algn="r">
              <a:spcBef>
                <a:spcPts val="0"/>
              </a:spcBef>
              <a:buNone/>
              <a:defRPr b="0" i="0" sz="900" u="none" cap="none" strike="noStrike">
                <a:solidFill>
                  <a:srgbClr val="83B3DF"/>
                </a:solidFill>
                <a:latin typeface="Cabin"/>
                <a:ea typeface="Cabin"/>
                <a:cs typeface="Cabin"/>
                <a:sym typeface="Cabin"/>
              </a:defRPr>
            </a:lvl6pPr>
            <a:lvl7pPr indent="0" lvl="6" marL="0" algn="r">
              <a:spcBef>
                <a:spcPts val="0"/>
              </a:spcBef>
              <a:buNone/>
              <a:defRPr b="0" i="0" sz="900" u="none" cap="none" strike="noStrike">
                <a:solidFill>
                  <a:srgbClr val="83B3DF"/>
                </a:solidFill>
                <a:latin typeface="Cabin"/>
                <a:ea typeface="Cabin"/>
                <a:cs typeface="Cabin"/>
                <a:sym typeface="Cabin"/>
              </a:defRPr>
            </a:lvl7pPr>
            <a:lvl8pPr indent="0" lvl="7" marL="0" algn="r">
              <a:spcBef>
                <a:spcPts val="0"/>
              </a:spcBef>
              <a:buNone/>
              <a:defRPr b="0" i="0" sz="900" u="none" cap="none" strike="noStrike">
                <a:solidFill>
                  <a:srgbClr val="83B3DF"/>
                </a:solidFill>
                <a:latin typeface="Cabin"/>
                <a:ea typeface="Cabin"/>
                <a:cs typeface="Cabin"/>
                <a:sym typeface="Cabin"/>
              </a:defRPr>
            </a:lvl8pPr>
            <a:lvl9pPr indent="0" lvl="8" marL="0" algn="r">
              <a:spcBef>
                <a:spcPts val="0"/>
              </a:spcBef>
              <a:buNone/>
              <a:defRPr b="0" i="0" sz="900" u="none" cap="none" strike="noStrike">
                <a:solidFill>
                  <a:srgbClr val="83B3DF"/>
                </a:solidFill>
                <a:latin typeface="Cabin"/>
                <a:ea typeface="Cabin"/>
                <a:cs typeface="Cabin"/>
                <a:sym typeface="Cabin"/>
              </a:defRPr>
            </a:lvl9p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5" name="Shape 25"/>
        <p:cNvGrpSpPr/>
        <p:nvPr/>
      </p:nvGrpSpPr>
      <p:grpSpPr>
        <a:xfrm>
          <a:off x="0" y="0"/>
          <a:ext cx="0" cy="0"/>
          <a:chOff x="0" y="0"/>
          <a:chExt cx="0" cy="0"/>
        </a:xfrm>
      </p:grpSpPr>
      <p:sp>
        <p:nvSpPr>
          <p:cNvPr id="26" name="Google Shape;26;p3"/>
          <p:cNvSpPr/>
          <p:nvPr/>
        </p:nvSpPr>
        <p:spPr>
          <a:xfrm>
            <a:off x="440286" y="614407"/>
            <a:ext cx="11309338" cy="11892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3"/>
          <p:cNvSpPr txBox="1"/>
          <p:nvPr>
            <p:ph idx="1" type="body"/>
          </p:nvPr>
        </p:nvSpPr>
        <p:spPr>
          <a:xfrm>
            <a:off x="581192" y="2180496"/>
            <a:ext cx="11029615" cy="3678303"/>
          </a:xfrm>
          <a:prstGeom prst="rect">
            <a:avLst/>
          </a:prstGeom>
          <a:noFill/>
          <a:ln>
            <a:noFill/>
          </a:ln>
        </p:spPr>
        <p:txBody>
          <a:bodyPr anchorCtr="0" anchor="ctr" bIns="45700" lIns="91425" spcFirstLastPara="1" rIns="91425" wrap="square" tIns="45700"/>
          <a:lstStyle>
            <a:lvl1pPr indent="-333756" lvl="0" marL="457200" algn="l">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29" name="Google Shape;29;p3"/>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3"/>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3"/>
          <p:cNvSpPr txBox="1"/>
          <p:nvPr>
            <p:ph idx="12" type="sldNum"/>
          </p:nvPr>
        </p:nvSpPr>
        <p:spPr>
          <a:xfrm>
            <a:off x="10558300" y="5956137"/>
            <a:ext cx="105250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32" name="Shape 32"/>
        <p:cNvGrpSpPr/>
        <p:nvPr/>
      </p:nvGrpSpPr>
      <p:grpSpPr>
        <a:xfrm>
          <a:off x="0" y="0"/>
          <a:ext cx="0" cy="0"/>
          <a:chOff x="0" y="0"/>
          <a:chExt cx="0" cy="0"/>
        </a:xfrm>
      </p:grpSpPr>
      <p:sp>
        <p:nvSpPr>
          <p:cNvPr id="33" name="Google Shape;33;p4"/>
          <p:cNvSpPr/>
          <p:nvPr/>
        </p:nvSpPr>
        <p:spPr>
          <a:xfrm>
            <a:off x="447817" y="5141974"/>
            <a:ext cx="11290860" cy="1258827"/>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txBox="1"/>
          <p:nvPr>
            <p:ph type="title"/>
          </p:nvPr>
        </p:nvSpPr>
        <p:spPr>
          <a:xfrm>
            <a:off x="581193" y="3043910"/>
            <a:ext cx="11029615" cy="1497507"/>
          </a:xfrm>
          <a:prstGeom prst="rect">
            <a:avLst/>
          </a:prstGeom>
          <a:noFill/>
          <a:ln>
            <a:noFill/>
          </a:ln>
        </p:spPr>
        <p:txBody>
          <a:bodyPr anchorCtr="0" anchor="b" bIns="45700" lIns="91425" spcFirstLastPara="1" rIns="91425" wrap="square" tIns="45700"/>
          <a:lstStyle>
            <a:lvl1pPr lvl="0" algn="l">
              <a:spcBef>
                <a:spcPts val="0"/>
              </a:spcBef>
              <a:spcAft>
                <a:spcPts val="0"/>
              </a:spcAft>
              <a:buClr>
                <a:schemeClr val="accent1"/>
              </a:buClr>
              <a:buSzPts val="3600"/>
              <a:buFont typeface="Cabin"/>
              <a:buNone/>
              <a:defRPr b="0" sz="3600" cap="none">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4"/>
          <p:cNvSpPr txBox="1"/>
          <p:nvPr>
            <p:ph idx="1" type="body"/>
          </p:nvPr>
        </p:nvSpPr>
        <p:spPr>
          <a:xfrm>
            <a:off x="581192" y="4541417"/>
            <a:ext cx="11029615" cy="600556"/>
          </a:xfrm>
          <a:prstGeom prst="rect">
            <a:avLst/>
          </a:prstGeom>
          <a:noFill/>
          <a:ln>
            <a:noFill/>
          </a:ln>
        </p:spPr>
        <p:txBody>
          <a:bodyPr anchorCtr="0" anchor="t" bIns="45700" lIns="91425" spcFirstLastPara="1" rIns="91425" wrap="square" tIns="45700"/>
          <a:lstStyle>
            <a:lvl1pPr indent="-228600" lvl="0" marL="457200" algn="l">
              <a:spcBef>
                <a:spcPts val="360"/>
              </a:spcBef>
              <a:spcAft>
                <a:spcPts val="0"/>
              </a:spcAft>
              <a:buSzPts val="1656"/>
              <a:buNone/>
              <a:defRPr sz="1800" cap="none">
                <a:solidFill>
                  <a:schemeClr val="accent2"/>
                </a:solidFill>
              </a:defRPr>
            </a:lvl1pPr>
            <a:lvl2pPr indent="-228600" lvl="1" marL="914400" algn="l">
              <a:spcBef>
                <a:spcPts val="600"/>
              </a:spcBef>
              <a:spcAft>
                <a:spcPts val="0"/>
              </a:spcAft>
              <a:buSzPts val="1656"/>
              <a:buNone/>
              <a:defRPr sz="1800">
                <a:solidFill>
                  <a:srgbClr val="888888"/>
                </a:solidFill>
              </a:defRPr>
            </a:lvl2pPr>
            <a:lvl3pPr indent="-228600" lvl="2" marL="1371600" algn="l">
              <a:spcBef>
                <a:spcPts val="600"/>
              </a:spcBef>
              <a:spcAft>
                <a:spcPts val="0"/>
              </a:spcAft>
              <a:buSzPts val="1472"/>
              <a:buNone/>
              <a:defRPr sz="1600">
                <a:solidFill>
                  <a:srgbClr val="888888"/>
                </a:solidFill>
              </a:defRPr>
            </a:lvl3pPr>
            <a:lvl4pPr indent="-228600" lvl="3" marL="1828800" algn="l">
              <a:spcBef>
                <a:spcPts val="600"/>
              </a:spcBef>
              <a:spcAft>
                <a:spcPts val="0"/>
              </a:spcAft>
              <a:buSzPts val="1288"/>
              <a:buNone/>
              <a:defRPr sz="1400">
                <a:solidFill>
                  <a:srgbClr val="888888"/>
                </a:solidFill>
              </a:defRPr>
            </a:lvl4pPr>
            <a:lvl5pPr indent="-228600" lvl="4" marL="2286000" algn="l">
              <a:spcBef>
                <a:spcPts val="600"/>
              </a:spcBef>
              <a:spcAft>
                <a:spcPts val="0"/>
              </a:spcAft>
              <a:buSzPts val="1288"/>
              <a:buNone/>
              <a:defRPr sz="1400">
                <a:solidFill>
                  <a:srgbClr val="888888"/>
                </a:solidFill>
              </a:defRPr>
            </a:lvl5pPr>
            <a:lvl6pPr indent="-228600" lvl="5" marL="2743200" algn="l">
              <a:spcBef>
                <a:spcPts val="600"/>
              </a:spcBef>
              <a:spcAft>
                <a:spcPts val="0"/>
              </a:spcAft>
              <a:buSzPts val="1288"/>
              <a:buNone/>
              <a:defRPr sz="1400">
                <a:solidFill>
                  <a:srgbClr val="888888"/>
                </a:solidFill>
              </a:defRPr>
            </a:lvl6pPr>
            <a:lvl7pPr indent="-228600" lvl="6" marL="3200400" algn="l">
              <a:spcBef>
                <a:spcPts val="600"/>
              </a:spcBef>
              <a:spcAft>
                <a:spcPts val="0"/>
              </a:spcAft>
              <a:buSzPts val="1288"/>
              <a:buNone/>
              <a:defRPr sz="1400">
                <a:solidFill>
                  <a:srgbClr val="888888"/>
                </a:solidFill>
              </a:defRPr>
            </a:lvl7pPr>
            <a:lvl8pPr indent="-228600" lvl="7" marL="3657600" algn="l">
              <a:spcBef>
                <a:spcPts val="600"/>
              </a:spcBef>
              <a:spcAft>
                <a:spcPts val="0"/>
              </a:spcAft>
              <a:buSzPts val="1288"/>
              <a:buNone/>
              <a:defRPr sz="1400">
                <a:solidFill>
                  <a:srgbClr val="888888"/>
                </a:solidFill>
              </a:defRPr>
            </a:lvl8pPr>
            <a:lvl9pPr indent="-228600" lvl="8" marL="4114800" algn="l">
              <a:spcBef>
                <a:spcPts val="600"/>
              </a:spcBef>
              <a:spcAft>
                <a:spcPts val="600"/>
              </a:spcAft>
              <a:buSzPts val="1288"/>
              <a:buNone/>
              <a:defRPr sz="1400">
                <a:solidFill>
                  <a:srgbClr val="888888"/>
                </a:solidFill>
              </a:defRPr>
            </a:lvl9pPr>
          </a:lstStyle>
          <a:p/>
        </p:txBody>
      </p:sp>
      <p:sp>
        <p:nvSpPr>
          <p:cNvPr id="36" name="Google Shape;36;p4"/>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solidFill>
                  <a:srgbClr val="83B3D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4"/>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solidFill>
                  <a:srgbClr val="83B3D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4"/>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900" u="none" cap="none" strike="noStrike">
                <a:solidFill>
                  <a:srgbClr val="83B3DF"/>
                </a:solidFill>
                <a:latin typeface="Cabin"/>
                <a:ea typeface="Cabin"/>
                <a:cs typeface="Cabin"/>
                <a:sym typeface="Cabin"/>
              </a:defRPr>
            </a:lvl1pPr>
            <a:lvl2pPr indent="0" lvl="1" marL="0" algn="r">
              <a:spcBef>
                <a:spcPts val="0"/>
              </a:spcBef>
              <a:buNone/>
              <a:defRPr b="0" i="0" sz="900" u="none" cap="none" strike="noStrike">
                <a:solidFill>
                  <a:srgbClr val="83B3DF"/>
                </a:solidFill>
                <a:latin typeface="Cabin"/>
                <a:ea typeface="Cabin"/>
                <a:cs typeface="Cabin"/>
                <a:sym typeface="Cabin"/>
              </a:defRPr>
            </a:lvl2pPr>
            <a:lvl3pPr indent="0" lvl="2" marL="0" algn="r">
              <a:spcBef>
                <a:spcPts val="0"/>
              </a:spcBef>
              <a:buNone/>
              <a:defRPr b="0" i="0" sz="900" u="none" cap="none" strike="noStrike">
                <a:solidFill>
                  <a:srgbClr val="83B3DF"/>
                </a:solidFill>
                <a:latin typeface="Cabin"/>
                <a:ea typeface="Cabin"/>
                <a:cs typeface="Cabin"/>
                <a:sym typeface="Cabin"/>
              </a:defRPr>
            </a:lvl3pPr>
            <a:lvl4pPr indent="0" lvl="3" marL="0" algn="r">
              <a:spcBef>
                <a:spcPts val="0"/>
              </a:spcBef>
              <a:buNone/>
              <a:defRPr b="0" i="0" sz="900" u="none" cap="none" strike="noStrike">
                <a:solidFill>
                  <a:srgbClr val="83B3DF"/>
                </a:solidFill>
                <a:latin typeface="Cabin"/>
                <a:ea typeface="Cabin"/>
                <a:cs typeface="Cabin"/>
                <a:sym typeface="Cabin"/>
              </a:defRPr>
            </a:lvl4pPr>
            <a:lvl5pPr indent="0" lvl="4" marL="0" algn="r">
              <a:spcBef>
                <a:spcPts val="0"/>
              </a:spcBef>
              <a:buNone/>
              <a:defRPr b="0" i="0" sz="900" u="none" cap="none" strike="noStrike">
                <a:solidFill>
                  <a:srgbClr val="83B3DF"/>
                </a:solidFill>
                <a:latin typeface="Cabin"/>
                <a:ea typeface="Cabin"/>
                <a:cs typeface="Cabin"/>
                <a:sym typeface="Cabin"/>
              </a:defRPr>
            </a:lvl5pPr>
            <a:lvl6pPr indent="0" lvl="5" marL="0" algn="r">
              <a:spcBef>
                <a:spcPts val="0"/>
              </a:spcBef>
              <a:buNone/>
              <a:defRPr b="0" i="0" sz="900" u="none" cap="none" strike="noStrike">
                <a:solidFill>
                  <a:srgbClr val="83B3DF"/>
                </a:solidFill>
                <a:latin typeface="Cabin"/>
                <a:ea typeface="Cabin"/>
                <a:cs typeface="Cabin"/>
                <a:sym typeface="Cabin"/>
              </a:defRPr>
            </a:lvl6pPr>
            <a:lvl7pPr indent="0" lvl="6" marL="0" algn="r">
              <a:spcBef>
                <a:spcPts val="0"/>
              </a:spcBef>
              <a:buNone/>
              <a:defRPr b="0" i="0" sz="900" u="none" cap="none" strike="noStrike">
                <a:solidFill>
                  <a:srgbClr val="83B3DF"/>
                </a:solidFill>
                <a:latin typeface="Cabin"/>
                <a:ea typeface="Cabin"/>
                <a:cs typeface="Cabin"/>
                <a:sym typeface="Cabin"/>
              </a:defRPr>
            </a:lvl7pPr>
            <a:lvl8pPr indent="0" lvl="7" marL="0" algn="r">
              <a:spcBef>
                <a:spcPts val="0"/>
              </a:spcBef>
              <a:buNone/>
              <a:defRPr b="0" i="0" sz="900" u="none" cap="none" strike="noStrike">
                <a:solidFill>
                  <a:srgbClr val="83B3DF"/>
                </a:solidFill>
                <a:latin typeface="Cabin"/>
                <a:ea typeface="Cabin"/>
                <a:cs typeface="Cabin"/>
                <a:sym typeface="Cabin"/>
              </a:defRPr>
            </a:lvl8pPr>
            <a:lvl9pPr indent="0" lvl="8" marL="0" algn="r">
              <a:spcBef>
                <a:spcPts val="0"/>
              </a:spcBef>
              <a:buNone/>
              <a:defRPr b="0" i="0" sz="900" u="none" cap="none" strike="noStrike">
                <a:solidFill>
                  <a:srgbClr val="83B3DF"/>
                </a:solidFill>
                <a:latin typeface="Cabin"/>
                <a:ea typeface="Cabin"/>
                <a:cs typeface="Cabin"/>
                <a:sym typeface="Cabin"/>
              </a:defRPr>
            </a:lvl9p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39" name="Shape 39"/>
        <p:cNvGrpSpPr/>
        <p:nvPr/>
      </p:nvGrpSpPr>
      <p:grpSpPr>
        <a:xfrm>
          <a:off x="0" y="0"/>
          <a:ext cx="0" cy="0"/>
          <a:chOff x="0" y="0"/>
          <a:chExt cx="0" cy="0"/>
        </a:xfrm>
      </p:grpSpPr>
      <p:sp>
        <p:nvSpPr>
          <p:cNvPr id="40" name="Google Shape;40;p5"/>
          <p:cNvSpPr/>
          <p:nvPr/>
        </p:nvSpPr>
        <p:spPr>
          <a:xfrm>
            <a:off x="445982" y="606554"/>
            <a:ext cx="11300036" cy="1258827"/>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5"/>
          <p:cNvSpPr txBox="1"/>
          <p:nvPr>
            <p:ph type="title"/>
          </p:nvPr>
        </p:nvSpPr>
        <p:spPr>
          <a:xfrm>
            <a:off x="581193" y="729658"/>
            <a:ext cx="11029616" cy="988332"/>
          </a:xfrm>
          <a:prstGeom prst="rect">
            <a:avLst/>
          </a:prstGeom>
          <a:noFill/>
          <a:ln>
            <a:noFill/>
          </a:ln>
        </p:spPr>
        <p:txBody>
          <a:bodyPr anchorCtr="0" anchor="b" bIns="45700" lIns="91425" spcFirstLastPara="1" rIns="91425" wrap="square" tIns="45700"/>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5"/>
          <p:cNvSpPr txBox="1"/>
          <p:nvPr>
            <p:ph idx="1" type="body"/>
          </p:nvPr>
        </p:nvSpPr>
        <p:spPr>
          <a:xfrm>
            <a:off x="581193" y="2228003"/>
            <a:ext cx="5422390" cy="3633047"/>
          </a:xfrm>
          <a:prstGeom prst="rect">
            <a:avLst/>
          </a:prstGeom>
          <a:noFill/>
          <a:ln>
            <a:noFill/>
          </a:ln>
        </p:spPr>
        <p:txBody>
          <a:bodyPr anchorCtr="0" anchor="ctr" bIns="45700" lIns="91425" spcFirstLastPara="1" rIns="91425" wrap="square" tIns="45700"/>
          <a:lstStyle>
            <a:lvl1pPr indent="-333756" lvl="0" marL="457200" algn="l">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43" name="Google Shape;43;p5"/>
          <p:cNvSpPr txBox="1"/>
          <p:nvPr>
            <p:ph idx="2" type="body"/>
          </p:nvPr>
        </p:nvSpPr>
        <p:spPr>
          <a:xfrm>
            <a:off x="6188417" y="2228003"/>
            <a:ext cx="5422392" cy="3633047"/>
          </a:xfrm>
          <a:prstGeom prst="rect">
            <a:avLst/>
          </a:prstGeom>
          <a:noFill/>
          <a:ln>
            <a:noFill/>
          </a:ln>
        </p:spPr>
        <p:txBody>
          <a:bodyPr anchorCtr="0" anchor="ctr" bIns="45700" lIns="91425" spcFirstLastPara="1" rIns="91425" wrap="square" tIns="45700"/>
          <a:lstStyle>
            <a:lvl1pPr indent="-333756" lvl="0" marL="457200" algn="l">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44" name="Google Shape;44;p5"/>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5"/>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5"/>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47" name="Shape 47"/>
        <p:cNvGrpSpPr/>
        <p:nvPr/>
      </p:nvGrpSpPr>
      <p:grpSpPr>
        <a:xfrm>
          <a:off x="0" y="0"/>
          <a:ext cx="0" cy="0"/>
          <a:chOff x="0" y="0"/>
          <a:chExt cx="0" cy="0"/>
        </a:xfrm>
      </p:grpSpPr>
      <p:sp>
        <p:nvSpPr>
          <p:cNvPr id="48" name="Google Shape;48;p6"/>
          <p:cNvSpPr/>
          <p:nvPr/>
        </p:nvSpPr>
        <p:spPr>
          <a:xfrm>
            <a:off x="445982" y="606554"/>
            <a:ext cx="11300036" cy="1258827"/>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6"/>
          <p:cNvSpPr txBox="1"/>
          <p:nvPr>
            <p:ph type="title"/>
          </p:nvPr>
        </p:nvSpPr>
        <p:spPr>
          <a:xfrm>
            <a:off x="581193" y="729658"/>
            <a:ext cx="11029616" cy="988332"/>
          </a:xfrm>
          <a:prstGeom prst="rect">
            <a:avLst/>
          </a:prstGeom>
          <a:noFill/>
          <a:ln>
            <a:noFill/>
          </a:ln>
        </p:spPr>
        <p:txBody>
          <a:bodyPr anchorCtr="0" anchor="b" bIns="45700" lIns="91425" spcFirstLastPara="1" rIns="91425" wrap="square" tIns="45700"/>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6"/>
          <p:cNvSpPr txBox="1"/>
          <p:nvPr>
            <p:ph idx="1" type="body"/>
          </p:nvPr>
        </p:nvSpPr>
        <p:spPr>
          <a:xfrm>
            <a:off x="887219" y="2250892"/>
            <a:ext cx="5087075" cy="536005"/>
          </a:xfrm>
          <a:prstGeom prst="rect">
            <a:avLst/>
          </a:prstGeom>
          <a:noFill/>
          <a:ln>
            <a:noFill/>
          </a:ln>
        </p:spPr>
        <p:txBody>
          <a:bodyPr anchorCtr="0" anchor="b" bIns="45700" lIns="91425" spcFirstLastPara="1" rIns="91425" wrap="square" tIns="45700"/>
          <a:lstStyle>
            <a:lvl1pPr indent="-228600" lvl="0" marL="457200" algn="l">
              <a:spcBef>
                <a:spcPts val="440"/>
              </a:spcBef>
              <a:spcAft>
                <a:spcPts val="0"/>
              </a:spcAft>
              <a:buSzPts val="2024"/>
              <a:buNone/>
              <a:defRPr b="0" sz="2200">
                <a:solidFill>
                  <a:schemeClr val="accent2"/>
                </a:solidFill>
              </a:defRPr>
            </a:lvl1pPr>
            <a:lvl2pPr indent="-228600" lvl="1" marL="914400" algn="l">
              <a:spcBef>
                <a:spcPts val="600"/>
              </a:spcBef>
              <a:spcAft>
                <a:spcPts val="0"/>
              </a:spcAft>
              <a:buSzPts val="1840"/>
              <a:buNone/>
              <a:defRPr b="1" sz="2000"/>
            </a:lvl2pPr>
            <a:lvl3pPr indent="-228600" lvl="2" marL="1371600" algn="l">
              <a:spcBef>
                <a:spcPts val="600"/>
              </a:spcBef>
              <a:spcAft>
                <a:spcPts val="0"/>
              </a:spcAft>
              <a:buSzPts val="1656"/>
              <a:buNone/>
              <a:defRPr b="1" sz="1800"/>
            </a:lvl3pPr>
            <a:lvl4pPr indent="-228600" lvl="3" marL="1828800" algn="l">
              <a:spcBef>
                <a:spcPts val="600"/>
              </a:spcBef>
              <a:spcAft>
                <a:spcPts val="0"/>
              </a:spcAft>
              <a:buSzPts val="1472"/>
              <a:buNone/>
              <a:defRPr b="1" sz="1600"/>
            </a:lvl4pPr>
            <a:lvl5pPr indent="-228600" lvl="4" marL="2286000" algn="l">
              <a:spcBef>
                <a:spcPts val="600"/>
              </a:spcBef>
              <a:spcAft>
                <a:spcPts val="0"/>
              </a:spcAft>
              <a:buSzPts val="1472"/>
              <a:buNone/>
              <a:defRPr b="1" sz="1600"/>
            </a:lvl5pPr>
            <a:lvl6pPr indent="-228600" lvl="5" marL="2743200" algn="l">
              <a:spcBef>
                <a:spcPts val="600"/>
              </a:spcBef>
              <a:spcAft>
                <a:spcPts val="0"/>
              </a:spcAft>
              <a:buSzPts val="1472"/>
              <a:buNone/>
              <a:defRPr b="1" sz="1600"/>
            </a:lvl6pPr>
            <a:lvl7pPr indent="-228600" lvl="6" marL="3200400" algn="l">
              <a:spcBef>
                <a:spcPts val="600"/>
              </a:spcBef>
              <a:spcAft>
                <a:spcPts val="0"/>
              </a:spcAft>
              <a:buSzPts val="1472"/>
              <a:buNone/>
              <a:defRPr b="1" sz="1600"/>
            </a:lvl7pPr>
            <a:lvl8pPr indent="-228600" lvl="7" marL="3657600" algn="l">
              <a:spcBef>
                <a:spcPts val="600"/>
              </a:spcBef>
              <a:spcAft>
                <a:spcPts val="0"/>
              </a:spcAft>
              <a:buSzPts val="1472"/>
              <a:buNone/>
              <a:defRPr b="1" sz="1600"/>
            </a:lvl8pPr>
            <a:lvl9pPr indent="-228600" lvl="8" marL="4114800" algn="l">
              <a:spcBef>
                <a:spcPts val="600"/>
              </a:spcBef>
              <a:spcAft>
                <a:spcPts val="600"/>
              </a:spcAft>
              <a:buSzPts val="1472"/>
              <a:buNone/>
              <a:defRPr b="1" sz="1600"/>
            </a:lvl9pPr>
          </a:lstStyle>
          <a:p/>
        </p:txBody>
      </p:sp>
      <p:sp>
        <p:nvSpPr>
          <p:cNvPr id="51" name="Google Shape;51;p6"/>
          <p:cNvSpPr txBox="1"/>
          <p:nvPr>
            <p:ph idx="2" type="body"/>
          </p:nvPr>
        </p:nvSpPr>
        <p:spPr>
          <a:xfrm>
            <a:off x="581194" y="2926052"/>
            <a:ext cx="5393100" cy="2934999"/>
          </a:xfrm>
          <a:prstGeom prst="rect">
            <a:avLst/>
          </a:prstGeom>
          <a:noFill/>
          <a:ln>
            <a:noFill/>
          </a:ln>
        </p:spPr>
        <p:txBody>
          <a:bodyPr anchorCtr="0" anchor="t" bIns="45700" lIns="91425" spcFirstLastPara="1" rIns="91425" wrap="square" tIns="45700"/>
          <a:lstStyle>
            <a:lvl1pPr indent="-333756" lvl="0" marL="457200" algn="l">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52" name="Google Shape;52;p6"/>
          <p:cNvSpPr txBox="1"/>
          <p:nvPr>
            <p:ph idx="3" type="body"/>
          </p:nvPr>
        </p:nvSpPr>
        <p:spPr>
          <a:xfrm>
            <a:off x="6523735" y="2250892"/>
            <a:ext cx="5087073" cy="553373"/>
          </a:xfrm>
          <a:prstGeom prst="rect">
            <a:avLst/>
          </a:prstGeom>
          <a:noFill/>
          <a:ln>
            <a:noFill/>
          </a:ln>
        </p:spPr>
        <p:txBody>
          <a:bodyPr anchorCtr="0" anchor="b" bIns="45700" lIns="91425" spcFirstLastPara="1" rIns="91425" wrap="square" tIns="45700"/>
          <a:lstStyle>
            <a:lvl1pPr indent="-228600" lvl="0" marL="457200" algn="l">
              <a:spcBef>
                <a:spcPts val="440"/>
              </a:spcBef>
              <a:spcAft>
                <a:spcPts val="0"/>
              </a:spcAft>
              <a:buSzPts val="2024"/>
              <a:buNone/>
              <a:defRPr b="0" sz="2200">
                <a:solidFill>
                  <a:schemeClr val="accent2"/>
                </a:solidFill>
              </a:defRPr>
            </a:lvl1pPr>
            <a:lvl2pPr indent="-228600" lvl="1" marL="914400" algn="l">
              <a:spcBef>
                <a:spcPts val="600"/>
              </a:spcBef>
              <a:spcAft>
                <a:spcPts val="0"/>
              </a:spcAft>
              <a:buSzPts val="1840"/>
              <a:buNone/>
              <a:defRPr b="1" sz="2000"/>
            </a:lvl2pPr>
            <a:lvl3pPr indent="-228600" lvl="2" marL="1371600" algn="l">
              <a:spcBef>
                <a:spcPts val="600"/>
              </a:spcBef>
              <a:spcAft>
                <a:spcPts val="0"/>
              </a:spcAft>
              <a:buSzPts val="1656"/>
              <a:buNone/>
              <a:defRPr b="1" sz="1800"/>
            </a:lvl3pPr>
            <a:lvl4pPr indent="-228600" lvl="3" marL="1828800" algn="l">
              <a:spcBef>
                <a:spcPts val="600"/>
              </a:spcBef>
              <a:spcAft>
                <a:spcPts val="0"/>
              </a:spcAft>
              <a:buSzPts val="1472"/>
              <a:buNone/>
              <a:defRPr b="1" sz="1600"/>
            </a:lvl4pPr>
            <a:lvl5pPr indent="-228600" lvl="4" marL="2286000" algn="l">
              <a:spcBef>
                <a:spcPts val="600"/>
              </a:spcBef>
              <a:spcAft>
                <a:spcPts val="0"/>
              </a:spcAft>
              <a:buSzPts val="1472"/>
              <a:buNone/>
              <a:defRPr b="1" sz="1600"/>
            </a:lvl5pPr>
            <a:lvl6pPr indent="-228600" lvl="5" marL="2743200" algn="l">
              <a:spcBef>
                <a:spcPts val="600"/>
              </a:spcBef>
              <a:spcAft>
                <a:spcPts val="0"/>
              </a:spcAft>
              <a:buSzPts val="1472"/>
              <a:buNone/>
              <a:defRPr b="1" sz="1600"/>
            </a:lvl6pPr>
            <a:lvl7pPr indent="-228600" lvl="6" marL="3200400" algn="l">
              <a:spcBef>
                <a:spcPts val="600"/>
              </a:spcBef>
              <a:spcAft>
                <a:spcPts val="0"/>
              </a:spcAft>
              <a:buSzPts val="1472"/>
              <a:buNone/>
              <a:defRPr b="1" sz="1600"/>
            </a:lvl7pPr>
            <a:lvl8pPr indent="-228600" lvl="7" marL="3657600" algn="l">
              <a:spcBef>
                <a:spcPts val="600"/>
              </a:spcBef>
              <a:spcAft>
                <a:spcPts val="0"/>
              </a:spcAft>
              <a:buSzPts val="1472"/>
              <a:buNone/>
              <a:defRPr b="1" sz="1600"/>
            </a:lvl8pPr>
            <a:lvl9pPr indent="-228600" lvl="8" marL="4114800" algn="l">
              <a:spcBef>
                <a:spcPts val="600"/>
              </a:spcBef>
              <a:spcAft>
                <a:spcPts val="600"/>
              </a:spcAft>
              <a:buSzPts val="1472"/>
              <a:buNone/>
              <a:defRPr b="1" sz="1600"/>
            </a:lvl9pPr>
          </a:lstStyle>
          <a:p/>
        </p:txBody>
      </p:sp>
      <p:sp>
        <p:nvSpPr>
          <p:cNvPr id="53" name="Google Shape;53;p6"/>
          <p:cNvSpPr txBox="1"/>
          <p:nvPr>
            <p:ph idx="4" type="body"/>
          </p:nvPr>
        </p:nvSpPr>
        <p:spPr>
          <a:xfrm>
            <a:off x="6217709" y="2926052"/>
            <a:ext cx="5393100" cy="2934999"/>
          </a:xfrm>
          <a:prstGeom prst="rect">
            <a:avLst/>
          </a:prstGeom>
          <a:noFill/>
          <a:ln>
            <a:noFill/>
          </a:ln>
        </p:spPr>
        <p:txBody>
          <a:bodyPr anchorCtr="0" anchor="t" bIns="45700" lIns="91425" spcFirstLastPara="1" rIns="91425" wrap="square" tIns="45700"/>
          <a:lstStyle>
            <a:lvl1pPr indent="-333756" lvl="0" marL="457200" algn="l">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54" name="Google Shape;54;p6"/>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6"/>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6"/>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7" name="Shape 57"/>
        <p:cNvGrpSpPr/>
        <p:nvPr/>
      </p:nvGrpSpPr>
      <p:grpSpPr>
        <a:xfrm>
          <a:off x="0" y="0"/>
          <a:ext cx="0" cy="0"/>
          <a:chOff x="0" y="0"/>
          <a:chExt cx="0" cy="0"/>
        </a:xfrm>
      </p:grpSpPr>
      <p:sp>
        <p:nvSpPr>
          <p:cNvPr id="58" name="Google Shape;58;p7"/>
          <p:cNvSpPr/>
          <p:nvPr/>
        </p:nvSpPr>
        <p:spPr>
          <a:xfrm>
            <a:off x="440683" y="606554"/>
            <a:ext cx="11300036" cy="1258827"/>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7"/>
          <p:cNvSpPr txBox="1"/>
          <p:nvPr>
            <p:ph type="title"/>
          </p:nvPr>
        </p:nvSpPr>
        <p:spPr>
          <a:xfrm>
            <a:off x="575894" y="729658"/>
            <a:ext cx="11029616" cy="988332"/>
          </a:xfrm>
          <a:prstGeom prst="rect">
            <a:avLst/>
          </a:prstGeom>
          <a:noFill/>
          <a:ln>
            <a:noFill/>
          </a:ln>
        </p:spPr>
        <p:txBody>
          <a:bodyPr anchorCtr="0" anchor="b" bIns="45700" lIns="91425" spcFirstLastPara="1" rIns="91425" wrap="square" tIns="45700"/>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7"/>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7"/>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7"/>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3" name="Shape 63"/>
        <p:cNvGrpSpPr/>
        <p:nvPr/>
      </p:nvGrpSpPr>
      <p:grpSpPr>
        <a:xfrm>
          <a:off x="0" y="0"/>
          <a:ext cx="0" cy="0"/>
          <a:chOff x="0" y="0"/>
          <a:chExt cx="0" cy="0"/>
        </a:xfrm>
      </p:grpSpPr>
      <p:sp>
        <p:nvSpPr>
          <p:cNvPr id="64" name="Google Shape;64;p8"/>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8"/>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8"/>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67" name="Shape 67"/>
        <p:cNvGrpSpPr/>
        <p:nvPr/>
      </p:nvGrpSpPr>
      <p:grpSpPr>
        <a:xfrm>
          <a:off x="0" y="0"/>
          <a:ext cx="0" cy="0"/>
          <a:chOff x="0" y="0"/>
          <a:chExt cx="0" cy="0"/>
        </a:xfrm>
      </p:grpSpPr>
      <p:sp>
        <p:nvSpPr>
          <p:cNvPr id="68" name="Google Shape;68;p9"/>
          <p:cNvSpPr/>
          <p:nvPr/>
        </p:nvSpPr>
        <p:spPr>
          <a:xfrm>
            <a:off x="447817" y="5141973"/>
            <a:ext cx="11298200" cy="1274702"/>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9"/>
          <p:cNvSpPr txBox="1"/>
          <p:nvPr>
            <p:ph type="title"/>
          </p:nvPr>
        </p:nvSpPr>
        <p:spPr>
          <a:xfrm>
            <a:off x="581192" y="5262296"/>
            <a:ext cx="4909445" cy="689514"/>
          </a:xfrm>
          <a:prstGeom prst="rect">
            <a:avLst/>
          </a:prstGeom>
          <a:noFill/>
          <a:ln>
            <a:noFill/>
          </a:ln>
        </p:spPr>
        <p:txBody>
          <a:bodyPr anchorCtr="0" anchor="ctr" bIns="45700" lIns="91425" spcFirstLastPara="1" rIns="91425" wrap="square" tIns="45700"/>
          <a:lstStyle>
            <a:lvl1pPr lvl="0" algn="l">
              <a:spcBef>
                <a:spcPts val="0"/>
              </a:spcBef>
              <a:spcAft>
                <a:spcPts val="0"/>
              </a:spcAft>
              <a:buClr>
                <a:srgbClr val="83B3DF"/>
              </a:buClr>
              <a:buSzPts val="2000"/>
              <a:buFont typeface="Cabin"/>
              <a:buNone/>
              <a:defRPr b="0" sz="2000">
                <a:solidFill>
                  <a:srgbClr val="83B3D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9"/>
          <p:cNvSpPr txBox="1"/>
          <p:nvPr>
            <p:ph idx="1" type="body"/>
          </p:nvPr>
        </p:nvSpPr>
        <p:spPr>
          <a:xfrm>
            <a:off x="447816" y="601200"/>
            <a:ext cx="11292840" cy="4204800"/>
          </a:xfrm>
          <a:prstGeom prst="rect">
            <a:avLst/>
          </a:prstGeom>
          <a:noFill/>
          <a:ln>
            <a:noFill/>
          </a:ln>
        </p:spPr>
        <p:txBody>
          <a:bodyPr anchorCtr="0" anchor="ctr" bIns="45700" lIns="91425" spcFirstLastPara="1" rIns="91425" wrap="square" tIns="45700"/>
          <a:lstStyle>
            <a:lvl1pPr indent="-345440" lvl="0" marL="457200" algn="l">
              <a:spcBef>
                <a:spcPts val="400"/>
              </a:spcBef>
              <a:spcAft>
                <a:spcPts val="0"/>
              </a:spcAft>
              <a:buSzPts val="1840"/>
              <a:buChar char="◼"/>
              <a:defRPr sz="2000">
                <a:solidFill>
                  <a:schemeClr val="dk2"/>
                </a:solidFill>
              </a:defRPr>
            </a:lvl1pPr>
            <a:lvl2pPr indent="-333756" lvl="1" marL="914400" algn="l">
              <a:spcBef>
                <a:spcPts val="600"/>
              </a:spcBef>
              <a:spcAft>
                <a:spcPts val="0"/>
              </a:spcAft>
              <a:buSzPts val="1656"/>
              <a:buChar char="◼"/>
              <a:defRPr sz="1800">
                <a:solidFill>
                  <a:schemeClr val="dk2"/>
                </a:solidFill>
              </a:defRPr>
            </a:lvl2pPr>
            <a:lvl3pPr indent="-322072" lvl="2" marL="1371600" algn="l">
              <a:spcBef>
                <a:spcPts val="600"/>
              </a:spcBef>
              <a:spcAft>
                <a:spcPts val="0"/>
              </a:spcAft>
              <a:buSzPts val="1472"/>
              <a:buChar char="◼"/>
              <a:defRPr sz="1600">
                <a:solidFill>
                  <a:schemeClr val="dk2"/>
                </a:solidFill>
              </a:defRPr>
            </a:lvl3pPr>
            <a:lvl4pPr indent="-310388" lvl="3" marL="1828800" algn="l">
              <a:spcBef>
                <a:spcPts val="600"/>
              </a:spcBef>
              <a:spcAft>
                <a:spcPts val="0"/>
              </a:spcAft>
              <a:buSzPts val="1288"/>
              <a:buChar char="◼"/>
              <a:defRPr sz="1400">
                <a:solidFill>
                  <a:schemeClr val="dk2"/>
                </a:solidFill>
              </a:defRPr>
            </a:lvl4pPr>
            <a:lvl5pPr indent="-310388" lvl="4" marL="2286000" algn="l">
              <a:spcBef>
                <a:spcPts val="600"/>
              </a:spcBef>
              <a:spcAft>
                <a:spcPts val="0"/>
              </a:spcAft>
              <a:buSzPts val="1288"/>
              <a:buChar char="◼"/>
              <a:defRPr sz="1400">
                <a:solidFill>
                  <a:schemeClr val="dk2"/>
                </a:solidFill>
              </a:defRPr>
            </a:lvl5pPr>
            <a:lvl6pPr indent="-310388" lvl="5" marL="2743200" algn="l">
              <a:spcBef>
                <a:spcPts val="600"/>
              </a:spcBef>
              <a:spcAft>
                <a:spcPts val="0"/>
              </a:spcAft>
              <a:buSzPts val="1288"/>
              <a:buChar char="◼"/>
              <a:defRPr sz="1400">
                <a:solidFill>
                  <a:schemeClr val="dk2"/>
                </a:solidFill>
              </a:defRPr>
            </a:lvl6pPr>
            <a:lvl7pPr indent="-310388" lvl="6" marL="3200400" algn="l">
              <a:spcBef>
                <a:spcPts val="600"/>
              </a:spcBef>
              <a:spcAft>
                <a:spcPts val="0"/>
              </a:spcAft>
              <a:buSzPts val="1288"/>
              <a:buChar char="◼"/>
              <a:defRPr sz="1400">
                <a:solidFill>
                  <a:schemeClr val="dk2"/>
                </a:solidFill>
              </a:defRPr>
            </a:lvl7pPr>
            <a:lvl8pPr indent="-310388" lvl="7" marL="3657600" algn="l">
              <a:spcBef>
                <a:spcPts val="600"/>
              </a:spcBef>
              <a:spcAft>
                <a:spcPts val="0"/>
              </a:spcAft>
              <a:buSzPts val="1288"/>
              <a:buChar char="◼"/>
              <a:defRPr sz="1400">
                <a:solidFill>
                  <a:schemeClr val="dk2"/>
                </a:solidFill>
              </a:defRPr>
            </a:lvl8pPr>
            <a:lvl9pPr indent="-310388" lvl="8" marL="4114800" algn="l">
              <a:spcBef>
                <a:spcPts val="600"/>
              </a:spcBef>
              <a:spcAft>
                <a:spcPts val="600"/>
              </a:spcAft>
              <a:buSzPts val="1288"/>
              <a:buChar char="◼"/>
              <a:defRPr sz="1400">
                <a:solidFill>
                  <a:schemeClr val="dk2"/>
                </a:solidFill>
              </a:defRPr>
            </a:lvl9pPr>
          </a:lstStyle>
          <a:p/>
        </p:txBody>
      </p:sp>
      <p:sp>
        <p:nvSpPr>
          <p:cNvPr id="71" name="Google Shape;71;p9"/>
          <p:cNvSpPr txBox="1"/>
          <p:nvPr>
            <p:ph idx="2" type="body"/>
          </p:nvPr>
        </p:nvSpPr>
        <p:spPr>
          <a:xfrm>
            <a:off x="5740823" y="5262296"/>
            <a:ext cx="5869987" cy="689515"/>
          </a:xfrm>
          <a:prstGeom prst="rect">
            <a:avLst/>
          </a:prstGeom>
          <a:noFill/>
          <a:ln>
            <a:noFill/>
          </a:ln>
        </p:spPr>
        <p:txBody>
          <a:bodyPr anchorCtr="0" anchor="ctr" bIns="45700" lIns="91425" spcFirstLastPara="1" rIns="91425" wrap="square" tIns="45700"/>
          <a:lstStyle>
            <a:lvl1pPr indent="-228600" lvl="0" marL="457200" algn="r">
              <a:spcBef>
                <a:spcPts val="220"/>
              </a:spcBef>
              <a:spcAft>
                <a:spcPts val="0"/>
              </a:spcAft>
              <a:buSzPts val="1012"/>
              <a:buNone/>
              <a:defRPr sz="1100">
                <a:solidFill>
                  <a:schemeClr val="lt1"/>
                </a:solidFill>
              </a:defRPr>
            </a:lvl1pPr>
            <a:lvl2pPr indent="-228600" lvl="1" marL="914400" algn="l">
              <a:spcBef>
                <a:spcPts val="600"/>
              </a:spcBef>
              <a:spcAft>
                <a:spcPts val="0"/>
              </a:spcAft>
              <a:buSzPts val="1012"/>
              <a:buNone/>
              <a:defRPr sz="1100"/>
            </a:lvl2pPr>
            <a:lvl3pPr indent="-228600" lvl="2" marL="1371600" algn="l">
              <a:spcBef>
                <a:spcPts val="600"/>
              </a:spcBef>
              <a:spcAft>
                <a:spcPts val="0"/>
              </a:spcAft>
              <a:buSzPts val="920"/>
              <a:buNone/>
              <a:defRPr sz="1000"/>
            </a:lvl3pPr>
            <a:lvl4pPr indent="-228600" lvl="3" marL="1828800" algn="l">
              <a:spcBef>
                <a:spcPts val="600"/>
              </a:spcBef>
              <a:spcAft>
                <a:spcPts val="0"/>
              </a:spcAft>
              <a:buSzPts val="828"/>
              <a:buNone/>
              <a:defRPr sz="900"/>
            </a:lvl4pPr>
            <a:lvl5pPr indent="-228600" lvl="4" marL="2286000" algn="l">
              <a:spcBef>
                <a:spcPts val="600"/>
              </a:spcBef>
              <a:spcAft>
                <a:spcPts val="0"/>
              </a:spcAft>
              <a:buSzPts val="828"/>
              <a:buNone/>
              <a:defRPr sz="900"/>
            </a:lvl5pPr>
            <a:lvl6pPr indent="-228600" lvl="5" marL="2743200" algn="l">
              <a:spcBef>
                <a:spcPts val="600"/>
              </a:spcBef>
              <a:spcAft>
                <a:spcPts val="0"/>
              </a:spcAft>
              <a:buSzPts val="828"/>
              <a:buNone/>
              <a:defRPr sz="900"/>
            </a:lvl6pPr>
            <a:lvl7pPr indent="-228600" lvl="6" marL="3200400" algn="l">
              <a:spcBef>
                <a:spcPts val="600"/>
              </a:spcBef>
              <a:spcAft>
                <a:spcPts val="0"/>
              </a:spcAft>
              <a:buSzPts val="828"/>
              <a:buNone/>
              <a:defRPr sz="900"/>
            </a:lvl7pPr>
            <a:lvl8pPr indent="-228600" lvl="7" marL="3657600" algn="l">
              <a:spcBef>
                <a:spcPts val="600"/>
              </a:spcBef>
              <a:spcAft>
                <a:spcPts val="0"/>
              </a:spcAft>
              <a:buSzPts val="828"/>
              <a:buNone/>
              <a:defRPr sz="900"/>
            </a:lvl8pPr>
            <a:lvl9pPr indent="-228600" lvl="8" marL="4114800" algn="l">
              <a:spcBef>
                <a:spcPts val="600"/>
              </a:spcBef>
              <a:spcAft>
                <a:spcPts val="600"/>
              </a:spcAft>
              <a:buSzPts val="828"/>
              <a:buNone/>
              <a:defRPr sz="900"/>
            </a:lvl9pPr>
          </a:lstStyle>
          <a:p/>
        </p:txBody>
      </p:sp>
      <p:sp>
        <p:nvSpPr>
          <p:cNvPr id="72" name="Google Shape;72;p9"/>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solidFill>
                  <a:srgbClr val="83B3D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9"/>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solidFill>
                  <a:srgbClr val="83B3D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9"/>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900" u="none" cap="none" strike="noStrike">
                <a:solidFill>
                  <a:srgbClr val="83B3DF"/>
                </a:solidFill>
                <a:latin typeface="Cabin"/>
                <a:ea typeface="Cabin"/>
                <a:cs typeface="Cabin"/>
                <a:sym typeface="Cabin"/>
              </a:defRPr>
            </a:lvl1pPr>
            <a:lvl2pPr indent="0" lvl="1" marL="0" algn="r">
              <a:spcBef>
                <a:spcPts val="0"/>
              </a:spcBef>
              <a:buNone/>
              <a:defRPr b="0" i="0" sz="900" u="none" cap="none" strike="noStrike">
                <a:solidFill>
                  <a:srgbClr val="83B3DF"/>
                </a:solidFill>
                <a:latin typeface="Cabin"/>
                <a:ea typeface="Cabin"/>
                <a:cs typeface="Cabin"/>
                <a:sym typeface="Cabin"/>
              </a:defRPr>
            </a:lvl2pPr>
            <a:lvl3pPr indent="0" lvl="2" marL="0" algn="r">
              <a:spcBef>
                <a:spcPts val="0"/>
              </a:spcBef>
              <a:buNone/>
              <a:defRPr b="0" i="0" sz="900" u="none" cap="none" strike="noStrike">
                <a:solidFill>
                  <a:srgbClr val="83B3DF"/>
                </a:solidFill>
                <a:latin typeface="Cabin"/>
                <a:ea typeface="Cabin"/>
                <a:cs typeface="Cabin"/>
                <a:sym typeface="Cabin"/>
              </a:defRPr>
            </a:lvl3pPr>
            <a:lvl4pPr indent="0" lvl="3" marL="0" algn="r">
              <a:spcBef>
                <a:spcPts val="0"/>
              </a:spcBef>
              <a:buNone/>
              <a:defRPr b="0" i="0" sz="900" u="none" cap="none" strike="noStrike">
                <a:solidFill>
                  <a:srgbClr val="83B3DF"/>
                </a:solidFill>
                <a:latin typeface="Cabin"/>
                <a:ea typeface="Cabin"/>
                <a:cs typeface="Cabin"/>
                <a:sym typeface="Cabin"/>
              </a:defRPr>
            </a:lvl4pPr>
            <a:lvl5pPr indent="0" lvl="4" marL="0" algn="r">
              <a:spcBef>
                <a:spcPts val="0"/>
              </a:spcBef>
              <a:buNone/>
              <a:defRPr b="0" i="0" sz="900" u="none" cap="none" strike="noStrike">
                <a:solidFill>
                  <a:srgbClr val="83B3DF"/>
                </a:solidFill>
                <a:latin typeface="Cabin"/>
                <a:ea typeface="Cabin"/>
                <a:cs typeface="Cabin"/>
                <a:sym typeface="Cabin"/>
              </a:defRPr>
            </a:lvl5pPr>
            <a:lvl6pPr indent="0" lvl="5" marL="0" algn="r">
              <a:spcBef>
                <a:spcPts val="0"/>
              </a:spcBef>
              <a:buNone/>
              <a:defRPr b="0" i="0" sz="900" u="none" cap="none" strike="noStrike">
                <a:solidFill>
                  <a:srgbClr val="83B3DF"/>
                </a:solidFill>
                <a:latin typeface="Cabin"/>
                <a:ea typeface="Cabin"/>
                <a:cs typeface="Cabin"/>
                <a:sym typeface="Cabin"/>
              </a:defRPr>
            </a:lvl6pPr>
            <a:lvl7pPr indent="0" lvl="6" marL="0" algn="r">
              <a:spcBef>
                <a:spcPts val="0"/>
              </a:spcBef>
              <a:buNone/>
              <a:defRPr b="0" i="0" sz="900" u="none" cap="none" strike="noStrike">
                <a:solidFill>
                  <a:srgbClr val="83B3DF"/>
                </a:solidFill>
                <a:latin typeface="Cabin"/>
                <a:ea typeface="Cabin"/>
                <a:cs typeface="Cabin"/>
                <a:sym typeface="Cabin"/>
              </a:defRPr>
            </a:lvl7pPr>
            <a:lvl8pPr indent="0" lvl="7" marL="0" algn="r">
              <a:spcBef>
                <a:spcPts val="0"/>
              </a:spcBef>
              <a:buNone/>
              <a:defRPr b="0" i="0" sz="900" u="none" cap="none" strike="noStrike">
                <a:solidFill>
                  <a:srgbClr val="83B3DF"/>
                </a:solidFill>
                <a:latin typeface="Cabin"/>
                <a:ea typeface="Cabin"/>
                <a:cs typeface="Cabin"/>
                <a:sym typeface="Cabin"/>
              </a:defRPr>
            </a:lvl8pPr>
            <a:lvl9pPr indent="0" lvl="8" marL="0" algn="r">
              <a:spcBef>
                <a:spcPts val="0"/>
              </a:spcBef>
              <a:buNone/>
              <a:defRPr b="0" i="0" sz="900" u="none" cap="none" strike="noStrike">
                <a:solidFill>
                  <a:srgbClr val="83B3DF"/>
                </a:solidFill>
                <a:latin typeface="Cabin"/>
                <a:ea typeface="Cabin"/>
                <a:cs typeface="Cabin"/>
                <a:sym typeface="Cabin"/>
              </a:defRPr>
            </a:lvl9p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75" name="Shape 75"/>
        <p:cNvGrpSpPr/>
        <p:nvPr/>
      </p:nvGrpSpPr>
      <p:grpSpPr>
        <a:xfrm>
          <a:off x="0" y="0"/>
          <a:ext cx="0" cy="0"/>
          <a:chOff x="0" y="0"/>
          <a:chExt cx="0" cy="0"/>
        </a:xfrm>
      </p:grpSpPr>
      <p:sp>
        <p:nvSpPr>
          <p:cNvPr id="76" name="Google Shape;76;p10"/>
          <p:cNvSpPr txBox="1"/>
          <p:nvPr>
            <p:ph type="title"/>
          </p:nvPr>
        </p:nvSpPr>
        <p:spPr>
          <a:xfrm>
            <a:off x="581193" y="4693389"/>
            <a:ext cx="11029616" cy="566738"/>
          </a:xfrm>
          <a:prstGeom prst="rect">
            <a:avLst/>
          </a:prstGeom>
          <a:noFill/>
          <a:ln>
            <a:noFill/>
          </a:ln>
        </p:spPr>
        <p:txBody>
          <a:bodyPr anchorCtr="0" anchor="b" bIns="45700" lIns="91425" spcFirstLastPara="1" rIns="91425" wrap="square" tIns="45700"/>
          <a:lstStyle>
            <a:lvl1pPr lvl="0" algn="l">
              <a:spcBef>
                <a:spcPts val="0"/>
              </a:spcBef>
              <a:spcAft>
                <a:spcPts val="0"/>
              </a:spcAft>
              <a:buClr>
                <a:schemeClr val="accent1"/>
              </a:buClr>
              <a:buSzPts val="2400"/>
              <a:buFont typeface="Cabin"/>
              <a:buNone/>
              <a:defRPr b="0" sz="240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0"/>
          <p:cNvSpPr/>
          <p:nvPr>
            <p:ph idx="2" type="pic"/>
          </p:nvPr>
        </p:nvSpPr>
        <p:spPr>
          <a:xfrm>
            <a:off x="447817" y="599725"/>
            <a:ext cx="11290859" cy="3557252"/>
          </a:xfrm>
          <a:prstGeom prst="rect">
            <a:avLst/>
          </a:prstGeom>
          <a:noFill/>
          <a:ln>
            <a:noFill/>
          </a:ln>
        </p:spPr>
        <p:txBody>
          <a:bodyPr anchorCtr="0" anchor="t" bIns="45700" lIns="91425" spcFirstLastPara="1" rIns="91425" wrap="square" tIns="45700"/>
          <a:lstStyle>
            <a:lvl1pPr lvl="0" marR="0" rtl="0" algn="ctr">
              <a:spcBef>
                <a:spcPts val="320"/>
              </a:spcBef>
              <a:spcAft>
                <a:spcPts val="0"/>
              </a:spcAft>
              <a:buClr>
                <a:schemeClr val="accent2"/>
              </a:buClr>
              <a:buSzPts val="1472"/>
              <a:buFont typeface="Noto Sans Symbols"/>
              <a:buNone/>
              <a:defRPr b="0" i="0" sz="1600" u="none" cap="none" strike="noStrike">
                <a:solidFill>
                  <a:schemeClr val="dk2"/>
                </a:solidFill>
                <a:latin typeface="Cabin"/>
                <a:ea typeface="Cabin"/>
                <a:cs typeface="Cabin"/>
                <a:sym typeface="Cabin"/>
              </a:defRPr>
            </a:lvl1pPr>
            <a:lvl2pPr lvl="1" marR="0" rtl="0" algn="l">
              <a:spcBef>
                <a:spcPts val="600"/>
              </a:spcBef>
              <a:spcAft>
                <a:spcPts val="0"/>
              </a:spcAft>
              <a:buClr>
                <a:schemeClr val="accent2"/>
              </a:buClr>
              <a:buSzPts val="1472"/>
              <a:buFont typeface="Noto Sans Symbols"/>
              <a:buNone/>
              <a:defRPr b="0" i="0" sz="1600" u="none" cap="none" strike="noStrike">
                <a:solidFill>
                  <a:schemeClr val="dk2"/>
                </a:solidFill>
                <a:latin typeface="Cabin"/>
                <a:ea typeface="Cabin"/>
                <a:cs typeface="Cabin"/>
                <a:sym typeface="Cabin"/>
              </a:defRPr>
            </a:lvl2pPr>
            <a:lvl3pPr lvl="2" marR="0" rtl="0" algn="l">
              <a:spcBef>
                <a:spcPts val="600"/>
              </a:spcBef>
              <a:spcAft>
                <a:spcPts val="0"/>
              </a:spcAft>
              <a:buClr>
                <a:schemeClr val="accent2"/>
              </a:buClr>
              <a:buSzPts val="1472"/>
              <a:buFont typeface="Noto Sans Symbols"/>
              <a:buNone/>
              <a:defRPr b="0" i="0" sz="1600" u="none" cap="none" strike="noStrike">
                <a:solidFill>
                  <a:schemeClr val="dk2"/>
                </a:solidFill>
                <a:latin typeface="Cabin"/>
                <a:ea typeface="Cabin"/>
                <a:cs typeface="Cabin"/>
                <a:sym typeface="Cabin"/>
              </a:defRPr>
            </a:lvl3pPr>
            <a:lvl4pPr lvl="3" marR="0" rtl="0" algn="l">
              <a:spcBef>
                <a:spcPts val="600"/>
              </a:spcBef>
              <a:spcAft>
                <a:spcPts val="0"/>
              </a:spcAft>
              <a:buClr>
                <a:schemeClr val="accent2"/>
              </a:buClr>
              <a:buSzPts val="1472"/>
              <a:buFont typeface="Noto Sans Symbols"/>
              <a:buNone/>
              <a:defRPr b="0" i="0" sz="1600" u="none" cap="none" strike="noStrike">
                <a:solidFill>
                  <a:schemeClr val="dk2"/>
                </a:solidFill>
                <a:latin typeface="Cabin"/>
                <a:ea typeface="Cabin"/>
                <a:cs typeface="Cabin"/>
                <a:sym typeface="Cabin"/>
              </a:defRPr>
            </a:lvl4pPr>
            <a:lvl5pPr lvl="4" marR="0" rtl="0" algn="l">
              <a:spcBef>
                <a:spcPts val="600"/>
              </a:spcBef>
              <a:spcAft>
                <a:spcPts val="0"/>
              </a:spcAft>
              <a:buClr>
                <a:schemeClr val="accent2"/>
              </a:buClr>
              <a:buSzPts val="1472"/>
              <a:buFont typeface="Noto Sans Symbols"/>
              <a:buNone/>
              <a:defRPr b="0" i="0" sz="1600" u="none" cap="none" strike="noStrike">
                <a:solidFill>
                  <a:schemeClr val="dk2"/>
                </a:solidFill>
                <a:latin typeface="Cabin"/>
                <a:ea typeface="Cabin"/>
                <a:cs typeface="Cabin"/>
                <a:sym typeface="Cabin"/>
              </a:defRPr>
            </a:lvl5pPr>
            <a:lvl6pPr lvl="5" marR="0" rtl="0" algn="l">
              <a:spcBef>
                <a:spcPts val="600"/>
              </a:spcBef>
              <a:spcAft>
                <a:spcPts val="0"/>
              </a:spcAft>
              <a:buClr>
                <a:schemeClr val="accent2"/>
              </a:buClr>
              <a:buSzPts val="1472"/>
              <a:buFont typeface="Noto Sans Symbols"/>
              <a:buNone/>
              <a:defRPr b="0" i="0" sz="1600" u="none" cap="none" strike="noStrike">
                <a:solidFill>
                  <a:schemeClr val="dk2"/>
                </a:solidFill>
                <a:latin typeface="Cabin"/>
                <a:ea typeface="Cabin"/>
                <a:cs typeface="Cabin"/>
                <a:sym typeface="Cabin"/>
              </a:defRPr>
            </a:lvl6pPr>
            <a:lvl7pPr lvl="6" marR="0" rtl="0" algn="l">
              <a:spcBef>
                <a:spcPts val="600"/>
              </a:spcBef>
              <a:spcAft>
                <a:spcPts val="0"/>
              </a:spcAft>
              <a:buClr>
                <a:schemeClr val="accent2"/>
              </a:buClr>
              <a:buSzPts val="1472"/>
              <a:buFont typeface="Noto Sans Symbols"/>
              <a:buNone/>
              <a:defRPr b="0" i="0" sz="1600" u="none" cap="none" strike="noStrike">
                <a:solidFill>
                  <a:schemeClr val="dk2"/>
                </a:solidFill>
                <a:latin typeface="Cabin"/>
                <a:ea typeface="Cabin"/>
                <a:cs typeface="Cabin"/>
                <a:sym typeface="Cabin"/>
              </a:defRPr>
            </a:lvl7pPr>
            <a:lvl8pPr lvl="7" marR="0" rtl="0" algn="l">
              <a:spcBef>
                <a:spcPts val="600"/>
              </a:spcBef>
              <a:spcAft>
                <a:spcPts val="0"/>
              </a:spcAft>
              <a:buClr>
                <a:schemeClr val="accent2"/>
              </a:buClr>
              <a:buSzPts val="1472"/>
              <a:buFont typeface="Noto Sans Symbols"/>
              <a:buNone/>
              <a:defRPr b="0" i="0" sz="1600" u="none" cap="none" strike="noStrike">
                <a:solidFill>
                  <a:schemeClr val="dk2"/>
                </a:solidFill>
                <a:latin typeface="Cabin"/>
                <a:ea typeface="Cabin"/>
                <a:cs typeface="Cabin"/>
                <a:sym typeface="Cabin"/>
              </a:defRPr>
            </a:lvl8pPr>
            <a:lvl9pPr lvl="8" marR="0" rtl="0" algn="l">
              <a:spcBef>
                <a:spcPts val="600"/>
              </a:spcBef>
              <a:spcAft>
                <a:spcPts val="600"/>
              </a:spcAft>
              <a:buClr>
                <a:schemeClr val="accent2"/>
              </a:buClr>
              <a:buSzPts val="1472"/>
              <a:buFont typeface="Noto Sans Symbols"/>
              <a:buNone/>
              <a:defRPr b="0" i="0" sz="1600" u="none" cap="none" strike="noStrike">
                <a:solidFill>
                  <a:schemeClr val="dk2"/>
                </a:solidFill>
                <a:latin typeface="Cabin"/>
                <a:ea typeface="Cabin"/>
                <a:cs typeface="Cabin"/>
                <a:sym typeface="Cabin"/>
              </a:defRPr>
            </a:lvl9pPr>
          </a:lstStyle>
          <a:p/>
        </p:txBody>
      </p:sp>
      <p:sp>
        <p:nvSpPr>
          <p:cNvPr id="78" name="Google Shape;78;p10"/>
          <p:cNvSpPr txBox="1"/>
          <p:nvPr>
            <p:ph idx="1" type="body"/>
          </p:nvPr>
        </p:nvSpPr>
        <p:spPr>
          <a:xfrm>
            <a:off x="581192" y="5260127"/>
            <a:ext cx="11029617" cy="598671"/>
          </a:xfrm>
          <a:prstGeom prst="rect">
            <a:avLst/>
          </a:prstGeom>
          <a:noFill/>
          <a:ln>
            <a:noFill/>
          </a:ln>
        </p:spPr>
        <p:txBody>
          <a:bodyPr anchorCtr="0" anchor="ctr" bIns="45700" lIns="91425" spcFirstLastPara="1" rIns="91425" wrap="square" tIns="45700"/>
          <a:lstStyle>
            <a:lvl1pPr indent="-228600" lvl="0" marL="457200" algn="l">
              <a:spcBef>
                <a:spcPts val="240"/>
              </a:spcBef>
              <a:spcAft>
                <a:spcPts val="0"/>
              </a:spcAft>
              <a:buSzPts val="1104"/>
              <a:buNone/>
              <a:defRPr sz="1200"/>
            </a:lvl1pPr>
            <a:lvl2pPr indent="-228600" lvl="1" marL="914400" algn="l">
              <a:spcBef>
                <a:spcPts val="600"/>
              </a:spcBef>
              <a:spcAft>
                <a:spcPts val="0"/>
              </a:spcAft>
              <a:buSzPts val="1104"/>
              <a:buNone/>
              <a:defRPr sz="1200"/>
            </a:lvl2pPr>
            <a:lvl3pPr indent="-228600" lvl="2" marL="1371600" algn="l">
              <a:spcBef>
                <a:spcPts val="600"/>
              </a:spcBef>
              <a:spcAft>
                <a:spcPts val="0"/>
              </a:spcAft>
              <a:buSzPts val="920"/>
              <a:buNone/>
              <a:defRPr sz="1000"/>
            </a:lvl3pPr>
            <a:lvl4pPr indent="-228600" lvl="3" marL="1828800" algn="l">
              <a:spcBef>
                <a:spcPts val="600"/>
              </a:spcBef>
              <a:spcAft>
                <a:spcPts val="0"/>
              </a:spcAft>
              <a:buSzPts val="828"/>
              <a:buNone/>
              <a:defRPr sz="900"/>
            </a:lvl4pPr>
            <a:lvl5pPr indent="-228600" lvl="4" marL="2286000" algn="l">
              <a:spcBef>
                <a:spcPts val="600"/>
              </a:spcBef>
              <a:spcAft>
                <a:spcPts val="0"/>
              </a:spcAft>
              <a:buSzPts val="828"/>
              <a:buNone/>
              <a:defRPr sz="900"/>
            </a:lvl5pPr>
            <a:lvl6pPr indent="-228600" lvl="5" marL="2743200" algn="l">
              <a:spcBef>
                <a:spcPts val="600"/>
              </a:spcBef>
              <a:spcAft>
                <a:spcPts val="0"/>
              </a:spcAft>
              <a:buSzPts val="828"/>
              <a:buNone/>
              <a:defRPr sz="900"/>
            </a:lvl6pPr>
            <a:lvl7pPr indent="-228600" lvl="6" marL="3200400" algn="l">
              <a:spcBef>
                <a:spcPts val="600"/>
              </a:spcBef>
              <a:spcAft>
                <a:spcPts val="0"/>
              </a:spcAft>
              <a:buSzPts val="828"/>
              <a:buNone/>
              <a:defRPr sz="900"/>
            </a:lvl7pPr>
            <a:lvl8pPr indent="-228600" lvl="7" marL="3657600" algn="l">
              <a:spcBef>
                <a:spcPts val="600"/>
              </a:spcBef>
              <a:spcAft>
                <a:spcPts val="0"/>
              </a:spcAft>
              <a:buSzPts val="828"/>
              <a:buNone/>
              <a:defRPr sz="900"/>
            </a:lvl8pPr>
            <a:lvl9pPr indent="-228600" lvl="8" marL="4114800" algn="l">
              <a:spcBef>
                <a:spcPts val="600"/>
              </a:spcBef>
              <a:spcAft>
                <a:spcPts val="600"/>
              </a:spcAft>
              <a:buSzPts val="828"/>
              <a:buNone/>
              <a:defRPr sz="900"/>
            </a:lvl9pPr>
          </a:lstStyle>
          <a:p/>
        </p:txBody>
      </p:sp>
      <p:sp>
        <p:nvSpPr>
          <p:cNvPr id="79" name="Google Shape;79;p10"/>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10"/>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10"/>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581192" y="705124"/>
            <a:ext cx="11029616" cy="1189554"/>
          </a:xfrm>
          <a:prstGeom prst="rect">
            <a:avLst/>
          </a:prstGeom>
          <a:noFill/>
          <a:ln>
            <a:noFill/>
          </a:ln>
        </p:spPr>
        <p:txBody>
          <a:bodyPr anchorCtr="0" anchor="b" bIns="45700" lIns="91425" spcFirstLastPara="1" rIns="91425" wrap="square" tIns="45700"/>
          <a:lstStyle>
            <a:lvl1pPr lvl="0" marR="0" rtl="0" algn="l">
              <a:spcBef>
                <a:spcPts val="0"/>
              </a:spcBef>
              <a:spcAft>
                <a:spcPts val="0"/>
              </a:spcAft>
              <a:buClr>
                <a:schemeClr val="lt1"/>
              </a:buClr>
              <a:buSzPts val="2800"/>
              <a:buFont typeface="Cabin"/>
              <a:buNone/>
              <a:defRPr b="0" i="0" sz="2800" u="none" cap="none" strike="noStrike">
                <a:solidFill>
                  <a:schemeClr val="lt1"/>
                </a:solidFill>
                <a:latin typeface="Cabin"/>
                <a:ea typeface="Cabin"/>
                <a:cs typeface="Cabin"/>
                <a:sym typeface="Cabin"/>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11" name="Google Shape;11;p1"/>
          <p:cNvSpPr txBox="1"/>
          <p:nvPr>
            <p:ph idx="1" type="body"/>
          </p:nvPr>
        </p:nvSpPr>
        <p:spPr>
          <a:xfrm>
            <a:off x="581192" y="2336003"/>
            <a:ext cx="11029616" cy="3522794"/>
          </a:xfrm>
          <a:prstGeom prst="rect">
            <a:avLst/>
          </a:prstGeom>
          <a:noFill/>
          <a:ln>
            <a:noFill/>
          </a:ln>
        </p:spPr>
        <p:txBody>
          <a:bodyPr anchorCtr="0" anchor="ctr" bIns="45700" lIns="91425" spcFirstLastPara="1" rIns="91425" wrap="square" tIns="45700"/>
          <a:lstStyle>
            <a:lvl1pPr indent="-333756" lvl="0" marL="457200" marR="0" rtl="0" algn="l">
              <a:spcBef>
                <a:spcPts val="360"/>
              </a:spcBef>
              <a:spcAft>
                <a:spcPts val="0"/>
              </a:spcAft>
              <a:buClr>
                <a:schemeClr val="accent2"/>
              </a:buClr>
              <a:buSzPts val="1656"/>
              <a:buFont typeface="Noto Sans Symbols"/>
              <a:buChar char="◼"/>
              <a:defRPr b="0" i="0" sz="1800" u="none" cap="none" strike="noStrike">
                <a:solidFill>
                  <a:schemeClr val="dk2"/>
                </a:solidFill>
                <a:latin typeface="Cabin"/>
                <a:ea typeface="Cabin"/>
                <a:cs typeface="Cabin"/>
                <a:sym typeface="Cabin"/>
              </a:defRPr>
            </a:lvl1pPr>
            <a:lvl2pPr indent="-322072" lvl="1" marL="914400" marR="0" rtl="0" algn="l">
              <a:spcBef>
                <a:spcPts val="600"/>
              </a:spcBef>
              <a:spcAft>
                <a:spcPts val="0"/>
              </a:spcAft>
              <a:buClr>
                <a:schemeClr val="accent2"/>
              </a:buClr>
              <a:buSzPts val="1472"/>
              <a:buFont typeface="Noto Sans Symbols"/>
              <a:buChar char="◼"/>
              <a:defRPr b="0" i="0" sz="1600" u="none" cap="none" strike="noStrike">
                <a:solidFill>
                  <a:schemeClr val="dk2"/>
                </a:solidFill>
                <a:latin typeface="Cabin"/>
                <a:ea typeface="Cabin"/>
                <a:cs typeface="Cabin"/>
                <a:sym typeface="Cabin"/>
              </a:defRPr>
            </a:lvl2pPr>
            <a:lvl3pPr indent="-310388" lvl="2" marL="1371600" marR="0" rtl="0" algn="l">
              <a:spcBef>
                <a:spcPts val="600"/>
              </a:spcBef>
              <a:spcAft>
                <a:spcPts val="0"/>
              </a:spcAft>
              <a:buClr>
                <a:schemeClr val="accent2"/>
              </a:buClr>
              <a:buSzPts val="1288"/>
              <a:buFont typeface="Noto Sans Symbols"/>
              <a:buChar char="◼"/>
              <a:defRPr b="0" i="0" sz="1400" u="none" cap="none" strike="noStrike">
                <a:solidFill>
                  <a:schemeClr val="dk2"/>
                </a:solidFill>
                <a:latin typeface="Cabin"/>
                <a:ea typeface="Cabin"/>
                <a:cs typeface="Cabin"/>
                <a:sym typeface="Cabin"/>
              </a:defRPr>
            </a:lvl3pPr>
            <a:lvl4pPr indent="-298703" lvl="3" marL="18288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Cabin"/>
                <a:ea typeface="Cabin"/>
                <a:cs typeface="Cabin"/>
                <a:sym typeface="Cabin"/>
              </a:defRPr>
            </a:lvl4pPr>
            <a:lvl5pPr indent="-298704" lvl="4" marL="22860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Cabin"/>
                <a:ea typeface="Cabin"/>
                <a:cs typeface="Cabin"/>
                <a:sym typeface="Cabin"/>
              </a:defRPr>
            </a:lvl5pPr>
            <a:lvl6pPr indent="-298704" lvl="5" marL="27432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Cabin"/>
                <a:ea typeface="Cabin"/>
                <a:cs typeface="Cabin"/>
                <a:sym typeface="Cabin"/>
              </a:defRPr>
            </a:lvl6pPr>
            <a:lvl7pPr indent="-298704" lvl="6" marL="32004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Cabin"/>
                <a:ea typeface="Cabin"/>
                <a:cs typeface="Cabin"/>
                <a:sym typeface="Cabin"/>
              </a:defRPr>
            </a:lvl7pPr>
            <a:lvl8pPr indent="-298703" lvl="7" marL="36576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Cabin"/>
                <a:ea typeface="Cabin"/>
                <a:cs typeface="Cabin"/>
                <a:sym typeface="Cabin"/>
              </a:defRPr>
            </a:lvl8pPr>
            <a:lvl9pPr indent="-298703" lvl="8" marL="4114800" marR="0" rtl="0" algn="l">
              <a:spcBef>
                <a:spcPts val="600"/>
              </a:spcBef>
              <a:spcAft>
                <a:spcPts val="600"/>
              </a:spcAft>
              <a:buClr>
                <a:schemeClr val="accent2"/>
              </a:buClr>
              <a:buSzPts val="1104"/>
              <a:buFont typeface="Noto Sans Symbols"/>
              <a:buChar char="◼"/>
              <a:defRPr b="0" i="0" sz="1200" u="none" cap="none" strike="noStrike">
                <a:solidFill>
                  <a:schemeClr val="dk2"/>
                </a:solidFill>
                <a:latin typeface="Cabin"/>
                <a:ea typeface="Cabin"/>
                <a:cs typeface="Cabin"/>
                <a:sym typeface="Cabin"/>
              </a:defRPr>
            </a:lvl9pPr>
          </a:lstStyle>
          <a:p/>
        </p:txBody>
      </p:sp>
      <p:sp>
        <p:nvSpPr>
          <p:cNvPr id="12" name="Google Shape;12;p1"/>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lstStyle>
            <a:lvl1pPr lvl="0" marR="0" rtl="0" algn="r">
              <a:spcBef>
                <a:spcPts val="0"/>
              </a:spcBef>
              <a:spcAft>
                <a:spcPts val="0"/>
              </a:spcAft>
              <a:buSzPts val="1400"/>
              <a:buNone/>
              <a:defRPr b="0" i="0" sz="900" u="none" cap="none" strike="noStrike">
                <a:solidFill>
                  <a:schemeClr val="accent2"/>
                </a:solidFill>
                <a:latin typeface="Cabin"/>
                <a:ea typeface="Cabin"/>
                <a:cs typeface="Cabin"/>
                <a:sym typeface="Cabin"/>
              </a:defRPr>
            </a:lvl1pPr>
            <a:lvl2pPr lvl="1" marR="0" rtl="0" algn="l">
              <a:spcBef>
                <a:spcPts val="0"/>
              </a:spcBef>
              <a:spcAft>
                <a:spcPts val="0"/>
              </a:spcAft>
              <a:buSzPts val="1400"/>
              <a:buNone/>
              <a:defRPr b="0" i="0" sz="1800" u="none" cap="none" strike="noStrike">
                <a:solidFill>
                  <a:schemeClr val="dk1"/>
                </a:solidFill>
                <a:latin typeface="Cabin"/>
                <a:ea typeface="Cabin"/>
                <a:cs typeface="Cabin"/>
                <a:sym typeface="Cabin"/>
              </a:defRPr>
            </a:lvl2pPr>
            <a:lvl3pPr lvl="2" marR="0" rtl="0" algn="l">
              <a:spcBef>
                <a:spcPts val="0"/>
              </a:spcBef>
              <a:spcAft>
                <a:spcPts val="0"/>
              </a:spcAft>
              <a:buSzPts val="1400"/>
              <a:buNone/>
              <a:defRPr b="0" i="0" sz="1800" u="none" cap="none" strike="noStrike">
                <a:solidFill>
                  <a:schemeClr val="dk1"/>
                </a:solidFill>
                <a:latin typeface="Cabin"/>
                <a:ea typeface="Cabin"/>
                <a:cs typeface="Cabin"/>
                <a:sym typeface="Cabin"/>
              </a:defRPr>
            </a:lvl3pPr>
            <a:lvl4pPr lvl="3" marR="0" rtl="0" algn="l">
              <a:spcBef>
                <a:spcPts val="0"/>
              </a:spcBef>
              <a:spcAft>
                <a:spcPts val="0"/>
              </a:spcAft>
              <a:buSzPts val="1400"/>
              <a:buNone/>
              <a:defRPr b="0" i="0" sz="1800" u="none" cap="none" strike="noStrike">
                <a:solidFill>
                  <a:schemeClr val="dk1"/>
                </a:solidFill>
                <a:latin typeface="Cabin"/>
                <a:ea typeface="Cabin"/>
                <a:cs typeface="Cabin"/>
                <a:sym typeface="Cabin"/>
              </a:defRPr>
            </a:lvl4pPr>
            <a:lvl5pPr lvl="4" marR="0" rtl="0" algn="l">
              <a:spcBef>
                <a:spcPts val="0"/>
              </a:spcBef>
              <a:spcAft>
                <a:spcPts val="0"/>
              </a:spcAft>
              <a:buSzPts val="1400"/>
              <a:buNone/>
              <a:defRPr b="0" i="0" sz="1800" u="none" cap="none" strike="noStrike">
                <a:solidFill>
                  <a:schemeClr val="dk1"/>
                </a:solidFill>
                <a:latin typeface="Cabin"/>
                <a:ea typeface="Cabin"/>
                <a:cs typeface="Cabin"/>
                <a:sym typeface="Cabin"/>
              </a:defRPr>
            </a:lvl5pPr>
            <a:lvl6pPr lvl="5" marR="0" rtl="0" algn="l">
              <a:spcBef>
                <a:spcPts val="0"/>
              </a:spcBef>
              <a:spcAft>
                <a:spcPts val="0"/>
              </a:spcAft>
              <a:buSzPts val="1400"/>
              <a:buNone/>
              <a:defRPr b="0" i="0" sz="1800" u="none" cap="none" strike="noStrike">
                <a:solidFill>
                  <a:schemeClr val="dk1"/>
                </a:solidFill>
                <a:latin typeface="Cabin"/>
                <a:ea typeface="Cabin"/>
                <a:cs typeface="Cabin"/>
                <a:sym typeface="Cabin"/>
              </a:defRPr>
            </a:lvl6pPr>
            <a:lvl7pPr lvl="6" marR="0" rtl="0" algn="l">
              <a:spcBef>
                <a:spcPts val="0"/>
              </a:spcBef>
              <a:spcAft>
                <a:spcPts val="0"/>
              </a:spcAft>
              <a:buSzPts val="1400"/>
              <a:buNone/>
              <a:defRPr b="0" i="0" sz="1800" u="none" cap="none" strike="noStrike">
                <a:solidFill>
                  <a:schemeClr val="dk1"/>
                </a:solidFill>
                <a:latin typeface="Cabin"/>
                <a:ea typeface="Cabin"/>
                <a:cs typeface="Cabin"/>
                <a:sym typeface="Cabin"/>
              </a:defRPr>
            </a:lvl7pPr>
            <a:lvl8pPr lvl="7" marR="0" rtl="0" algn="l">
              <a:spcBef>
                <a:spcPts val="0"/>
              </a:spcBef>
              <a:spcAft>
                <a:spcPts val="0"/>
              </a:spcAft>
              <a:buSzPts val="1400"/>
              <a:buNone/>
              <a:defRPr b="0" i="0" sz="1800" u="none" cap="none" strike="noStrike">
                <a:solidFill>
                  <a:schemeClr val="dk1"/>
                </a:solidFill>
                <a:latin typeface="Cabin"/>
                <a:ea typeface="Cabin"/>
                <a:cs typeface="Cabin"/>
                <a:sym typeface="Cabin"/>
              </a:defRPr>
            </a:lvl8pPr>
            <a:lvl9pPr lvl="8" marR="0" rtl="0" algn="l">
              <a:spcBef>
                <a:spcPts val="0"/>
              </a:spcBef>
              <a:spcAft>
                <a:spcPts val="0"/>
              </a:spcAft>
              <a:buSzPts val="1400"/>
              <a:buNone/>
              <a:defRPr b="0" i="0" sz="1800" u="none" cap="none" strike="noStrike">
                <a:solidFill>
                  <a:schemeClr val="dk1"/>
                </a:solidFill>
                <a:latin typeface="Cabin"/>
                <a:ea typeface="Cabin"/>
                <a:cs typeface="Cabin"/>
                <a:sym typeface="Cabin"/>
              </a:defRPr>
            </a:lvl9pPr>
          </a:lstStyle>
          <a:p/>
        </p:txBody>
      </p:sp>
      <p:sp>
        <p:nvSpPr>
          <p:cNvPr id="13" name="Google Shape;13;p1"/>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900" u="none" cap="none" strike="noStrike">
                <a:solidFill>
                  <a:schemeClr val="accent2"/>
                </a:solidFill>
                <a:latin typeface="Cabin"/>
                <a:ea typeface="Cabin"/>
                <a:cs typeface="Cabin"/>
                <a:sym typeface="Cabin"/>
              </a:defRPr>
            </a:lvl1pPr>
            <a:lvl2pPr lvl="1" marR="0" rtl="0" algn="l">
              <a:spcBef>
                <a:spcPts val="0"/>
              </a:spcBef>
              <a:spcAft>
                <a:spcPts val="0"/>
              </a:spcAft>
              <a:buSzPts val="1400"/>
              <a:buNone/>
              <a:defRPr b="0" i="0" sz="1800" u="none" cap="none" strike="noStrike">
                <a:solidFill>
                  <a:schemeClr val="dk1"/>
                </a:solidFill>
                <a:latin typeface="Cabin"/>
                <a:ea typeface="Cabin"/>
                <a:cs typeface="Cabin"/>
                <a:sym typeface="Cabin"/>
              </a:defRPr>
            </a:lvl2pPr>
            <a:lvl3pPr lvl="2" marR="0" rtl="0" algn="l">
              <a:spcBef>
                <a:spcPts val="0"/>
              </a:spcBef>
              <a:spcAft>
                <a:spcPts val="0"/>
              </a:spcAft>
              <a:buSzPts val="1400"/>
              <a:buNone/>
              <a:defRPr b="0" i="0" sz="1800" u="none" cap="none" strike="noStrike">
                <a:solidFill>
                  <a:schemeClr val="dk1"/>
                </a:solidFill>
                <a:latin typeface="Cabin"/>
                <a:ea typeface="Cabin"/>
                <a:cs typeface="Cabin"/>
                <a:sym typeface="Cabin"/>
              </a:defRPr>
            </a:lvl3pPr>
            <a:lvl4pPr lvl="3" marR="0" rtl="0" algn="l">
              <a:spcBef>
                <a:spcPts val="0"/>
              </a:spcBef>
              <a:spcAft>
                <a:spcPts val="0"/>
              </a:spcAft>
              <a:buSzPts val="1400"/>
              <a:buNone/>
              <a:defRPr b="0" i="0" sz="1800" u="none" cap="none" strike="noStrike">
                <a:solidFill>
                  <a:schemeClr val="dk1"/>
                </a:solidFill>
                <a:latin typeface="Cabin"/>
                <a:ea typeface="Cabin"/>
                <a:cs typeface="Cabin"/>
                <a:sym typeface="Cabin"/>
              </a:defRPr>
            </a:lvl4pPr>
            <a:lvl5pPr lvl="4" marR="0" rtl="0" algn="l">
              <a:spcBef>
                <a:spcPts val="0"/>
              </a:spcBef>
              <a:spcAft>
                <a:spcPts val="0"/>
              </a:spcAft>
              <a:buSzPts val="1400"/>
              <a:buNone/>
              <a:defRPr b="0" i="0" sz="1800" u="none" cap="none" strike="noStrike">
                <a:solidFill>
                  <a:schemeClr val="dk1"/>
                </a:solidFill>
                <a:latin typeface="Cabin"/>
                <a:ea typeface="Cabin"/>
                <a:cs typeface="Cabin"/>
                <a:sym typeface="Cabin"/>
              </a:defRPr>
            </a:lvl5pPr>
            <a:lvl6pPr lvl="5" marR="0" rtl="0" algn="l">
              <a:spcBef>
                <a:spcPts val="0"/>
              </a:spcBef>
              <a:spcAft>
                <a:spcPts val="0"/>
              </a:spcAft>
              <a:buSzPts val="1400"/>
              <a:buNone/>
              <a:defRPr b="0" i="0" sz="1800" u="none" cap="none" strike="noStrike">
                <a:solidFill>
                  <a:schemeClr val="dk1"/>
                </a:solidFill>
                <a:latin typeface="Cabin"/>
                <a:ea typeface="Cabin"/>
                <a:cs typeface="Cabin"/>
                <a:sym typeface="Cabin"/>
              </a:defRPr>
            </a:lvl6pPr>
            <a:lvl7pPr lvl="6" marR="0" rtl="0" algn="l">
              <a:spcBef>
                <a:spcPts val="0"/>
              </a:spcBef>
              <a:spcAft>
                <a:spcPts val="0"/>
              </a:spcAft>
              <a:buSzPts val="1400"/>
              <a:buNone/>
              <a:defRPr b="0" i="0" sz="1800" u="none" cap="none" strike="noStrike">
                <a:solidFill>
                  <a:schemeClr val="dk1"/>
                </a:solidFill>
                <a:latin typeface="Cabin"/>
                <a:ea typeface="Cabin"/>
                <a:cs typeface="Cabin"/>
                <a:sym typeface="Cabin"/>
              </a:defRPr>
            </a:lvl7pPr>
            <a:lvl8pPr lvl="7" marR="0" rtl="0" algn="l">
              <a:spcBef>
                <a:spcPts val="0"/>
              </a:spcBef>
              <a:spcAft>
                <a:spcPts val="0"/>
              </a:spcAft>
              <a:buSzPts val="1400"/>
              <a:buNone/>
              <a:defRPr b="0" i="0" sz="1800" u="none" cap="none" strike="noStrike">
                <a:solidFill>
                  <a:schemeClr val="dk1"/>
                </a:solidFill>
                <a:latin typeface="Cabin"/>
                <a:ea typeface="Cabin"/>
                <a:cs typeface="Cabin"/>
                <a:sym typeface="Cabin"/>
              </a:defRPr>
            </a:lvl8pPr>
            <a:lvl9pPr lvl="8" marR="0" rtl="0" algn="l">
              <a:spcBef>
                <a:spcPts val="0"/>
              </a:spcBef>
              <a:spcAft>
                <a:spcPts val="0"/>
              </a:spcAft>
              <a:buSzPts val="1400"/>
              <a:buNone/>
              <a:defRPr b="0" i="0" sz="1800" u="none" cap="none" strike="noStrike">
                <a:solidFill>
                  <a:schemeClr val="dk1"/>
                </a:solidFill>
                <a:latin typeface="Cabin"/>
                <a:ea typeface="Cabin"/>
                <a:cs typeface="Cabin"/>
                <a:sym typeface="Cabin"/>
              </a:defRPr>
            </a:lvl9pPr>
          </a:lstStyle>
          <a:p/>
        </p:txBody>
      </p:sp>
      <p:sp>
        <p:nvSpPr>
          <p:cNvPr id="14" name="Google Shape;14;p1"/>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chemeClr val="accent2"/>
                </a:solidFill>
                <a:latin typeface="Cabin"/>
                <a:ea typeface="Cabin"/>
                <a:cs typeface="Cabin"/>
                <a:sym typeface="Cabin"/>
              </a:defRPr>
            </a:lvl1pPr>
            <a:lvl2pPr indent="0" lvl="1" marL="0" marR="0" rtl="0" algn="r">
              <a:spcBef>
                <a:spcPts val="0"/>
              </a:spcBef>
              <a:buNone/>
              <a:defRPr b="0" i="0" sz="900" u="none" cap="none" strike="noStrike">
                <a:solidFill>
                  <a:schemeClr val="accent2"/>
                </a:solidFill>
                <a:latin typeface="Cabin"/>
                <a:ea typeface="Cabin"/>
                <a:cs typeface="Cabin"/>
                <a:sym typeface="Cabin"/>
              </a:defRPr>
            </a:lvl2pPr>
            <a:lvl3pPr indent="0" lvl="2" marL="0" marR="0" rtl="0" algn="r">
              <a:spcBef>
                <a:spcPts val="0"/>
              </a:spcBef>
              <a:buNone/>
              <a:defRPr b="0" i="0" sz="900" u="none" cap="none" strike="noStrike">
                <a:solidFill>
                  <a:schemeClr val="accent2"/>
                </a:solidFill>
                <a:latin typeface="Cabin"/>
                <a:ea typeface="Cabin"/>
                <a:cs typeface="Cabin"/>
                <a:sym typeface="Cabin"/>
              </a:defRPr>
            </a:lvl3pPr>
            <a:lvl4pPr indent="0" lvl="3" marL="0" marR="0" rtl="0" algn="r">
              <a:spcBef>
                <a:spcPts val="0"/>
              </a:spcBef>
              <a:buNone/>
              <a:defRPr b="0" i="0" sz="900" u="none" cap="none" strike="noStrike">
                <a:solidFill>
                  <a:schemeClr val="accent2"/>
                </a:solidFill>
                <a:latin typeface="Cabin"/>
                <a:ea typeface="Cabin"/>
                <a:cs typeface="Cabin"/>
                <a:sym typeface="Cabin"/>
              </a:defRPr>
            </a:lvl4pPr>
            <a:lvl5pPr indent="0" lvl="4" marL="0" marR="0" rtl="0" algn="r">
              <a:spcBef>
                <a:spcPts val="0"/>
              </a:spcBef>
              <a:buNone/>
              <a:defRPr b="0" i="0" sz="900" u="none" cap="none" strike="noStrike">
                <a:solidFill>
                  <a:schemeClr val="accent2"/>
                </a:solidFill>
                <a:latin typeface="Cabin"/>
                <a:ea typeface="Cabin"/>
                <a:cs typeface="Cabin"/>
                <a:sym typeface="Cabin"/>
              </a:defRPr>
            </a:lvl5pPr>
            <a:lvl6pPr indent="0" lvl="5" marL="0" marR="0" rtl="0" algn="r">
              <a:spcBef>
                <a:spcPts val="0"/>
              </a:spcBef>
              <a:buNone/>
              <a:defRPr b="0" i="0" sz="900" u="none" cap="none" strike="noStrike">
                <a:solidFill>
                  <a:schemeClr val="accent2"/>
                </a:solidFill>
                <a:latin typeface="Cabin"/>
                <a:ea typeface="Cabin"/>
                <a:cs typeface="Cabin"/>
                <a:sym typeface="Cabin"/>
              </a:defRPr>
            </a:lvl6pPr>
            <a:lvl7pPr indent="0" lvl="6" marL="0" marR="0" rtl="0" algn="r">
              <a:spcBef>
                <a:spcPts val="0"/>
              </a:spcBef>
              <a:buNone/>
              <a:defRPr b="0" i="0" sz="900" u="none" cap="none" strike="noStrike">
                <a:solidFill>
                  <a:schemeClr val="accent2"/>
                </a:solidFill>
                <a:latin typeface="Cabin"/>
                <a:ea typeface="Cabin"/>
                <a:cs typeface="Cabin"/>
                <a:sym typeface="Cabin"/>
              </a:defRPr>
            </a:lvl7pPr>
            <a:lvl8pPr indent="0" lvl="7" marL="0" marR="0" rtl="0" algn="r">
              <a:spcBef>
                <a:spcPts val="0"/>
              </a:spcBef>
              <a:buNone/>
              <a:defRPr b="0" i="0" sz="900" u="none" cap="none" strike="noStrike">
                <a:solidFill>
                  <a:schemeClr val="accent2"/>
                </a:solidFill>
                <a:latin typeface="Cabin"/>
                <a:ea typeface="Cabin"/>
                <a:cs typeface="Cabin"/>
                <a:sym typeface="Cabin"/>
              </a:defRPr>
            </a:lvl8pPr>
            <a:lvl9pPr indent="0" lvl="8" marL="0" marR="0" rtl="0" algn="r">
              <a:spcBef>
                <a:spcPts val="0"/>
              </a:spcBef>
              <a:buNone/>
              <a:defRPr b="0" i="0" sz="900" u="none" cap="none" strike="noStrike">
                <a:solidFill>
                  <a:schemeClr val="accent2"/>
                </a:solidFill>
                <a:latin typeface="Cabin"/>
                <a:ea typeface="Cabin"/>
                <a:cs typeface="Cabin"/>
                <a:sym typeface="Cabin"/>
              </a:defRPr>
            </a:lvl9pPr>
          </a:lstStyle>
          <a:p>
            <a:pPr indent="0" lvl="0" marL="0" rtl="0" algn="r">
              <a:spcBef>
                <a:spcPts val="0"/>
              </a:spcBef>
              <a:spcAft>
                <a:spcPts val="0"/>
              </a:spcAft>
              <a:buNone/>
            </a:pPr>
            <a:fld id="{00000000-1234-1234-1234-123412341234}" type="slidenum">
              <a:rPr lang="ca"/>
              <a:t>‹#›</a:t>
            </a:fld>
            <a:endParaRPr/>
          </a:p>
        </p:txBody>
      </p:sp>
      <p:sp>
        <p:nvSpPr>
          <p:cNvPr id="15" name="Google Shape;15;p1"/>
          <p:cNvSpPr/>
          <p:nvPr/>
        </p:nvSpPr>
        <p:spPr>
          <a:xfrm>
            <a:off x="446534" y="457200"/>
            <a:ext cx="3703320" cy="94997"/>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1"/>
          <p:cNvSpPr/>
          <p:nvPr/>
        </p:nvSpPr>
        <p:spPr>
          <a:xfrm>
            <a:off x="8042147" y="453643"/>
            <a:ext cx="3703320" cy="98554"/>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1"/>
          <p:cNvSpPr/>
          <p:nvPr/>
        </p:nvSpPr>
        <p:spPr>
          <a:xfrm>
            <a:off x="4241830" y="457200"/>
            <a:ext cx="3703320" cy="9144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slide" Target="/ppt/slides/slide4.xml"/><Relationship Id="rId4" Type="http://schemas.openxmlformats.org/officeDocument/2006/relationships/slide" Target="/ppt/slides/slide32.xml"/><Relationship Id="rId5" Type="http://schemas.openxmlformats.org/officeDocument/2006/relationships/slide" Target="/ppt/slides/slide33.xml"/><Relationship Id="rId6" Type="http://schemas.openxmlformats.org/officeDocument/2006/relationships/slide" Target="/ppt/slides/slide5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4.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hyperlink" Target="https://www.nejm.org/doi/suppl/10.1056/NEJMoa052980/suppl_file/nejm_lees_588sa1.pdf"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slide" Target="/ppt/slid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slide" Target="/ppt/slides/slide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slide" Target="/ppt/slides/slide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slide" Target="/ppt/slides/slide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 Id="rId3" Type="http://schemas.openxmlformats.org/officeDocument/2006/relationships/hyperlink" Target="https://www.nejm.org/doi/10.1056/NEJMoa052980?url_ver=Z39.88-2003&amp;rfr_id=ori%3Arid%3Acrossref.org&amp;rfr_dat=cr_pub%3Dwww.ncbi.nlm.nih.gov" TargetMode="External"/><Relationship Id="rId4" Type="http://schemas.openxmlformats.org/officeDocument/2006/relationships/hyperlink" Target="https://journals.lww.com/aidsonline/fulltext/2007/11300/Changes_in_the_incidence_of_tuberculosis_in_a.18.aspx" TargetMode="External"/><Relationship Id="rId5" Type="http://schemas.openxmlformats.org/officeDocument/2006/relationships/hyperlink" Target="http://www.equator-network.org/reporting-guidelines/consort/" TargetMode="External"/><Relationship Id="rId6" Type="http://schemas.openxmlformats.org/officeDocument/2006/relationships/hyperlink" Target="http://www.equator-network.org/reporting-guidelines/strobe/" TargetMode="External"/><Relationship Id="rId7" Type="http://schemas.openxmlformats.org/officeDocument/2006/relationships/slide" Target="/ppt/slides/slid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Google Shape;101;p13"/>
          <p:cNvSpPr txBox="1"/>
          <p:nvPr>
            <p:ph type="ctrTitle"/>
          </p:nvPr>
        </p:nvSpPr>
        <p:spPr>
          <a:xfrm>
            <a:off x="581191" y="1020431"/>
            <a:ext cx="10993500" cy="14751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ca" sz="4800"/>
              <a:t>TREBALL FINAL. </a:t>
            </a:r>
            <a:endParaRPr sz="4800"/>
          </a:p>
          <a:p>
            <a:pPr indent="0" lvl="0" marL="0" rtl="0" algn="l">
              <a:spcBef>
                <a:spcPts val="0"/>
              </a:spcBef>
              <a:spcAft>
                <a:spcPts val="0"/>
              </a:spcAft>
              <a:buNone/>
            </a:pPr>
            <a:r>
              <a:rPr lang="ca" sz="4800"/>
              <a:t>ANÀLISI DE DOS ARTÍCLES.</a:t>
            </a:r>
            <a:endParaRPr sz="4800"/>
          </a:p>
        </p:txBody>
      </p:sp>
      <p:sp>
        <p:nvSpPr>
          <p:cNvPr id="102" name="Google Shape;102;p13"/>
          <p:cNvSpPr txBox="1"/>
          <p:nvPr>
            <p:ph idx="1" type="subTitle"/>
          </p:nvPr>
        </p:nvSpPr>
        <p:spPr>
          <a:xfrm>
            <a:off x="581194" y="2495445"/>
            <a:ext cx="10993500" cy="590400"/>
          </a:xfrm>
          <a:prstGeom prst="rect">
            <a:avLst/>
          </a:prstGeom>
        </p:spPr>
        <p:txBody>
          <a:bodyPr anchorCtr="0" anchor="t" bIns="45700" lIns="91425" spcFirstLastPara="1" rIns="91425" wrap="square" tIns="45700">
            <a:noAutofit/>
          </a:bodyPr>
          <a:lstStyle/>
          <a:p>
            <a:pPr indent="0" lvl="0" marL="0" rtl="0" algn="l">
              <a:spcBef>
                <a:spcPts val="320"/>
              </a:spcBef>
              <a:spcAft>
                <a:spcPts val="600"/>
              </a:spcAft>
              <a:buNone/>
            </a:pPr>
            <a:r>
              <a:rPr lang="ca"/>
              <a:t>ESTADÍSTICA MÈDICA, GRAU D’ESTADÍSTICA, UB-UPC</a:t>
            </a:r>
            <a:endParaRPr/>
          </a:p>
        </p:txBody>
      </p:sp>
      <p:sp>
        <p:nvSpPr>
          <p:cNvPr id="103" name="Google Shape;103;p13"/>
          <p:cNvSpPr txBox="1"/>
          <p:nvPr/>
        </p:nvSpPr>
        <p:spPr>
          <a:xfrm>
            <a:off x="5603150" y="4601076"/>
            <a:ext cx="5971500" cy="12627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lang="ca" sz="1800">
                <a:solidFill>
                  <a:schemeClr val="lt1"/>
                </a:solidFill>
                <a:latin typeface="Cabin"/>
                <a:ea typeface="Cabin"/>
                <a:cs typeface="Cabin"/>
                <a:sym typeface="Cabin"/>
              </a:rPr>
              <a:t>Ò</a:t>
            </a:r>
            <a:r>
              <a:rPr b="0" i="0" lang="ca" sz="1800" u="none" cap="none" strike="noStrike">
                <a:solidFill>
                  <a:schemeClr val="lt1"/>
                </a:solidFill>
                <a:latin typeface="Cabin"/>
                <a:ea typeface="Cabin"/>
                <a:cs typeface="Cabin"/>
                <a:sym typeface="Cabin"/>
              </a:rPr>
              <a:t>scar Garc</a:t>
            </a:r>
            <a:r>
              <a:rPr lang="ca" sz="1800">
                <a:solidFill>
                  <a:schemeClr val="lt1"/>
                </a:solidFill>
                <a:latin typeface="Cabin"/>
                <a:ea typeface="Cabin"/>
                <a:cs typeface="Cabin"/>
                <a:sym typeface="Cabin"/>
              </a:rPr>
              <a:t>i</a:t>
            </a:r>
            <a:r>
              <a:rPr b="0" i="0" lang="ca" sz="1800" u="none" cap="none" strike="noStrike">
                <a:solidFill>
                  <a:schemeClr val="lt1"/>
                </a:solidFill>
                <a:latin typeface="Cabin"/>
                <a:ea typeface="Cabin"/>
                <a:cs typeface="Cabin"/>
                <a:sym typeface="Cabin"/>
              </a:rPr>
              <a:t>a Guerrero</a:t>
            </a:r>
            <a:endParaRPr/>
          </a:p>
          <a:p>
            <a:pPr indent="0" lvl="0" marL="0" marR="0" rtl="0" algn="r">
              <a:spcBef>
                <a:spcPts val="0"/>
              </a:spcBef>
              <a:spcAft>
                <a:spcPts val="0"/>
              </a:spcAft>
              <a:buNone/>
            </a:pPr>
            <a:r>
              <a:rPr b="0" i="0" lang="ca" sz="1800" u="none" cap="none" strike="noStrike">
                <a:solidFill>
                  <a:schemeClr val="lt1"/>
                </a:solidFill>
                <a:latin typeface="Cabin"/>
                <a:ea typeface="Cabin"/>
                <a:cs typeface="Cabin"/>
                <a:sym typeface="Cabin"/>
              </a:rPr>
              <a:t>Laura Julià Melis</a:t>
            </a:r>
            <a:endParaRPr/>
          </a:p>
          <a:p>
            <a:pPr indent="0" lvl="0" marL="0" marR="0" rtl="0" algn="r">
              <a:lnSpc>
                <a:spcPct val="150000"/>
              </a:lnSpc>
              <a:spcBef>
                <a:spcPts val="0"/>
              </a:spcBef>
              <a:spcAft>
                <a:spcPts val="0"/>
              </a:spcAft>
              <a:buNone/>
            </a:pPr>
            <a:r>
              <a:rPr b="0" i="0" lang="ca" sz="1800" u="none" cap="none" strike="noStrike">
                <a:solidFill>
                  <a:schemeClr val="lt1"/>
                </a:solidFill>
                <a:latin typeface="Cabin"/>
                <a:ea typeface="Cabin"/>
                <a:cs typeface="Cabin"/>
                <a:sym typeface="Cabin"/>
              </a:rPr>
              <a:t>Víctor Ferrer Vázquez</a:t>
            </a:r>
            <a:endParaRPr b="0" i="0" sz="1800" u="none" cap="none" strike="noStrike">
              <a:solidFill>
                <a:schemeClr val="lt1"/>
              </a:solidFill>
              <a:latin typeface="Cabin"/>
              <a:ea typeface="Cabin"/>
              <a:cs typeface="Cabin"/>
              <a:sym typeface="Cabin"/>
            </a:endParaRPr>
          </a:p>
          <a:p>
            <a:pPr indent="0" lvl="0" marL="0" marR="0" rtl="0" algn="r">
              <a:spcBef>
                <a:spcPts val="0"/>
              </a:spcBef>
              <a:spcAft>
                <a:spcPts val="0"/>
              </a:spcAft>
              <a:buNone/>
            </a:pPr>
            <a:r>
              <a:rPr lang="ca" sz="1800">
                <a:solidFill>
                  <a:schemeClr val="lt1"/>
                </a:solidFill>
                <a:latin typeface="Cabin"/>
                <a:ea typeface="Cabin"/>
                <a:cs typeface="Cabin"/>
                <a:sym typeface="Cabin"/>
              </a:rPr>
              <a:t>19/12/2018</a:t>
            </a:r>
            <a:endParaRPr sz="1800">
              <a:solidFill>
                <a:schemeClr val="lt1"/>
              </a:solidFill>
              <a:latin typeface="Cabin"/>
              <a:ea typeface="Cabin"/>
              <a:cs typeface="Cabin"/>
              <a:sym typeface="Cabi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Google Shape;175;p22"/>
          <p:cNvSpPr txBox="1"/>
          <p:nvPr>
            <p:ph type="title"/>
          </p:nvPr>
        </p:nvSpPr>
        <p:spPr>
          <a:xfrm>
            <a:off x="581250" y="2084500"/>
            <a:ext cx="11029500" cy="44430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b="1" lang="ca" sz="2000" u="sng">
                <a:solidFill>
                  <a:schemeClr val="dk2"/>
                </a:solidFill>
                <a:latin typeface="Calibri"/>
                <a:ea typeface="Calibri"/>
                <a:cs typeface="Calibri"/>
                <a:sym typeface="Calibri"/>
              </a:rPr>
              <a:t>METHODS - SAMPLE SIZE.</a:t>
            </a:r>
            <a:endParaRPr b="1" sz="2000" u="sng">
              <a:solidFill>
                <a:schemeClr val="dk2"/>
              </a:solidFill>
              <a:latin typeface="Calibri"/>
              <a:ea typeface="Calibri"/>
              <a:cs typeface="Calibri"/>
              <a:sym typeface="Calibri"/>
            </a:endParaRPr>
          </a:p>
          <a:p>
            <a:pPr indent="0" lvl="0" marL="0" rtl="0" algn="l">
              <a:spcBef>
                <a:spcPts val="0"/>
              </a:spcBef>
              <a:spcAft>
                <a:spcPts val="0"/>
              </a:spcAft>
              <a:buNone/>
            </a:pPr>
            <a:r>
              <a:t/>
            </a:r>
            <a:endParaRPr b="1" sz="2000" u="sng">
              <a:solidFill>
                <a:schemeClr val="dk2"/>
              </a:solidFill>
              <a:latin typeface="Calibri"/>
              <a:ea typeface="Calibri"/>
              <a:cs typeface="Calibri"/>
              <a:sym typeface="Calibri"/>
            </a:endParaRPr>
          </a:p>
          <a:p>
            <a:pPr indent="0" lvl="0" marL="0" rtl="0" algn="just">
              <a:lnSpc>
                <a:spcPct val="115000"/>
              </a:lnSpc>
              <a:spcBef>
                <a:spcPts val="0"/>
              </a:spcBef>
              <a:spcAft>
                <a:spcPts val="0"/>
              </a:spcAft>
              <a:buClr>
                <a:schemeClr val="dk1"/>
              </a:buClr>
              <a:buSzPts val="1100"/>
              <a:buFont typeface="Arial"/>
              <a:buNone/>
            </a:pPr>
            <a:r>
              <a:rPr b="1" lang="ca" sz="2000">
                <a:solidFill>
                  <a:schemeClr val="dk2"/>
                </a:solidFill>
                <a:latin typeface="Calibri"/>
                <a:ea typeface="Calibri"/>
                <a:cs typeface="Calibri"/>
                <a:sym typeface="Calibri"/>
              </a:rPr>
              <a:t>ITEM 7a. </a:t>
            </a:r>
            <a:r>
              <a:rPr lang="ca" sz="2000">
                <a:solidFill>
                  <a:schemeClr val="dk2"/>
                </a:solidFill>
                <a:highlight>
                  <a:schemeClr val="lt1"/>
                </a:highlight>
                <a:latin typeface="Calibri"/>
                <a:ea typeface="Calibri"/>
                <a:cs typeface="Calibri"/>
                <a:sym typeface="Calibri"/>
              </a:rPr>
              <a:t>How sample size was determined</a:t>
            </a:r>
            <a:r>
              <a:rPr lang="ca" sz="2000">
                <a:solidFill>
                  <a:schemeClr val="dk2"/>
                </a:solidFill>
                <a:latin typeface="Calibri"/>
                <a:ea typeface="Calibri"/>
                <a:cs typeface="Calibri"/>
                <a:sym typeface="Calibri"/>
              </a:rPr>
              <a:t>.</a:t>
            </a:r>
            <a:endParaRPr sz="2000">
              <a:solidFill>
                <a:schemeClr val="dk2"/>
              </a:solidFill>
              <a:latin typeface="Calibri"/>
              <a:ea typeface="Calibri"/>
              <a:cs typeface="Calibri"/>
              <a:sym typeface="Calibri"/>
            </a:endParaRPr>
          </a:p>
          <a:p>
            <a:pPr indent="-355600" lvl="0" marL="457200" rtl="0" algn="just">
              <a:lnSpc>
                <a:spcPct val="115000"/>
              </a:lnSpc>
              <a:spcBef>
                <a:spcPts val="0"/>
              </a:spcBef>
              <a:spcAft>
                <a:spcPts val="0"/>
              </a:spcAft>
              <a:buClr>
                <a:srgbClr val="FF9900"/>
              </a:buClr>
              <a:buSzPts val="2000"/>
              <a:buFont typeface="Calibri"/>
              <a:buChar char="-"/>
            </a:pPr>
            <a:r>
              <a:rPr lang="ca" sz="2000">
                <a:solidFill>
                  <a:schemeClr val="dk2"/>
                </a:solidFill>
                <a:latin typeface="Calibri"/>
                <a:ea typeface="Calibri"/>
                <a:cs typeface="Calibri"/>
                <a:sym typeface="Calibri"/>
              </a:rPr>
              <a:t>La mida de la mostra es va triar per a proporcionar un 90% de potència per a detectar un odds ratio comú a la reducció de la discapacitat als 90 dies de l'1,3</a:t>
            </a:r>
            <a:r>
              <a:rPr lang="ca" sz="2000">
                <a:solidFill>
                  <a:schemeClr val="dk2"/>
                </a:solidFill>
                <a:highlight>
                  <a:schemeClr val="lt1"/>
                </a:highlight>
                <a:latin typeface="Calibri"/>
                <a:ea typeface="Calibri"/>
                <a:cs typeface="Calibri"/>
                <a:sym typeface="Calibri"/>
              </a:rPr>
              <a:t>.</a:t>
            </a:r>
            <a:endParaRPr sz="2000">
              <a:solidFill>
                <a:schemeClr val="dk2"/>
              </a:solidFill>
              <a:highlight>
                <a:schemeClr val="lt1"/>
              </a:highlight>
              <a:latin typeface="Calibri"/>
              <a:ea typeface="Calibri"/>
              <a:cs typeface="Calibri"/>
              <a:sym typeface="Calibri"/>
            </a:endParaRPr>
          </a:p>
          <a:p>
            <a:pPr indent="0" lvl="0" marL="0" rtl="0" algn="l">
              <a:spcBef>
                <a:spcPts val="360"/>
              </a:spcBef>
              <a:spcAft>
                <a:spcPts val="0"/>
              </a:spcAft>
              <a:buClr>
                <a:schemeClr val="dk1"/>
              </a:buClr>
              <a:buSzPts val="1100"/>
              <a:buFont typeface="Arial"/>
              <a:buNone/>
            </a:pPr>
            <a:r>
              <a:rPr lang="ca" sz="2000">
                <a:solidFill>
                  <a:schemeClr val="dk2"/>
                </a:solidFill>
                <a:latin typeface="Calibri"/>
                <a:ea typeface="Calibri"/>
                <a:cs typeface="Calibri"/>
                <a:sym typeface="Calibri"/>
              </a:rPr>
              <a:t>I</a:t>
            </a:r>
            <a:r>
              <a:rPr b="1" lang="ca" sz="2000">
                <a:solidFill>
                  <a:schemeClr val="dk2"/>
                </a:solidFill>
                <a:latin typeface="Calibri"/>
                <a:ea typeface="Calibri"/>
                <a:cs typeface="Calibri"/>
                <a:sym typeface="Calibri"/>
              </a:rPr>
              <a:t>TEM 7b. </a:t>
            </a:r>
            <a:r>
              <a:rPr lang="ca" sz="2000">
                <a:solidFill>
                  <a:schemeClr val="dk2"/>
                </a:solidFill>
                <a:latin typeface="Calibri"/>
                <a:ea typeface="Calibri"/>
                <a:cs typeface="Calibri"/>
                <a:sym typeface="Calibri"/>
              </a:rPr>
              <a:t>When applicable, explanation of any interim analyses and stopping guidelines.</a:t>
            </a:r>
            <a:endParaRPr sz="2000">
              <a:solidFill>
                <a:schemeClr val="dk2"/>
              </a:solidFill>
              <a:latin typeface="Calibri"/>
              <a:ea typeface="Calibri"/>
              <a:cs typeface="Calibri"/>
              <a:sym typeface="Calibri"/>
            </a:endParaRPr>
          </a:p>
          <a:p>
            <a:pPr indent="-355600" lvl="0" marL="457200" rtl="0" algn="just">
              <a:lnSpc>
                <a:spcPct val="115000"/>
              </a:lnSpc>
              <a:spcBef>
                <a:spcPts val="600"/>
              </a:spcBef>
              <a:spcAft>
                <a:spcPts val="0"/>
              </a:spcAft>
              <a:buClr>
                <a:srgbClr val="FF9900"/>
              </a:buClr>
              <a:buSzPts val="2000"/>
              <a:buFont typeface="Calibri"/>
              <a:buChar char="-"/>
            </a:pPr>
            <a:r>
              <a:rPr lang="ca" sz="2000">
                <a:solidFill>
                  <a:schemeClr val="dk2"/>
                </a:solidFill>
                <a:highlight>
                  <a:schemeClr val="lt1"/>
                </a:highlight>
                <a:latin typeface="Calibri"/>
                <a:ea typeface="Calibri"/>
                <a:cs typeface="Calibri"/>
                <a:sym typeface="Calibri"/>
              </a:rPr>
              <a:t>L'anàlisi dels resultats de l'eficàcia es va ordenar jeràrquicament, i es van realitzar proves estadístiques formals només si el punt final anterior a la jerarquia dels punts finals era significatiu, amb valors nominals de P divulgats més enllà d'aquest punt. El punt final principal (escala Rankin modificada) va ser el primer en la jerarquia dels punts finals, i el judici es va considerar positiu si es considerava que aquest punt final era significatiu, independentment dels punts finals inferiors a la jerarquia. Es va considerar que el funcionament neurològic va ser una important mesura de resultat de suport de la recuperació de l'ictus.</a:t>
            </a:r>
            <a:endParaRPr b="1" sz="2000">
              <a:solidFill>
                <a:schemeClr val="dk2"/>
              </a:solidFill>
              <a:latin typeface="Calibri"/>
              <a:ea typeface="Calibri"/>
              <a:cs typeface="Calibri"/>
              <a:sym typeface="Calibri"/>
            </a:endParaRPr>
          </a:p>
        </p:txBody>
      </p:sp>
      <p:sp>
        <p:nvSpPr>
          <p:cNvPr id="176" name="Google Shape;176;p22"/>
          <p:cNvSpPr txBox="1"/>
          <p:nvPr>
            <p:ph type="title"/>
          </p:nvPr>
        </p:nvSpPr>
        <p:spPr>
          <a:xfrm>
            <a:off x="581192" y="702156"/>
            <a:ext cx="11029500" cy="10137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ca"/>
              <a:t>ASSAIG CLÍNIC. GUIA CONSORT.</a:t>
            </a:r>
            <a:endParaRPr/>
          </a:p>
        </p:txBody>
      </p:sp>
      <p:sp>
        <p:nvSpPr>
          <p:cNvPr id="177" name="Google Shape;177;p22"/>
          <p:cNvSpPr txBox="1"/>
          <p:nvPr>
            <p:ph idx="12" type="sldNum"/>
          </p:nvPr>
        </p:nvSpPr>
        <p:spPr>
          <a:xfrm>
            <a:off x="10558300" y="5956137"/>
            <a:ext cx="10524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ca"/>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Google Shape;183;p23"/>
          <p:cNvSpPr txBox="1"/>
          <p:nvPr>
            <p:ph type="title"/>
          </p:nvPr>
        </p:nvSpPr>
        <p:spPr>
          <a:xfrm>
            <a:off x="581250" y="2084501"/>
            <a:ext cx="11029500" cy="4339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b="1" lang="ca" sz="2000" u="sng">
                <a:solidFill>
                  <a:schemeClr val="dk2"/>
                </a:solidFill>
                <a:latin typeface="Calibri"/>
                <a:ea typeface="Calibri"/>
                <a:cs typeface="Calibri"/>
                <a:sym typeface="Calibri"/>
              </a:rPr>
              <a:t>METHODS -RANDOMIZATION - SEQUENCE GENERATION.</a:t>
            </a:r>
            <a:endParaRPr b="1" sz="2000" u="sng">
              <a:solidFill>
                <a:schemeClr val="dk2"/>
              </a:solidFill>
              <a:latin typeface="Calibri"/>
              <a:ea typeface="Calibri"/>
              <a:cs typeface="Calibri"/>
              <a:sym typeface="Calibri"/>
            </a:endParaRPr>
          </a:p>
          <a:p>
            <a:pPr indent="0" lvl="0" marL="0" rtl="0" algn="l">
              <a:spcBef>
                <a:spcPts val="0"/>
              </a:spcBef>
              <a:spcAft>
                <a:spcPts val="0"/>
              </a:spcAft>
              <a:buNone/>
            </a:pPr>
            <a:r>
              <a:t/>
            </a:r>
            <a:endParaRPr b="1" sz="2000">
              <a:solidFill>
                <a:schemeClr val="dk2"/>
              </a:solidFill>
              <a:latin typeface="Calibri"/>
              <a:ea typeface="Calibri"/>
              <a:cs typeface="Calibri"/>
              <a:sym typeface="Calibri"/>
            </a:endParaRPr>
          </a:p>
          <a:p>
            <a:pPr indent="0" lvl="0" marL="0" rtl="0" algn="just">
              <a:lnSpc>
                <a:spcPct val="115000"/>
              </a:lnSpc>
              <a:spcBef>
                <a:spcPts val="0"/>
              </a:spcBef>
              <a:spcAft>
                <a:spcPts val="0"/>
              </a:spcAft>
              <a:buNone/>
            </a:pPr>
            <a:r>
              <a:rPr b="1" lang="ca" sz="2000">
                <a:solidFill>
                  <a:schemeClr val="dk2"/>
                </a:solidFill>
                <a:latin typeface="Calibri"/>
                <a:ea typeface="Calibri"/>
                <a:cs typeface="Calibri"/>
                <a:sym typeface="Calibri"/>
              </a:rPr>
              <a:t>ITEM 8a</a:t>
            </a:r>
            <a:r>
              <a:rPr lang="ca" sz="2000">
                <a:solidFill>
                  <a:schemeClr val="dk2"/>
                </a:solidFill>
                <a:latin typeface="Calibri"/>
                <a:ea typeface="Calibri"/>
                <a:cs typeface="Calibri"/>
                <a:sym typeface="Calibri"/>
              </a:rPr>
              <a:t>. Method used to generate the random allocation sequence.</a:t>
            </a:r>
            <a:endParaRPr sz="2000">
              <a:solidFill>
                <a:schemeClr val="dk2"/>
              </a:solidFill>
              <a:latin typeface="Calibri"/>
              <a:ea typeface="Calibri"/>
              <a:cs typeface="Calibri"/>
              <a:sym typeface="Calibri"/>
            </a:endParaRPr>
          </a:p>
          <a:p>
            <a:pPr indent="0" lvl="0" marL="0" rtl="0" algn="just">
              <a:lnSpc>
                <a:spcPct val="115000"/>
              </a:lnSpc>
              <a:spcBef>
                <a:spcPts val="0"/>
              </a:spcBef>
              <a:spcAft>
                <a:spcPts val="0"/>
              </a:spcAft>
              <a:buClr>
                <a:schemeClr val="dk1"/>
              </a:buClr>
              <a:buSzPts val="1100"/>
              <a:buFont typeface="Arial"/>
              <a:buNone/>
            </a:pPr>
            <a:r>
              <a:t/>
            </a:r>
            <a:endParaRPr sz="2000">
              <a:solidFill>
                <a:schemeClr val="dk2"/>
              </a:solidFill>
              <a:latin typeface="Calibri"/>
              <a:ea typeface="Calibri"/>
              <a:cs typeface="Calibri"/>
              <a:sym typeface="Calibri"/>
            </a:endParaRPr>
          </a:p>
          <a:p>
            <a:pPr indent="-355600" lvl="0" marL="457200" rtl="0" algn="just">
              <a:lnSpc>
                <a:spcPct val="115000"/>
              </a:lnSpc>
              <a:spcBef>
                <a:spcPts val="0"/>
              </a:spcBef>
              <a:spcAft>
                <a:spcPts val="0"/>
              </a:spcAft>
              <a:buClr>
                <a:srgbClr val="FF9900"/>
              </a:buClr>
              <a:buSzPts val="2000"/>
              <a:buFont typeface="Calibri"/>
              <a:buChar char="-"/>
            </a:pPr>
            <a:r>
              <a:rPr lang="ca" sz="2000">
                <a:solidFill>
                  <a:schemeClr val="dk2"/>
                </a:solidFill>
                <a:highlight>
                  <a:schemeClr val="lt1"/>
                </a:highlight>
                <a:latin typeface="Calibri"/>
                <a:ea typeface="Calibri"/>
                <a:cs typeface="Calibri"/>
                <a:sym typeface="Calibri"/>
              </a:rPr>
              <a:t>Els pacients van ser assignats aleatòriament per rebre una infusió endovenosa de NXY-059 o placebo en un termini de sis hores després de l'inici de l'accident cerebrovascular, però es requeria que cada lloc mantingués un temps mitjà des de l'inici del cop fins al tractament no superior a quatre hores. L'aleatorització es va realitzar per telèfon amb l'ús d'un sistema interactiu de resposta de veu interactiu als quals els investigadors van poder accedir. Els pacients sotmesos a l'aleatorització es van estratificar segons el país, la puntuació de NIHSS a la línia de base, el costat de l'infart cerebral i la intenció de tractar amb alteplasa.</a:t>
            </a:r>
            <a:endParaRPr b="1" sz="2000">
              <a:solidFill>
                <a:schemeClr val="dk2"/>
              </a:solidFill>
              <a:latin typeface="Calibri"/>
              <a:ea typeface="Calibri"/>
              <a:cs typeface="Calibri"/>
              <a:sym typeface="Calibri"/>
            </a:endParaRPr>
          </a:p>
        </p:txBody>
      </p:sp>
      <p:sp>
        <p:nvSpPr>
          <p:cNvPr id="184" name="Google Shape;184;p23"/>
          <p:cNvSpPr txBox="1"/>
          <p:nvPr>
            <p:ph type="title"/>
          </p:nvPr>
        </p:nvSpPr>
        <p:spPr>
          <a:xfrm>
            <a:off x="581192" y="702156"/>
            <a:ext cx="11029500" cy="10137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ca"/>
              <a:t>ASSAIG CLÍNIC. GUIA CONSORT.</a:t>
            </a:r>
            <a:endParaRPr/>
          </a:p>
        </p:txBody>
      </p:sp>
      <p:sp>
        <p:nvSpPr>
          <p:cNvPr id="185" name="Google Shape;185;p23"/>
          <p:cNvSpPr txBox="1"/>
          <p:nvPr>
            <p:ph idx="12" type="sldNum"/>
          </p:nvPr>
        </p:nvSpPr>
        <p:spPr>
          <a:xfrm>
            <a:off x="10558300" y="5956137"/>
            <a:ext cx="10524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ca"/>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sp>
        <p:nvSpPr>
          <p:cNvPr id="191" name="Google Shape;191;p24"/>
          <p:cNvSpPr txBox="1"/>
          <p:nvPr>
            <p:ph type="title"/>
          </p:nvPr>
        </p:nvSpPr>
        <p:spPr>
          <a:xfrm>
            <a:off x="581250" y="1852300"/>
            <a:ext cx="11029500" cy="47430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b="1" lang="ca" sz="2000" u="sng">
                <a:solidFill>
                  <a:schemeClr val="dk2"/>
                </a:solidFill>
                <a:latin typeface="Calibri"/>
                <a:ea typeface="Calibri"/>
                <a:cs typeface="Calibri"/>
                <a:sym typeface="Calibri"/>
              </a:rPr>
              <a:t>METHODS -RANDOMIZATION - SEQUENCE GENERATION. (CONTINUACIÓ)</a:t>
            </a:r>
            <a:endParaRPr b="1" sz="2000" u="sng">
              <a:solidFill>
                <a:schemeClr val="dk2"/>
              </a:solidFill>
              <a:latin typeface="Calibri"/>
              <a:ea typeface="Calibri"/>
              <a:cs typeface="Calibri"/>
              <a:sym typeface="Calibri"/>
            </a:endParaRPr>
          </a:p>
          <a:p>
            <a:pPr indent="0" lvl="0" marL="0" rtl="0" algn="l">
              <a:spcBef>
                <a:spcPts val="0"/>
              </a:spcBef>
              <a:spcAft>
                <a:spcPts val="0"/>
              </a:spcAft>
              <a:buNone/>
            </a:pPr>
            <a:r>
              <a:t/>
            </a:r>
            <a:endParaRPr b="1" sz="2000" u="sng">
              <a:solidFill>
                <a:schemeClr val="dk2"/>
              </a:solidFill>
              <a:latin typeface="Calibri"/>
              <a:ea typeface="Calibri"/>
              <a:cs typeface="Calibri"/>
              <a:sym typeface="Calibri"/>
            </a:endParaRPr>
          </a:p>
          <a:p>
            <a:pPr indent="0" lvl="0" marL="0" rtl="0" algn="just">
              <a:lnSpc>
                <a:spcPct val="115000"/>
              </a:lnSpc>
              <a:spcBef>
                <a:spcPts val="0"/>
              </a:spcBef>
              <a:spcAft>
                <a:spcPts val="0"/>
              </a:spcAft>
              <a:buNone/>
            </a:pPr>
            <a:r>
              <a:rPr b="1" lang="ca" sz="1800">
                <a:solidFill>
                  <a:schemeClr val="dk2"/>
                </a:solidFill>
                <a:latin typeface="Calibri"/>
                <a:ea typeface="Calibri"/>
                <a:cs typeface="Calibri"/>
                <a:sym typeface="Calibri"/>
              </a:rPr>
              <a:t>ITEM 8b.</a:t>
            </a:r>
            <a:r>
              <a:rPr lang="ca" sz="1800">
                <a:solidFill>
                  <a:schemeClr val="dk2"/>
                </a:solidFill>
                <a:latin typeface="Calibri"/>
                <a:ea typeface="Calibri"/>
                <a:cs typeface="Calibri"/>
                <a:sym typeface="Calibri"/>
              </a:rPr>
              <a:t> Type of randomisation; details of any restriction (such as blocking and block size).</a:t>
            </a:r>
            <a:endParaRPr sz="1800">
              <a:solidFill>
                <a:schemeClr val="dk2"/>
              </a:solidFill>
              <a:latin typeface="Calibri"/>
              <a:ea typeface="Calibri"/>
              <a:cs typeface="Calibri"/>
              <a:sym typeface="Calibri"/>
            </a:endParaRPr>
          </a:p>
          <a:p>
            <a:pPr indent="-342900" lvl="0" marL="457200" rtl="0" algn="just">
              <a:lnSpc>
                <a:spcPct val="115000"/>
              </a:lnSpc>
              <a:spcBef>
                <a:spcPts val="0"/>
              </a:spcBef>
              <a:spcAft>
                <a:spcPts val="0"/>
              </a:spcAft>
              <a:buClr>
                <a:srgbClr val="FF9900"/>
              </a:buClr>
              <a:buSzPts val="1800"/>
              <a:buFont typeface="Calibri"/>
              <a:buChar char="-"/>
            </a:pPr>
            <a:r>
              <a:rPr lang="ca" sz="1800">
                <a:solidFill>
                  <a:schemeClr val="dk2"/>
                </a:solidFill>
                <a:latin typeface="Calibri"/>
                <a:ea typeface="Calibri"/>
                <a:cs typeface="Calibri"/>
                <a:sym typeface="Calibri"/>
              </a:rPr>
              <a:t>Estratificació estratègica amb assignació aleatòria . L’estratificació s'utilitza per assegurar un bon equilibri de les característiques dels participants en cada grup de pacients. Per casualitat, particularment en petits assaigs, els grups d'estudi poden no estar ben equilibrats per a les característiques bàsiques, com ara l'edat i l'estadi de la malaltia. Això debilita la credibilitat del judici. Aquests desequilibris es poden evitar sense sacrificar els avantatges de l'assignació a l'atzar. </a:t>
            </a:r>
            <a:r>
              <a:rPr lang="ca" sz="1800">
                <a:solidFill>
                  <a:schemeClr val="dk2"/>
                </a:solidFill>
                <a:highlight>
                  <a:schemeClr val="lt1"/>
                </a:highlight>
                <a:latin typeface="Calibri"/>
                <a:ea typeface="Calibri"/>
                <a:cs typeface="Calibri"/>
                <a:sym typeface="Calibri"/>
              </a:rPr>
              <a:t>L'estratificació garanteix que el nombre de participants que reben cada intervenció estigui estretament equilibrat dins de cada estrat. L'assignació aleatoritzada estratificada s'aconsegueix mitjançant un procediment separat d'assignació aleatòria dins de cadascun dels dos o més subconjunts de participants (en el nostre cas utilitzant el mateix per a tots els hospitals). L'estratificació per centre és comú en assaigs multicèntrics com és en el nostre cas. L'estratificació requereix alguna forma de restricció (com el bloqueig dins dels estrats). L'estratificació sense bloqueig és ineficaç.</a:t>
            </a:r>
            <a:endParaRPr sz="1800">
              <a:solidFill>
                <a:schemeClr val="dk2"/>
              </a:solidFill>
              <a:highlight>
                <a:schemeClr val="lt1"/>
              </a:highlight>
              <a:latin typeface="Calibri"/>
              <a:ea typeface="Calibri"/>
              <a:cs typeface="Calibri"/>
              <a:sym typeface="Calibri"/>
            </a:endParaRPr>
          </a:p>
          <a:p>
            <a:pPr indent="-342900" lvl="0" marL="457200" rtl="0" algn="just">
              <a:lnSpc>
                <a:spcPct val="115000"/>
              </a:lnSpc>
              <a:spcBef>
                <a:spcPts val="0"/>
              </a:spcBef>
              <a:spcAft>
                <a:spcPts val="0"/>
              </a:spcAft>
              <a:buClr>
                <a:srgbClr val="FF9900"/>
              </a:buClr>
              <a:buSzPts val="1800"/>
              <a:buFont typeface="Calibri"/>
              <a:buChar char="-"/>
            </a:pPr>
            <a:r>
              <a:rPr lang="ca" sz="1800">
                <a:solidFill>
                  <a:schemeClr val="dk2"/>
                </a:solidFill>
                <a:highlight>
                  <a:schemeClr val="lt1"/>
                </a:highlight>
                <a:latin typeface="Calibri"/>
                <a:ea typeface="Calibri"/>
                <a:cs typeface="Calibri"/>
                <a:sym typeface="Calibri"/>
              </a:rPr>
              <a:t>Els pacients sotmesos a l'aleatorització es van estratificar segons el país, la puntuació de NIHSS a la línia de base, el costat de l'infart cerebral i la intenció de tractar amb alteplasa.</a:t>
            </a:r>
            <a:endParaRPr b="1" sz="2000" u="sng">
              <a:solidFill>
                <a:schemeClr val="dk2"/>
              </a:solidFill>
              <a:latin typeface="Calibri"/>
              <a:ea typeface="Calibri"/>
              <a:cs typeface="Calibri"/>
              <a:sym typeface="Calibri"/>
            </a:endParaRPr>
          </a:p>
        </p:txBody>
      </p:sp>
      <p:sp>
        <p:nvSpPr>
          <p:cNvPr id="192" name="Google Shape;192;p24"/>
          <p:cNvSpPr txBox="1"/>
          <p:nvPr>
            <p:ph type="title"/>
          </p:nvPr>
        </p:nvSpPr>
        <p:spPr>
          <a:xfrm>
            <a:off x="581192" y="702156"/>
            <a:ext cx="11029500" cy="10137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ca"/>
              <a:t>ASSAIG CLÍNIC. GUIA CONSORT.</a:t>
            </a:r>
            <a:endParaRPr/>
          </a:p>
        </p:txBody>
      </p:sp>
      <p:sp>
        <p:nvSpPr>
          <p:cNvPr id="193" name="Google Shape;193;p24"/>
          <p:cNvSpPr txBox="1"/>
          <p:nvPr>
            <p:ph idx="12" type="sldNum"/>
          </p:nvPr>
        </p:nvSpPr>
        <p:spPr>
          <a:xfrm>
            <a:off x="10558300" y="5956137"/>
            <a:ext cx="10524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ca"/>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sp>
        <p:nvSpPr>
          <p:cNvPr id="199" name="Google Shape;199;p25"/>
          <p:cNvSpPr txBox="1"/>
          <p:nvPr>
            <p:ph type="title"/>
          </p:nvPr>
        </p:nvSpPr>
        <p:spPr>
          <a:xfrm>
            <a:off x="581250" y="1715850"/>
            <a:ext cx="11029500" cy="46053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b="1" lang="ca" sz="1900" u="sng">
                <a:solidFill>
                  <a:schemeClr val="dk2"/>
                </a:solidFill>
                <a:latin typeface="Calibri"/>
                <a:ea typeface="Calibri"/>
                <a:cs typeface="Calibri"/>
                <a:sym typeface="Calibri"/>
              </a:rPr>
              <a:t>METHODS -RANDOMIZATION - ALLOCATION CONCEALMENT MECHANISM.</a:t>
            </a:r>
            <a:r>
              <a:rPr b="1" lang="ca" sz="1900">
                <a:solidFill>
                  <a:schemeClr val="dk2"/>
                </a:solidFill>
                <a:latin typeface="Calibri"/>
                <a:ea typeface="Calibri"/>
                <a:cs typeface="Calibri"/>
                <a:sym typeface="Calibri"/>
              </a:rPr>
              <a:t> </a:t>
            </a:r>
            <a:endParaRPr b="1" sz="1900">
              <a:solidFill>
                <a:schemeClr val="dk2"/>
              </a:solidFill>
              <a:latin typeface="Calibri"/>
              <a:ea typeface="Calibri"/>
              <a:cs typeface="Calibri"/>
              <a:sym typeface="Calibri"/>
            </a:endParaRPr>
          </a:p>
          <a:p>
            <a:pPr indent="0" lvl="0" marL="0" rtl="0" algn="just">
              <a:lnSpc>
                <a:spcPct val="115000"/>
              </a:lnSpc>
              <a:spcBef>
                <a:spcPts val="0"/>
              </a:spcBef>
              <a:spcAft>
                <a:spcPts val="0"/>
              </a:spcAft>
              <a:buNone/>
            </a:pPr>
            <a:r>
              <a:t/>
            </a:r>
            <a:endParaRPr sz="1900">
              <a:solidFill>
                <a:schemeClr val="dk2"/>
              </a:solidFill>
              <a:latin typeface="Calibri"/>
              <a:ea typeface="Calibri"/>
              <a:cs typeface="Calibri"/>
              <a:sym typeface="Calibri"/>
            </a:endParaRPr>
          </a:p>
          <a:p>
            <a:pPr indent="0" lvl="0" marL="0" rtl="0" algn="just">
              <a:lnSpc>
                <a:spcPct val="115000"/>
              </a:lnSpc>
              <a:spcBef>
                <a:spcPts val="0"/>
              </a:spcBef>
              <a:spcAft>
                <a:spcPts val="0"/>
              </a:spcAft>
              <a:buClr>
                <a:schemeClr val="dk1"/>
              </a:buClr>
              <a:buSzPts val="1100"/>
              <a:buFont typeface="Arial"/>
              <a:buNone/>
            </a:pPr>
            <a:r>
              <a:rPr b="1" lang="ca" sz="1900">
                <a:solidFill>
                  <a:schemeClr val="dk2"/>
                </a:solidFill>
                <a:latin typeface="Calibri"/>
                <a:ea typeface="Calibri"/>
                <a:cs typeface="Calibri"/>
                <a:sym typeface="Calibri"/>
              </a:rPr>
              <a:t>ITEM 9. </a:t>
            </a:r>
            <a:r>
              <a:rPr lang="ca" sz="1900">
                <a:solidFill>
                  <a:schemeClr val="dk2"/>
                </a:solidFill>
                <a:latin typeface="Calibri"/>
                <a:ea typeface="Calibri"/>
                <a:cs typeface="Calibri"/>
                <a:sym typeface="Calibri"/>
              </a:rPr>
              <a:t>Mechanism used to implement the random allocation sequence (such as sequentially numbered containers), describing any steps taken to conceal the sequence until interventions were assigned.</a:t>
            </a:r>
            <a:endParaRPr sz="1900">
              <a:solidFill>
                <a:schemeClr val="dk2"/>
              </a:solidFill>
              <a:highlight>
                <a:schemeClr val="lt1"/>
              </a:highlight>
              <a:latin typeface="Calibri"/>
              <a:ea typeface="Calibri"/>
              <a:cs typeface="Calibri"/>
              <a:sym typeface="Calibri"/>
            </a:endParaRPr>
          </a:p>
          <a:p>
            <a:pPr indent="-349250" lvl="0" marL="457200" rtl="0" algn="just">
              <a:lnSpc>
                <a:spcPct val="115000"/>
              </a:lnSpc>
              <a:spcBef>
                <a:spcPts val="0"/>
              </a:spcBef>
              <a:spcAft>
                <a:spcPts val="0"/>
              </a:spcAft>
              <a:buClr>
                <a:srgbClr val="FF9900"/>
              </a:buClr>
              <a:buSzPts val="1900"/>
              <a:buFont typeface="Calibri"/>
              <a:buChar char="-"/>
            </a:pPr>
            <a:r>
              <a:rPr lang="ca" sz="1900">
                <a:solidFill>
                  <a:schemeClr val="dk2"/>
                </a:solidFill>
                <a:highlight>
                  <a:schemeClr val="lt1"/>
                </a:highlight>
                <a:latin typeface="Calibri"/>
                <a:ea typeface="Calibri"/>
                <a:cs typeface="Calibri"/>
                <a:sym typeface="Calibri"/>
              </a:rPr>
              <a:t>L'aleatorització es va realitzar per telèfon.</a:t>
            </a:r>
            <a:endParaRPr sz="1900">
              <a:solidFill>
                <a:schemeClr val="dk2"/>
              </a:solidFill>
              <a:highlight>
                <a:schemeClr val="lt1"/>
              </a:highlight>
              <a:latin typeface="Calibri"/>
              <a:ea typeface="Calibri"/>
              <a:cs typeface="Calibri"/>
              <a:sym typeface="Calibri"/>
            </a:endParaRPr>
          </a:p>
          <a:p>
            <a:pPr indent="-349250" lvl="0" marL="457200" rtl="0" algn="just">
              <a:lnSpc>
                <a:spcPct val="115000"/>
              </a:lnSpc>
              <a:spcBef>
                <a:spcPts val="0"/>
              </a:spcBef>
              <a:spcAft>
                <a:spcPts val="0"/>
              </a:spcAft>
              <a:buClr>
                <a:srgbClr val="FF9900"/>
              </a:buClr>
              <a:buSzPts val="1900"/>
              <a:buFont typeface="Calibri"/>
              <a:buChar char="-"/>
            </a:pPr>
            <a:r>
              <a:rPr lang="ca" sz="1900">
                <a:solidFill>
                  <a:schemeClr val="dk2"/>
                </a:solidFill>
                <a:highlight>
                  <a:schemeClr val="lt1"/>
                </a:highlight>
                <a:latin typeface="Calibri"/>
                <a:ea typeface="Calibri"/>
                <a:cs typeface="Calibri"/>
                <a:sym typeface="Calibri"/>
              </a:rPr>
              <a:t>Un bon mecanisme d'ocultació de l'assignació implica una acció externa i l'ús d'un sistema central d'assignació aleatòria telefònica resulta ser una tècnica habitual.</a:t>
            </a:r>
            <a:endParaRPr sz="1900">
              <a:solidFill>
                <a:schemeClr val="dk2"/>
              </a:solidFill>
              <a:highlight>
                <a:schemeClr val="lt1"/>
              </a:highlight>
              <a:latin typeface="Calibri"/>
              <a:ea typeface="Calibri"/>
              <a:cs typeface="Calibri"/>
              <a:sym typeface="Calibri"/>
            </a:endParaRPr>
          </a:p>
          <a:p>
            <a:pPr indent="-349250" lvl="0" marL="457200" rtl="0" algn="just">
              <a:lnSpc>
                <a:spcPct val="115000"/>
              </a:lnSpc>
              <a:spcBef>
                <a:spcPts val="0"/>
              </a:spcBef>
              <a:spcAft>
                <a:spcPts val="0"/>
              </a:spcAft>
              <a:buClr>
                <a:srgbClr val="FF9900"/>
              </a:buClr>
              <a:buSzPts val="1900"/>
              <a:buFont typeface="Calibri"/>
              <a:buChar char="-"/>
            </a:pPr>
            <a:r>
              <a:rPr lang="ca" sz="1900">
                <a:solidFill>
                  <a:schemeClr val="dk2"/>
                </a:solidFill>
                <a:highlight>
                  <a:schemeClr val="lt1"/>
                </a:highlight>
                <a:latin typeface="Calibri"/>
                <a:ea typeface="Calibri"/>
                <a:cs typeface="Calibri"/>
                <a:sym typeface="Calibri"/>
              </a:rPr>
              <a:t>Per a millorar  la seqüència d'assignació aleatòria s’ha utilitzat un algoritme dinàmic per a mantenir un equilibri de factors pronòstics entre els dos grups d'estudi; els del fàrmac subministrat i els del placebo.</a:t>
            </a:r>
            <a:endParaRPr sz="1900">
              <a:solidFill>
                <a:schemeClr val="dk2"/>
              </a:solidFill>
              <a:highlight>
                <a:schemeClr val="lt1"/>
              </a:highlight>
              <a:latin typeface="Calibri"/>
              <a:ea typeface="Calibri"/>
              <a:cs typeface="Calibri"/>
              <a:sym typeface="Calibri"/>
            </a:endParaRPr>
          </a:p>
          <a:p>
            <a:pPr indent="-349250" lvl="0" marL="457200" rtl="0" algn="just">
              <a:lnSpc>
                <a:spcPct val="115000"/>
              </a:lnSpc>
              <a:spcBef>
                <a:spcPts val="0"/>
              </a:spcBef>
              <a:spcAft>
                <a:spcPts val="0"/>
              </a:spcAft>
              <a:buClr>
                <a:srgbClr val="FF9900"/>
              </a:buClr>
              <a:buSzPts val="1900"/>
              <a:buFont typeface="Calibri"/>
              <a:buChar char="-"/>
            </a:pPr>
            <a:r>
              <a:rPr lang="ca" sz="1900">
                <a:solidFill>
                  <a:schemeClr val="dk2"/>
                </a:solidFill>
                <a:highlight>
                  <a:schemeClr val="lt1"/>
                </a:highlight>
                <a:latin typeface="Calibri"/>
                <a:ea typeface="Calibri"/>
                <a:cs typeface="Calibri"/>
                <a:sym typeface="Calibri"/>
              </a:rPr>
              <a:t>L’algorisme dinàmic divideix el problema en subproblemas més petits amb els que resol aquests problemes de manera òptima utilitzant aquest procés de pasos recursius , i per últim utilitza aquestes solucions per a construir una solució òptima al problema original.</a:t>
            </a:r>
            <a:endParaRPr sz="1900">
              <a:solidFill>
                <a:schemeClr val="dk2"/>
              </a:solidFill>
              <a:highlight>
                <a:schemeClr val="lt1"/>
              </a:highlight>
              <a:latin typeface="Calibri"/>
              <a:ea typeface="Calibri"/>
              <a:cs typeface="Calibri"/>
              <a:sym typeface="Calibri"/>
            </a:endParaRPr>
          </a:p>
          <a:p>
            <a:pPr indent="-349250" lvl="0" marL="457200" rtl="0" algn="just">
              <a:lnSpc>
                <a:spcPct val="115000"/>
              </a:lnSpc>
              <a:spcBef>
                <a:spcPts val="0"/>
              </a:spcBef>
              <a:spcAft>
                <a:spcPts val="0"/>
              </a:spcAft>
              <a:buClr>
                <a:srgbClr val="FF9900"/>
              </a:buClr>
              <a:buSzPts val="1900"/>
              <a:buFont typeface="Calibri"/>
              <a:buChar char="-"/>
            </a:pPr>
            <a:r>
              <a:rPr lang="ca" sz="1900">
                <a:solidFill>
                  <a:schemeClr val="dk2"/>
                </a:solidFill>
                <a:highlight>
                  <a:schemeClr val="lt1"/>
                </a:highlight>
                <a:latin typeface="Calibri"/>
                <a:ea typeface="Calibri"/>
                <a:cs typeface="Calibri"/>
                <a:sym typeface="Calibri"/>
              </a:rPr>
              <a:t>L'ocultació de l'assignació no adequada contribueix a un biaix en l'estimació dels efectes del tractament. </a:t>
            </a:r>
            <a:endParaRPr b="1" sz="1900">
              <a:solidFill>
                <a:schemeClr val="dk2"/>
              </a:solidFill>
              <a:latin typeface="Calibri"/>
              <a:ea typeface="Calibri"/>
              <a:cs typeface="Calibri"/>
              <a:sym typeface="Calibri"/>
            </a:endParaRPr>
          </a:p>
        </p:txBody>
      </p:sp>
      <p:sp>
        <p:nvSpPr>
          <p:cNvPr id="200" name="Google Shape;200;p25"/>
          <p:cNvSpPr txBox="1"/>
          <p:nvPr>
            <p:ph type="title"/>
          </p:nvPr>
        </p:nvSpPr>
        <p:spPr>
          <a:xfrm>
            <a:off x="581192" y="702156"/>
            <a:ext cx="11029500" cy="10137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ca"/>
              <a:t>ASSAIG CLÍNIC. GUIA CONSORT.</a:t>
            </a:r>
            <a:endParaRPr/>
          </a:p>
        </p:txBody>
      </p:sp>
      <p:sp>
        <p:nvSpPr>
          <p:cNvPr id="201" name="Google Shape;201;p25"/>
          <p:cNvSpPr txBox="1"/>
          <p:nvPr>
            <p:ph idx="12" type="sldNum"/>
          </p:nvPr>
        </p:nvSpPr>
        <p:spPr>
          <a:xfrm>
            <a:off x="10558300" y="5956137"/>
            <a:ext cx="10524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ca"/>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6" name="Shape 206"/>
        <p:cNvGrpSpPr/>
        <p:nvPr/>
      </p:nvGrpSpPr>
      <p:grpSpPr>
        <a:xfrm>
          <a:off x="0" y="0"/>
          <a:ext cx="0" cy="0"/>
          <a:chOff x="0" y="0"/>
          <a:chExt cx="0" cy="0"/>
        </a:xfrm>
      </p:grpSpPr>
      <p:sp>
        <p:nvSpPr>
          <p:cNvPr id="207" name="Google Shape;207;p26"/>
          <p:cNvSpPr txBox="1"/>
          <p:nvPr>
            <p:ph type="title"/>
          </p:nvPr>
        </p:nvSpPr>
        <p:spPr>
          <a:xfrm>
            <a:off x="581250" y="1852300"/>
            <a:ext cx="11029500" cy="44541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b="1" lang="ca" sz="2000" u="sng">
                <a:solidFill>
                  <a:schemeClr val="dk2"/>
                </a:solidFill>
                <a:latin typeface="Calibri"/>
                <a:ea typeface="Calibri"/>
                <a:cs typeface="Calibri"/>
                <a:sym typeface="Calibri"/>
              </a:rPr>
              <a:t>METHODS- RANDOMIZATION - IMPLEMENTATION.</a:t>
            </a:r>
            <a:endParaRPr b="1" sz="2000" u="sng">
              <a:solidFill>
                <a:schemeClr val="dk2"/>
              </a:solidFill>
              <a:latin typeface="Calibri"/>
              <a:ea typeface="Calibri"/>
              <a:cs typeface="Calibri"/>
              <a:sym typeface="Calibri"/>
            </a:endParaRPr>
          </a:p>
          <a:p>
            <a:pPr indent="0" lvl="0" marL="0" rtl="0" algn="l">
              <a:spcBef>
                <a:spcPts val="0"/>
              </a:spcBef>
              <a:spcAft>
                <a:spcPts val="0"/>
              </a:spcAft>
              <a:buNone/>
            </a:pPr>
            <a:r>
              <a:t/>
            </a:r>
            <a:endParaRPr b="1" sz="2000" u="sng">
              <a:solidFill>
                <a:schemeClr val="dk2"/>
              </a:solidFill>
              <a:latin typeface="Calibri"/>
              <a:ea typeface="Calibri"/>
              <a:cs typeface="Calibri"/>
              <a:sym typeface="Calibri"/>
            </a:endParaRPr>
          </a:p>
          <a:p>
            <a:pPr indent="0" lvl="0" marL="0" rtl="0" algn="just">
              <a:lnSpc>
                <a:spcPct val="115000"/>
              </a:lnSpc>
              <a:spcBef>
                <a:spcPts val="0"/>
              </a:spcBef>
              <a:spcAft>
                <a:spcPts val="0"/>
              </a:spcAft>
              <a:buClr>
                <a:schemeClr val="dk1"/>
              </a:buClr>
              <a:buSzPts val="1100"/>
              <a:buFont typeface="Arial"/>
              <a:buNone/>
            </a:pPr>
            <a:r>
              <a:rPr b="1" lang="ca" sz="2000">
                <a:solidFill>
                  <a:schemeClr val="dk2"/>
                </a:solidFill>
                <a:latin typeface="Calibri"/>
                <a:ea typeface="Calibri"/>
                <a:cs typeface="Calibri"/>
                <a:sym typeface="Calibri"/>
              </a:rPr>
              <a:t>ITEM 10. </a:t>
            </a:r>
            <a:r>
              <a:rPr lang="ca" sz="2000">
                <a:solidFill>
                  <a:schemeClr val="dk2"/>
                </a:solidFill>
                <a:latin typeface="Calibri"/>
                <a:ea typeface="Calibri"/>
                <a:cs typeface="Calibri"/>
                <a:sym typeface="Calibri"/>
              </a:rPr>
              <a:t>Who generated the random allocation sequence, who enrolled participants, and who assigned participants to interventions.</a:t>
            </a:r>
            <a:endParaRPr sz="2000">
              <a:solidFill>
                <a:schemeClr val="dk2"/>
              </a:solidFill>
              <a:latin typeface="Calibri"/>
              <a:ea typeface="Calibri"/>
              <a:cs typeface="Calibri"/>
              <a:sym typeface="Calibri"/>
            </a:endParaRPr>
          </a:p>
          <a:p>
            <a:pPr indent="-355600" lvl="0" marL="457200" rtl="0" algn="just">
              <a:lnSpc>
                <a:spcPct val="115000"/>
              </a:lnSpc>
              <a:spcBef>
                <a:spcPts val="0"/>
              </a:spcBef>
              <a:spcAft>
                <a:spcPts val="0"/>
              </a:spcAft>
              <a:buClr>
                <a:srgbClr val="FF9900"/>
              </a:buClr>
              <a:buSzPts val="2000"/>
              <a:buFont typeface="Calibri"/>
              <a:buChar char="-"/>
            </a:pPr>
            <a:r>
              <a:rPr lang="ca" sz="2000">
                <a:solidFill>
                  <a:schemeClr val="dk2"/>
                </a:solidFill>
                <a:highlight>
                  <a:schemeClr val="lt1"/>
                </a:highlight>
                <a:latin typeface="Calibri"/>
                <a:ea typeface="Calibri"/>
                <a:cs typeface="Calibri"/>
                <a:sym typeface="Calibri"/>
              </a:rPr>
              <a:t>Els investigadors haurien d'intentar una separació completa de les persones que participen en l'ocultació de generació i assignació de les persones que participen en la implementació de les tasques. Per tant, si algú està involucrat en els passos d'ocultació de la generació de la seqüència o d'assignació, idealment no haurien d'estar involucrats en el pas d'implementació </a:t>
            </a:r>
            <a:r>
              <a:rPr lang="ca" sz="2000">
                <a:solidFill>
                  <a:schemeClr val="dk2"/>
                </a:solidFill>
                <a:latin typeface="Calibri"/>
                <a:ea typeface="Calibri"/>
                <a:cs typeface="Calibri"/>
                <a:sym typeface="Calibri"/>
              </a:rPr>
              <a:t>però en el nostre cas sembla ser que sí perquè les mateixes persones realitzen tots els passos o com a mínim no comenten que hi ha separació de tasques(parla en forma impersonal).</a:t>
            </a:r>
            <a:endParaRPr b="1" sz="2000">
              <a:solidFill>
                <a:schemeClr val="dk2"/>
              </a:solidFill>
              <a:latin typeface="Calibri"/>
              <a:ea typeface="Calibri"/>
              <a:cs typeface="Calibri"/>
              <a:sym typeface="Calibri"/>
            </a:endParaRPr>
          </a:p>
        </p:txBody>
      </p:sp>
      <p:sp>
        <p:nvSpPr>
          <p:cNvPr id="208" name="Google Shape;208;p26"/>
          <p:cNvSpPr txBox="1"/>
          <p:nvPr>
            <p:ph type="title"/>
          </p:nvPr>
        </p:nvSpPr>
        <p:spPr>
          <a:xfrm>
            <a:off x="581192" y="702156"/>
            <a:ext cx="11029500" cy="10137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ca"/>
              <a:t>ASSAIG CLÍNIC. GUIA CONSORT.</a:t>
            </a:r>
            <a:endParaRPr/>
          </a:p>
        </p:txBody>
      </p:sp>
      <p:sp>
        <p:nvSpPr>
          <p:cNvPr id="209" name="Google Shape;209;p26"/>
          <p:cNvSpPr txBox="1"/>
          <p:nvPr>
            <p:ph idx="12" type="sldNum"/>
          </p:nvPr>
        </p:nvSpPr>
        <p:spPr>
          <a:xfrm>
            <a:off x="10558300" y="5956137"/>
            <a:ext cx="10524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ca"/>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4" name="Shape 214"/>
        <p:cNvGrpSpPr/>
        <p:nvPr/>
      </p:nvGrpSpPr>
      <p:grpSpPr>
        <a:xfrm>
          <a:off x="0" y="0"/>
          <a:ext cx="0" cy="0"/>
          <a:chOff x="0" y="0"/>
          <a:chExt cx="0" cy="0"/>
        </a:xfrm>
      </p:grpSpPr>
      <p:sp>
        <p:nvSpPr>
          <p:cNvPr id="215" name="Google Shape;215;p27"/>
          <p:cNvSpPr txBox="1"/>
          <p:nvPr>
            <p:ph type="title"/>
          </p:nvPr>
        </p:nvSpPr>
        <p:spPr>
          <a:xfrm>
            <a:off x="581250" y="2058775"/>
            <a:ext cx="11029500" cy="43359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b="1" lang="ca" sz="1900" u="sng">
                <a:solidFill>
                  <a:schemeClr val="dk2"/>
                </a:solidFill>
                <a:latin typeface="Calibri"/>
                <a:ea typeface="Calibri"/>
                <a:cs typeface="Calibri"/>
                <a:sym typeface="Calibri"/>
              </a:rPr>
              <a:t>METHODS- RANDOMIZATION - BLINDING.</a:t>
            </a:r>
            <a:endParaRPr b="1" sz="1900" u="sng">
              <a:solidFill>
                <a:schemeClr val="dk2"/>
              </a:solidFill>
              <a:latin typeface="Calibri"/>
              <a:ea typeface="Calibri"/>
              <a:cs typeface="Calibri"/>
              <a:sym typeface="Calibri"/>
            </a:endParaRPr>
          </a:p>
          <a:p>
            <a:pPr indent="0" lvl="0" marL="0" rtl="0" algn="l">
              <a:spcBef>
                <a:spcPts val="0"/>
              </a:spcBef>
              <a:spcAft>
                <a:spcPts val="0"/>
              </a:spcAft>
              <a:buNone/>
            </a:pPr>
            <a:r>
              <a:t/>
            </a:r>
            <a:endParaRPr b="1" sz="1900" u="sng">
              <a:solidFill>
                <a:schemeClr val="dk2"/>
              </a:solidFill>
              <a:latin typeface="Calibri"/>
              <a:ea typeface="Calibri"/>
              <a:cs typeface="Calibri"/>
              <a:sym typeface="Calibri"/>
            </a:endParaRPr>
          </a:p>
          <a:p>
            <a:pPr indent="0" lvl="0" marL="0" rtl="0" algn="just">
              <a:lnSpc>
                <a:spcPct val="115000"/>
              </a:lnSpc>
              <a:spcBef>
                <a:spcPts val="0"/>
              </a:spcBef>
              <a:spcAft>
                <a:spcPts val="0"/>
              </a:spcAft>
              <a:buClr>
                <a:schemeClr val="dk1"/>
              </a:buClr>
              <a:buSzPts val="1100"/>
              <a:buFont typeface="Arial"/>
              <a:buNone/>
            </a:pPr>
            <a:r>
              <a:rPr b="1" lang="ca" sz="1900">
                <a:solidFill>
                  <a:schemeClr val="dk2"/>
                </a:solidFill>
                <a:latin typeface="Calibri"/>
                <a:ea typeface="Calibri"/>
                <a:cs typeface="Calibri"/>
                <a:sym typeface="Calibri"/>
              </a:rPr>
              <a:t>ITEM 11a.</a:t>
            </a:r>
            <a:r>
              <a:rPr lang="ca" sz="1900">
                <a:solidFill>
                  <a:schemeClr val="dk2"/>
                </a:solidFill>
                <a:latin typeface="Calibri"/>
                <a:ea typeface="Calibri"/>
                <a:cs typeface="Calibri"/>
                <a:sym typeface="Calibri"/>
              </a:rPr>
              <a:t> If done, who was blinded after assignment to interventions (for example, participants, care providers, those assessing outcomes) and how.</a:t>
            </a:r>
            <a:endParaRPr sz="1900">
              <a:solidFill>
                <a:schemeClr val="dk2"/>
              </a:solidFill>
              <a:latin typeface="Calibri"/>
              <a:ea typeface="Calibri"/>
              <a:cs typeface="Calibri"/>
              <a:sym typeface="Calibri"/>
            </a:endParaRPr>
          </a:p>
          <a:p>
            <a:pPr indent="-349250" lvl="0" marL="457200" rtl="0" algn="just">
              <a:lnSpc>
                <a:spcPct val="115000"/>
              </a:lnSpc>
              <a:spcBef>
                <a:spcPts val="0"/>
              </a:spcBef>
              <a:spcAft>
                <a:spcPts val="0"/>
              </a:spcAft>
              <a:buClr>
                <a:srgbClr val="FF9900"/>
              </a:buClr>
              <a:buSzPts val="1900"/>
              <a:buFont typeface="Calibri"/>
              <a:buChar char="-"/>
            </a:pPr>
            <a:r>
              <a:rPr lang="ca" sz="1900">
                <a:solidFill>
                  <a:schemeClr val="dk2"/>
                </a:solidFill>
                <a:highlight>
                  <a:schemeClr val="lt1"/>
                </a:highlight>
                <a:latin typeface="Calibri"/>
                <a:ea typeface="Calibri"/>
                <a:cs typeface="Calibri"/>
                <a:sym typeface="Calibri"/>
              </a:rPr>
              <a:t>A part d’11 casos documentats, els investigadors i els assessors com a proveïdors d’atenció ignoraven les assignacions de tractament durant tot el procés(emmascarament) fins que es va tancar la base de dades; no es va saber cap prova de laboratori o esdeveniment advers per distingir el fàrmac actiu del placebo.</a:t>
            </a:r>
            <a:endParaRPr sz="1900">
              <a:solidFill>
                <a:schemeClr val="dk2"/>
              </a:solidFill>
              <a:highlight>
                <a:schemeClr val="lt1"/>
              </a:highlight>
              <a:latin typeface="Calibri"/>
              <a:ea typeface="Calibri"/>
              <a:cs typeface="Calibri"/>
              <a:sym typeface="Calibri"/>
            </a:endParaRPr>
          </a:p>
          <a:p>
            <a:pPr indent="-349250" lvl="0" marL="457200" rtl="0" algn="just">
              <a:lnSpc>
                <a:spcPct val="115000"/>
              </a:lnSpc>
              <a:spcBef>
                <a:spcPts val="0"/>
              </a:spcBef>
              <a:spcAft>
                <a:spcPts val="0"/>
              </a:spcAft>
              <a:buClr>
                <a:srgbClr val="FF9900"/>
              </a:buClr>
              <a:buSzPts val="1900"/>
              <a:buFont typeface="Calibri"/>
              <a:buChar char="-"/>
            </a:pPr>
            <a:r>
              <a:rPr lang="ca" sz="1900">
                <a:solidFill>
                  <a:schemeClr val="dk2"/>
                </a:solidFill>
                <a:latin typeface="Calibri"/>
                <a:ea typeface="Calibri"/>
                <a:cs typeface="Calibri"/>
                <a:sym typeface="Calibri"/>
              </a:rPr>
              <a:t>Hi ha un altre emmascarament amb els participants de l’estudi i amb els qui avaluen els resultats també fins al tancament de la base de dades.</a:t>
            </a:r>
            <a:endParaRPr sz="1900">
              <a:solidFill>
                <a:schemeClr val="dk2"/>
              </a:solidFill>
              <a:latin typeface="Calibri"/>
              <a:ea typeface="Calibri"/>
              <a:cs typeface="Calibri"/>
              <a:sym typeface="Calibri"/>
            </a:endParaRPr>
          </a:p>
          <a:p>
            <a:pPr indent="0" lvl="0" marL="0" rtl="0" algn="just">
              <a:lnSpc>
                <a:spcPct val="115000"/>
              </a:lnSpc>
              <a:spcBef>
                <a:spcPts val="0"/>
              </a:spcBef>
              <a:spcAft>
                <a:spcPts val="0"/>
              </a:spcAft>
              <a:buNone/>
            </a:pPr>
            <a:r>
              <a:rPr b="1" lang="ca" sz="1900">
                <a:solidFill>
                  <a:schemeClr val="dk2"/>
                </a:solidFill>
                <a:latin typeface="Calibri"/>
                <a:ea typeface="Calibri"/>
                <a:cs typeface="Calibri"/>
                <a:sym typeface="Calibri"/>
              </a:rPr>
              <a:t>ITEM 11b. </a:t>
            </a:r>
            <a:r>
              <a:rPr lang="ca" sz="1900">
                <a:solidFill>
                  <a:schemeClr val="dk2"/>
                </a:solidFill>
                <a:latin typeface="Calibri"/>
                <a:ea typeface="Calibri"/>
                <a:cs typeface="Calibri"/>
                <a:sym typeface="Calibri"/>
              </a:rPr>
              <a:t>If relevant, description of the similarity of interventions.</a:t>
            </a:r>
            <a:endParaRPr sz="1900">
              <a:solidFill>
                <a:schemeClr val="dk2"/>
              </a:solidFill>
              <a:latin typeface="Calibri"/>
              <a:ea typeface="Calibri"/>
              <a:cs typeface="Calibri"/>
              <a:sym typeface="Calibri"/>
            </a:endParaRPr>
          </a:p>
          <a:p>
            <a:pPr indent="-349250" lvl="0" marL="457200" rtl="0" algn="just">
              <a:lnSpc>
                <a:spcPct val="115000"/>
              </a:lnSpc>
              <a:spcBef>
                <a:spcPts val="0"/>
              </a:spcBef>
              <a:spcAft>
                <a:spcPts val="0"/>
              </a:spcAft>
              <a:buClr>
                <a:srgbClr val="FF9900"/>
              </a:buClr>
              <a:buSzPts val="1900"/>
              <a:buFont typeface="Calibri"/>
              <a:buChar char="-"/>
            </a:pPr>
            <a:r>
              <a:rPr lang="ca" sz="1900">
                <a:solidFill>
                  <a:schemeClr val="dk2"/>
                </a:solidFill>
                <a:latin typeface="Calibri"/>
                <a:ea typeface="Calibri"/>
                <a:cs typeface="Calibri"/>
                <a:sym typeface="Calibri"/>
              </a:rPr>
              <a:t>Els vials que contenien el medicament de l'estudi i el placebo eren visualment idèntics i en tots els aspectes tots els pacients van rebre l'estàndard d'atenció per a un accident vascular cerebral agut igualitàriament.</a:t>
            </a:r>
            <a:endParaRPr b="1" sz="1900" u="sng">
              <a:solidFill>
                <a:schemeClr val="dk2"/>
              </a:solidFill>
              <a:latin typeface="Calibri"/>
              <a:ea typeface="Calibri"/>
              <a:cs typeface="Calibri"/>
              <a:sym typeface="Calibri"/>
            </a:endParaRPr>
          </a:p>
        </p:txBody>
      </p:sp>
      <p:sp>
        <p:nvSpPr>
          <p:cNvPr id="216" name="Google Shape;216;p27"/>
          <p:cNvSpPr txBox="1"/>
          <p:nvPr>
            <p:ph type="title"/>
          </p:nvPr>
        </p:nvSpPr>
        <p:spPr>
          <a:xfrm>
            <a:off x="581192" y="702156"/>
            <a:ext cx="11029500" cy="10137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ca"/>
              <a:t>ASSAIG CLÍNIC. GUIA CONSORT.</a:t>
            </a:r>
            <a:endParaRPr/>
          </a:p>
        </p:txBody>
      </p:sp>
      <p:sp>
        <p:nvSpPr>
          <p:cNvPr id="217" name="Google Shape;217;p27"/>
          <p:cNvSpPr txBox="1"/>
          <p:nvPr>
            <p:ph idx="12" type="sldNum"/>
          </p:nvPr>
        </p:nvSpPr>
        <p:spPr>
          <a:xfrm>
            <a:off x="10558300" y="5956137"/>
            <a:ext cx="10524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ca"/>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2" name="Shape 222"/>
        <p:cNvGrpSpPr/>
        <p:nvPr/>
      </p:nvGrpSpPr>
      <p:grpSpPr>
        <a:xfrm>
          <a:off x="0" y="0"/>
          <a:ext cx="0" cy="0"/>
          <a:chOff x="0" y="0"/>
          <a:chExt cx="0" cy="0"/>
        </a:xfrm>
      </p:grpSpPr>
      <p:sp>
        <p:nvSpPr>
          <p:cNvPr id="223" name="Google Shape;223;p28"/>
          <p:cNvSpPr txBox="1"/>
          <p:nvPr>
            <p:ph type="title"/>
          </p:nvPr>
        </p:nvSpPr>
        <p:spPr>
          <a:xfrm>
            <a:off x="581250" y="2084500"/>
            <a:ext cx="11029500" cy="43308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b="1" lang="ca" sz="2000" u="sng">
                <a:solidFill>
                  <a:schemeClr val="dk2"/>
                </a:solidFill>
                <a:latin typeface="Calibri"/>
                <a:ea typeface="Calibri"/>
                <a:cs typeface="Calibri"/>
                <a:sym typeface="Calibri"/>
              </a:rPr>
              <a:t>METHODS- RANDOMIZATION - STATISTICAL METHODS.</a:t>
            </a:r>
            <a:endParaRPr b="1" sz="2000" u="sng">
              <a:solidFill>
                <a:schemeClr val="dk2"/>
              </a:solidFill>
              <a:latin typeface="Calibri"/>
              <a:ea typeface="Calibri"/>
              <a:cs typeface="Calibri"/>
              <a:sym typeface="Calibri"/>
            </a:endParaRPr>
          </a:p>
          <a:p>
            <a:pPr indent="0" lvl="0" marL="0" rtl="0" algn="l">
              <a:spcBef>
                <a:spcPts val="0"/>
              </a:spcBef>
              <a:spcAft>
                <a:spcPts val="0"/>
              </a:spcAft>
              <a:buNone/>
            </a:pPr>
            <a:r>
              <a:t/>
            </a:r>
            <a:endParaRPr b="1" sz="2000" u="sng">
              <a:solidFill>
                <a:schemeClr val="dk2"/>
              </a:solidFill>
              <a:latin typeface="Calibri"/>
              <a:ea typeface="Calibri"/>
              <a:cs typeface="Calibri"/>
              <a:sym typeface="Calibri"/>
            </a:endParaRPr>
          </a:p>
          <a:p>
            <a:pPr indent="0" lvl="0" marL="0" rtl="0" algn="just">
              <a:lnSpc>
                <a:spcPct val="115000"/>
              </a:lnSpc>
              <a:spcBef>
                <a:spcPts val="0"/>
              </a:spcBef>
              <a:spcAft>
                <a:spcPts val="0"/>
              </a:spcAft>
              <a:buClr>
                <a:schemeClr val="dk1"/>
              </a:buClr>
              <a:buSzPts val="1100"/>
              <a:buFont typeface="Arial"/>
              <a:buNone/>
            </a:pPr>
            <a:r>
              <a:rPr b="1" lang="ca" sz="1800">
                <a:solidFill>
                  <a:schemeClr val="dk2"/>
                </a:solidFill>
                <a:latin typeface="Calibri"/>
                <a:ea typeface="Calibri"/>
                <a:cs typeface="Calibri"/>
                <a:sym typeface="Calibri"/>
              </a:rPr>
              <a:t>ITEM 12a. </a:t>
            </a:r>
            <a:r>
              <a:rPr lang="ca" sz="1800">
                <a:solidFill>
                  <a:schemeClr val="dk2"/>
                </a:solidFill>
                <a:highlight>
                  <a:schemeClr val="lt1"/>
                </a:highlight>
                <a:latin typeface="Calibri"/>
                <a:ea typeface="Calibri"/>
                <a:cs typeface="Calibri"/>
                <a:sym typeface="Calibri"/>
              </a:rPr>
              <a:t>Statistical methods used to compare groups for primary and secondary outcomes</a:t>
            </a:r>
            <a:r>
              <a:rPr lang="ca" sz="1800">
                <a:solidFill>
                  <a:schemeClr val="dk2"/>
                </a:solidFill>
                <a:latin typeface="Calibri"/>
                <a:ea typeface="Calibri"/>
                <a:cs typeface="Calibri"/>
                <a:sym typeface="Calibri"/>
              </a:rPr>
              <a:t>.</a:t>
            </a:r>
            <a:endParaRPr sz="1800">
              <a:solidFill>
                <a:schemeClr val="dk2"/>
              </a:solidFill>
              <a:latin typeface="Calibri"/>
              <a:ea typeface="Calibri"/>
              <a:cs typeface="Calibri"/>
              <a:sym typeface="Calibri"/>
            </a:endParaRPr>
          </a:p>
          <a:p>
            <a:pPr indent="-342900" lvl="0" marL="457200" rtl="0" algn="just">
              <a:lnSpc>
                <a:spcPct val="115000"/>
              </a:lnSpc>
              <a:spcBef>
                <a:spcPts val="0"/>
              </a:spcBef>
              <a:spcAft>
                <a:spcPts val="0"/>
              </a:spcAft>
              <a:buClr>
                <a:srgbClr val="FF9900"/>
              </a:buClr>
              <a:buSzPts val="1800"/>
              <a:buFont typeface="Calibri"/>
              <a:buChar char="-"/>
            </a:pPr>
            <a:r>
              <a:rPr lang="ca" sz="1800">
                <a:solidFill>
                  <a:schemeClr val="dk2"/>
                </a:solidFill>
                <a:latin typeface="Calibri"/>
                <a:ea typeface="Calibri"/>
                <a:cs typeface="Calibri"/>
                <a:sym typeface="Calibri"/>
              </a:rPr>
              <a:t>Anàlisi en tota la distribució de puntuacions finals principals va ser la puntuació de l'escala Rankin amb l'ús de la prova Cochran-Mantel-Haenszel, amb ajust per a variables d'estratificació (puntuació NIHSS, costat de l'infart i l'ús de l'alteplasa), i amb l'ús de puntuacions ridit modificades (per exemple, la part mitjana de la partitura dividida per [la quantitat d'observacions + 1]), per tenir en compte les categories ordenades</a:t>
            </a:r>
            <a:endParaRPr sz="1800">
              <a:solidFill>
                <a:schemeClr val="dk2"/>
              </a:solidFill>
              <a:highlight>
                <a:schemeClr val="lt1"/>
              </a:highlight>
              <a:latin typeface="Calibri"/>
              <a:ea typeface="Calibri"/>
              <a:cs typeface="Calibri"/>
              <a:sym typeface="Calibri"/>
            </a:endParaRPr>
          </a:p>
          <a:p>
            <a:pPr indent="0" lvl="0" marL="0" rtl="0" algn="l">
              <a:spcBef>
                <a:spcPts val="360"/>
              </a:spcBef>
              <a:spcAft>
                <a:spcPts val="0"/>
              </a:spcAft>
              <a:buClr>
                <a:schemeClr val="dk1"/>
              </a:buClr>
              <a:buSzPts val="1100"/>
              <a:buFont typeface="Arial"/>
              <a:buNone/>
            </a:pPr>
            <a:r>
              <a:rPr b="1" lang="ca" sz="1800">
                <a:solidFill>
                  <a:schemeClr val="dk2"/>
                </a:solidFill>
                <a:latin typeface="Calibri"/>
                <a:ea typeface="Calibri"/>
                <a:cs typeface="Calibri"/>
                <a:sym typeface="Calibri"/>
              </a:rPr>
              <a:t>ITEM 12b.</a:t>
            </a:r>
            <a:r>
              <a:rPr lang="ca" sz="1800">
                <a:solidFill>
                  <a:schemeClr val="dk2"/>
                </a:solidFill>
                <a:latin typeface="Calibri"/>
                <a:ea typeface="Calibri"/>
                <a:cs typeface="Calibri"/>
                <a:sym typeface="Calibri"/>
              </a:rPr>
              <a:t> Methods for additional analyses, such as subgroup analyses and adjusted analyses.</a:t>
            </a:r>
            <a:endParaRPr sz="1800">
              <a:solidFill>
                <a:schemeClr val="dk2"/>
              </a:solidFill>
              <a:highlight>
                <a:schemeClr val="lt1"/>
              </a:highlight>
              <a:latin typeface="Calibri"/>
              <a:ea typeface="Calibri"/>
              <a:cs typeface="Calibri"/>
              <a:sym typeface="Calibri"/>
            </a:endParaRPr>
          </a:p>
          <a:p>
            <a:pPr indent="-342900" lvl="0" marL="457200" rtl="0" algn="just">
              <a:lnSpc>
                <a:spcPct val="115000"/>
              </a:lnSpc>
              <a:spcBef>
                <a:spcPts val="600"/>
              </a:spcBef>
              <a:spcAft>
                <a:spcPts val="0"/>
              </a:spcAft>
              <a:buClr>
                <a:srgbClr val="FF9900"/>
              </a:buClr>
              <a:buSzPts val="1800"/>
              <a:buFont typeface="Calibri"/>
              <a:buChar char="-"/>
            </a:pPr>
            <a:r>
              <a:rPr lang="ca" sz="1800">
                <a:solidFill>
                  <a:schemeClr val="dk2"/>
                </a:solidFill>
                <a:highlight>
                  <a:schemeClr val="lt1"/>
                </a:highlight>
                <a:latin typeface="Calibri"/>
                <a:ea typeface="Calibri"/>
                <a:cs typeface="Calibri"/>
                <a:sym typeface="Calibri"/>
              </a:rPr>
              <a:t>Les ràtios d'odds es van calcular amb l'ús de la  regressió logística de la odds proporcional, assumint un odds ratio comú en tots els punts de tall de l'escala Rankin modificada, i només es proporcionen com a estimació de l'efecte del tractament. Les ràtios d'odds s'han ajustat de la mateixa manera que per al punt final primari. La mida de la mostra es va triar per proporcionar un 90% de potència per detectar un odds ratio comú per a la reducció de la discapacitat als 90 dies de l'1,3. Les defuncions es van incloure en la categoria del pitjor resultat (una puntuació de Rankin modificada de 5).</a:t>
            </a:r>
            <a:endParaRPr b="1" sz="2000" u="sng">
              <a:solidFill>
                <a:schemeClr val="dk2"/>
              </a:solidFill>
              <a:latin typeface="Calibri"/>
              <a:ea typeface="Calibri"/>
              <a:cs typeface="Calibri"/>
              <a:sym typeface="Calibri"/>
            </a:endParaRPr>
          </a:p>
        </p:txBody>
      </p:sp>
      <p:sp>
        <p:nvSpPr>
          <p:cNvPr id="224" name="Google Shape;224;p28"/>
          <p:cNvSpPr txBox="1"/>
          <p:nvPr>
            <p:ph type="title"/>
          </p:nvPr>
        </p:nvSpPr>
        <p:spPr>
          <a:xfrm>
            <a:off x="581192" y="702156"/>
            <a:ext cx="11029500" cy="10137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ca"/>
              <a:t>ASSAIG CLÍNIC. GUIA CONSORT.</a:t>
            </a:r>
            <a:endParaRPr/>
          </a:p>
        </p:txBody>
      </p:sp>
      <p:sp>
        <p:nvSpPr>
          <p:cNvPr id="225" name="Google Shape;225;p28"/>
          <p:cNvSpPr txBox="1"/>
          <p:nvPr>
            <p:ph idx="12" type="sldNum"/>
          </p:nvPr>
        </p:nvSpPr>
        <p:spPr>
          <a:xfrm>
            <a:off x="10558300" y="5956137"/>
            <a:ext cx="10524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ca"/>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0" name="Shape 230"/>
        <p:cNvGrpSpPr/>
        <p:nvPr/>
      </p:nvGrpSpPr>
      <p:grpSpPr>
        <a:xfrm>
          <a:off x="0" y="0"/>
          <a:ext cx="0" cy="0"/>
          <a:chOff x="0" y="0"/>
          <a:chExt cx="0" cy="0"/>
        </a:xfrm>
      </p:grpSpPr>
      <p:sp>
        <p:nvSpPr>
          <p:cNvPr id="231" name="Google Shape;231;p29"/>
          <p:cNvSpPr txBox="1"/>
          <p:nvPr>
            <p:ph type="title"/>
          </p:nvPr>
        </p:nvSpPr>
        <p:spPr>
          <a:xfrm>
            <a:off x="581250" y="2220725"/>
            <a:ext cx="4938600" cy="36285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b="1" lang="ca" sz="2000" u="sng">
                <a:solidFill>
                  <a:schemeClr val="dk2"/>
                </a:solidFill>
                <a:latin typeface="Calibri"/>
                <a:ea typeface="Calibri"/>
                <a:cs typeface="Calibri"/>
                <a:sym typeface="Calibri"/>
              </a:rPr>
              <a:t>RESULTS - PARTICIPANT FLOW (A DIAGRAM IS STRONGLY RECOMMENDED)</a:t>
            </a:r>
            <a:endParaRPr b="1" sz="2000" u="sng">
              <a:solidFill>
                <a:schemeClr val="dk2"/>
              </a:solidFill>
              <a:latin typeface="Calibri"/>
              <a:ea typeface="Calibri"/>
              <a:cs typeface="Calibri"/>
              <a:sym typeface="Calibri"/>
            </a:endParaRPr>
          </a:p>
          <a:p>
            <a:pPr indent="0" lvl="0" marL="0" rtl="0" algn="l">
              <a:spcBef>
                <a:spcPts val="0"/>
              </a:spcBef>
              <a:spcAft>
                <a:spcPts val="0"/>
              </a:spcAft>
              <a:buNone/>
            </a:pPr>
            <a:r>
              <a:t/>
            </a:r>
            <a:endParaRPr b="1" sz="2000">
              <a:solidFill>
                <a:schemeClr val="dk2"/>
              </a:solidFill>
              <a:latin typeface="Calibri"/>
              <a:ea typeface="Calibri"/>
              <a:cs typeface="Calibri"/>
              <a:sym typeface="Calibri"/>
            </a:endParaRPr>
          </a:p>
          <a:p>
            <a:pPr indent="0" lvl="0" marL="0" rtl="0" algn="just">
              <a:lnSpc>
                <a:spcPct val="115000"/>
              </a:lnSpc>
              <a:spcBef>
                <a:spcPts val="0"/>
              </a:spcBef>
              <a:spcAft>
                <a:spcPts val="0"/>
              </a:spcAft>
              <a:buClr>
                <a:schemeClr val="dk1"/>
              </a:buClr>
              <a:buSzPts val="1100"/>
              <a:buFont typeface="Arial"/>
              <a:buNone/>
            </a:pPr>
            <a:r>
              <a:rPr b="1" lang="ca" sz="2000">
                <a:solidFill>
                  <a:schemeClr val="dk2"/>
                </a:solidFill>
                <a:latin typeface="Calibri"/>
                <a:ea typeface="Calibri"/>
                <a:cs typeface="Calibri"/>
                <a:sym typeface="Calibri"/>
              </a:rPr>
              <a:t>ITEM 13a.</a:t>
            </a:r>
            <a:r>
              <a:rPr lang="ca" sz="2000">
                <a:solidFill>
                  <a:schemeClr val="dk2"/>
                </a:solidFill>
                <a:latin typeface="Calibri"/>
                <a:ea typeface="Calibri"/>
                <a:cs typeface="Calibri"/>
                <a:sym typeface="Calibri"/>
              </a:rPr>
              <a:t> For each group, the numbers of  participants who were randomly assigned, received intended treatment, and were  analysed for the primary outcome.</a:t>
            </a:r>
            <a:endParaRPr b="1" sz="2000">
              <a:solidFill>
                <a:schemeClr val="dk2"/>
              </a:solidFill>
              <a:latin typeface="Calibri"/>
              <a:ea typeface="Calibri"/>
              <a:cs typeface="Calibri"/>
              <a:sym typeface="Calibri"/>
            </a:endParaRPr>
          </a:p>
        </p:txBody>
      </p:sp>
      <p:pic>
        <p:nvPicPr>
          <p:cNvPr id="232" name="Google Shape;232;p29"/>
          <p:cNvPicPr preferRelativeResize="0"/>
          <p:nvPr/>
        </p:nvPicPr>
        <p:blipFill rotWithShape="1">
          <a:blip r:embed="rId3">
            <a:alphaModFix/>
          </a:blip>
          <a:srcRect b="1452" l="1550" r="1540" t="2972"/>
          <a:stretch/>
        </p:blipFill>
        <p:spPr>
          <a:xfrm>
            <a:off x="6289025" y="1899875"/>
            <a:ext cx="5020999" cy="4270199"/>
          </a:xfrm>
          <a:prstGeom prst="rect">
            <a:avLst/>
          </a:prstGeom>
          <a:noFill/>
          <a:ln cap="flat" cmpd="sng" w="9525">
            <a:solidFill>
              <a:srgbClr val="F9CB9C"/>
            </a:solidFill>
            <a:prstDash val="solid"/>
            <a:round/>
            <a:headEnd len="sm" w="sm" type="none"/>
            <a:tailEnd len="sm" w="sm" type="none"/>
          </a:ln>
        </p:spPr>
      </p:pic>
      <p:sp>
        <p:nvSpPr>
          <p:cNvPr id="233" name="Google Shape;233;p29"/>
          <p:cNvSpPr txBox="1"/>
          <p:nvPr>
            <p:ph type="title"/>
          </p:nvPr>
        </p:nvSpPr>
        <p:spPr>
          <a:xfrm>
            <a:off x="581192" y="702156"/>
            <a:ext cx="11029500" cy="10137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ca"/>
              <a:t>ASSAIG CLÍNIC. GUIA CONSORT.</a:t>
            </a:r>
            <a:endParaRPr/>
          </a:p>
        </p:txBody>
      </p:sp>
      <p:sp>
        <p:nvSpPr>
          <p:cNvPr id="234" name="Google Shape;234;p29"/>
          <p:cNvSpPr txBox="1"/>
          <p:nvPr>
            <p:ph idx="12" type="sldNum"/>
          </p:nvPr>
        </p:nvSpPr>
        <p:spPr>
          <a:xfrm>
            <a:off x="10558300" y="5956137"/>
            <a:ext cx="10524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ca"/>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9" name="Shape 239"/>
        <p:cNvGrpSpPr/>
        <p:nvPr/>
      </p:nvGrpSpPr>
      <p:grpSpPr>
        <a:xfrm>
          <a:off x="0" y="0"/>
          <a:ext cx="0" cy="0"/>
          <a:chOff x="0" y="0"/>
          <a:chExt cx="0" cy="0"/>
        </a:xfrm>
      </p:grpSpPr>
      <p:sp>
        <p:nvSpPr>
          <p:cNvPr id="240" name="Google Shape;240;p30"/>
          <p:cNvSpPr txBox="1"/>
          <p:nvPr>
            <p:ph type="title"/>
          </p:nvPr>
        </p:nvSpPr>
        <p:spPr>
          <a:xfrm>
            <a:off x="413975" y="1786625"/>
            <a:ext cx="5787900" cy="4860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b="1" lang="ca" sz="1400" u="sng">
                <a:solidFill>
                  <a:schemeClr val="dk2"/>
                </a:solidFill>
                <a:latin typeface="Calibri"/>
                <a:ea typeface="Calibri"/>
                <a:cs typeface="Calibri"/>
                <a:sym typeface="Calibri"/>
              </a:rPr>
              <a:t>RESULTS - PARTICIPANT FLOW - CONTINUACIÓ</a:t>
            </a:r>
            <a:endParaRPr b="1" sz="1400">
              <a:solidFill>
                <a:schemeClr val="dk2"/>
              </a:solidFill>
              <a:latin typeface="Calibri"/>
              <a:ea typeface="Calibri"/>
              <a:cs typeface="Calibri"/>
              <a:sym typeface="Calibri"/>
            </a:endParaRPr>
          </a:p>
          <a:p>
            <a:pPr indent="0" lvl="0" marL="0" rtl="0" algn="l">
              <a:spcBef>
                <a:spcPts val="0"/>
              </a:spcBef>
              <a:spcAft>
                <a:spcPts val="0"/>
              </a:spcAft>
              <a:buNone/>
            </a:pPr>
            <a:r>
              <a:t/>
            </a:r>
            <a:endParaRPr b="1" sz="1400">
              <a:solidFill>
                <a:schemeClr val="dk2"/>
              </a:solidFill>
              <a:latin typeface="Calibri"/>
              <a:ea typeface="Calibri"/>
              <a:cs typeface="Calibri"/>
              <a:sym typeface="Calibri"/>
            </a:endParaRPr>
          </a:p>
          <a:p>
            <a:pPr indent="0" lvl="0" marL="0" rtl="0" algn="just">
              <a:lnSpc>
                <a:spcPct val="115000"/>
              </a:lnSpc>
              <a:spcBef>
                <a:spcPts val="0"/>
              </a:spcBef>
              <a:spcAft>
                <a:spcPts val="0"/>
              </a:spcAft>
              <a:buNone/>
            </a:pPr>
            <a:r>
              <a:rPr b="1" lang="ca" sz="1400">
                <a:solidFill>
                  <a:schemeClr val="dk2"/>
                </a:solidFill>
                <a:latin typeface="Calibri"/>
                <a:ea typeface="Calibri"/>
                <a:cs typeface="Calibri"/>
                <a:sym typeface="Calibri"/>
              </a:rPr>
              <a:t>ITEM 13b. </a:t>
            </a:r>
            <a:r>
              <a:rPr lang="ca" sz="1400">
                <a:solidFill>
                  <a:schemeClr val="dk2"/>
                </a:solidFill>
                <a:latin typeface="Calibri"/>
                <a:ea typeface="Calibri"/>
                <a:cs typeface="Calibri"/>
                <a:sym typeface="Calibri"/>
              </a:rPr>
              <a:t>For each group, losses and exclusions after randomisation, together with reasons.</a:t>
            </a:r>
            <a:endParaRPr sz="1400">
              <a:solidFill>
                <a:schemeClr val="dk2"/>
              </a:solidFill>
              <a:latin typeface="Calibri"/>
              <a:ea typeface="Calibri"/>
              <a:cs typeface="Calibri"/>
              <a:sym typeface="Calibri"/>
            </a:endParaRPr>
          </a:p>
          <a:p>
            <a:pPr indent="-268899" lvl="0" marL="179999" rtl="0" algn="just">
              <a:lnSpc>
                <a:spcPct val="115000"/>
              </a:lnSpc>
              <a:spcBef>
                <a:spcPts val="0"/>
              </a:spcBef>
              <a:spcAft>
                <a:spcPts val="0"/>
              </a:spcAft>
              <a:buClr>
                <a:srgbClr val="FF9900"/>
              </a:buClr>
              <a:buSzPts val="1400"/>
              <a:buFont typeface="Calibri"/>
              <a:buChar char="-"/>
            </a:pPr>
            <a:r>
              <a:rPr lang="ca" sz="1400">
                <a:solidFill>
                  <a:schemeClr val="dk2"/>
                </a:solidFill>
                <a:latin typeface="Calibri"/>
                <a:ea typeface="Calibri"/>
                <a:cs typeface="Calibri"/>
                <a:sym typeface="Calibri"/>
              </a:rPr>
              <a:t>Després de l'assignació a l'atzar, 30 pacients van rebre el kit de tractament incorrecte i 7 van </a:t>
            </a:r>
            <a:r>
              <a:rPr lang="ca" sz="1400">
                <a:solidFill>
                  <a:schemeClr val="dk2"/>
                </a:solidFill>
                <a:latin typeface="Calibri"/>
                <a:ea typeface="Calibri"/>
                <a:cs typeface="Calibri"/>
                <a:sym typeface="Calibri"/>
              </a:rPr>
              <a:t>rebre tractament de més d'un kit. D'aquests 37 pacients, 21 havien estat assignats per rebre placebo i 16 per rebre NXY-059. Dels 21 pacients del grup placebo, 12 van rebre NXY-059 i 7 dels 16 pacients del grup NXY-059 només van rebre placebo. Per a les anàlisis d'eficàcia, es van analitzar les dades dels pacients segons l'assignació del tractament. Entre els pacients inclosos en l'anàlisi de seguretat, es va produir un canvi net de cinc pacients al grup NXY-059. Per a tres pacients de cada grup no es va obtenir informació de seguiment després que els pacients rebessin la infusió, i aquests pacients van ser exclosos de les anàlisis d'eficàcia, deixant el 99,6% dels pacients en les anàlisis. La població per protocol (1525 pacients, el 89,4% de tots els pacients tractats) va comptar amb pacients que no van tenir més violacions del protocol d'estudi. El principal motiu d'exclusió va ser que la infusió es va aturar per raons tècniques o d'un altre tipus que no es relacionaven principalment amb l'accident vascular cerebral abans d'administrar almenys el 75% de la dosis objectiu.</a:t>
            </a:r>
            <a:endParaRPr b="1" sz="1400">
              <a:solidFill>
                <a:schemeClr val="dk2"/>
              </a:solidFill>
              <a:latin typeface="Calibri"/>
              <a:ea typeface="Calibri"/>
              <a:cs typeface="Calibri"/>
              <a:sym typeface="Calibri"/>
            </a:endParaRPr>
          </a:p>
        </p:txBody>
      </p:sp>
      <p:pic>
        <p:nvPicPr>
          <p:cNvPr id="241" name="Google Shape;241;p30"/>
          <p:cNvPicPr preferRelativeResize="0"/>
          <p:nvPr/>
        </p:nvPicPr>
        <p:blipFill>
          <a:blip r:embed="rId3">
            <a:alphaModFix/>
          </a:blip>
          <a:stretch>
            <a:fillRect/>
          </a:stretch>
        </p:blipFill>
        <p:spPr>
          <a:xfrm>
            <a:off x="6201875" y="1969200"/>
            <a:ext cx="5511776" cy="4057700"/>
          </a:xfrm>
          <a:prstGeom prst="rect">
            <a:avLst/>
          </a:prstGeom>
          <a:noFill/>
          <a:ln cap="flat" cmpd="sng" w="9525">
            <a:solidFill>
              <a:srgbClr val="F9CB9C"/>
            </a:solidFill>
            <a:prstDash val="solid"/>
            <a:round/>
            <a:headEnd len="sm" w="sm" type="none"/>
            <a:tailEnd len="sm" w="sm" type="none"/>
          </a:ln>
        </p:spPr>
      </p:pic>
      <p:sp>
        <p:nvSpPr>
          <p:cNvPr id="242" name="Google Shape;242;p30"/>
          <p:cNvSpPr txBox="1"/>
          <p:nvPr>
            <p:ph type="title"/>
          </p:nvPr>
        </p:nvSpPr>
        <p:spPr>
          <a:xfrm>
            <a:off x="581192" y="702156"/>
            <a:ext cx="11029500" cy="10137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ca"/>
              <a:t>ASSAIG CLÍNIC. GUIA CONSORT.</a:t>
            </a:r>
            <a:endParaRPr/>
          </a:p>
        </p:txBody>
      </p:sp>
      <p:sp>
        <p:nvSpPr>
          <p:cNvPr id="243" name="Google Shape;243;p30"/>
          <p:cNvSpPr txBox="1"/>
          <p:nvPr>
            <p:ph idx="12" type="sldNum"/>
          </p:nvPr>
        </p:nvSpPr>
        <p:spPr>
          <a:xfrm>
            <a:off x="10558300" y="5956137"/>
            <a:ext cx="10524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ca"/>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8" name="Shape 248"/>
        <p:cNvGrpSpPr/>
        <p:nvPr/>
      </p:nvGrpSpPr>
      <p:grpSpPr>
        <a:xfrm>
          <a:off x="0" y="0"/>
          <a:ext cx="0" cy="0"/>
          <a:chOff x="0" y="0"/>
          <a:chExt cx="0" cy="0"/>
        </a:xfrm>
      </p:grpSpPr>
      <p:sp>
        <p:nvSpPr>
          <p:cNvPr id="249" name="Google Shape;249;p31"/>
          <p:cNvSpPr txBox="1"/>
          <p:nvPr>
            <p:ph type="title"/>
          </p:nvPr>
        </p:nvSpPr>
        <p:spPr>
          <a:xfrm>
            <a:off x="581250" y="2084500"/>
            <a:ext cx="11029500" cy="31212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b="1" lang="ca" sz="2000" u="sng">
                <a:solidFill>
                  <a:schemeClr val="dk2"/>
                </a:solidFill>
                <a:latin typeface="Calibri"/>
                <a:ea typeface="Calibri"/>
                <a:cs typeface="Calibri"/>
                <a:sym typeface="Calibri"/>
              </a:rPr>
              <a:t>RESULTS - RECRUITMENT.</a:t>
            </a:r>
            <a:endParaRPr b="1" sz="2000" u="sng">
              <a:solidFill>
                <a:schemeClr val="dk2"/>
              </a:solidFill>
              <a:latin typeface="Calibri"/>
              <a:ea typeface="Calibri"/>
              <a:cs typeface="Calibri"/>
              <a:sym typeface="Calibri"/>
            </a:endParaRPr>
          </a:p>
          <a:p>
            <a:pPr indent="0" lvl="0" marL="0" rtl="0" algn="l">
              <a:spcBef>
                <a:spcPts val="0"/>
              </a:spcBef>
              <a:spcAft>
                <a:spcPts val="0"/>
              </a:spcAft>
              <a:buNone/>
            </a:pPr>
            <a:r>
              <a:t/>
            </a:r>
            <a:endParaRPr b="1" sz="2000">
              <a:solidFill>
                <a:schemeClr val="dk2"/>
              </a:solidFill>
              <a:latin typeface="Calibri"/>
              <a:ea typeface="Calibri"/>
              <a:cs typeface="Calibri"/>
              <a:sym typeface="Calibri"/>
            </a:endParaRPr>
          </a:p>
          <a:p>
            <a:pPr indent="0" lvl="0" marL="0" rtl="0" algn="just">
              <a:lnSpc>
                <a:spcPct val="115000"/>
              </a:lnSpc>
              <a:spcBef>
                <a:spcPts val="0"/>
              </a:spcBef>
              <a:spcAft>
                <a:spcPts val="0"/>
              </a:spcAft>
              <a:buClr>
                <a:schemeClr val="dk1"/>
              </a:buClr>
              <a:buSzPts val="1100"/>
              <a:buFont typeface="Arial"/>
              <a:buNone/>
            </a:pPr>
            <a:r>
              <a:rPr b="1" lang="ca" sz="2000">
                <a:solidFill>
                  <a:schemeClr val="dk2"/>
                </a:solidFill>
                <a:latin typeface="Calibri"/>
                <a:ea typeface="Calibri"/>
                <a:cs typeface="Calibri"/>
                <a:sym typeface="Calibri"/>
              </a:rPr>
              <a:t>ITEM 14a.</a:t>
            </a:r>
            <a:r>
              <a:rPr lang="ca" sz="2000">
                <a:solidFill>
                  <a:schemeClr val="dk2"/>
                </a:solidFill>
                <a:latin typeface="Calibri"/>
                <a:ea typeface="Calibri"/>
                <a:cs typeface="Calibri"/>
                <a:sym typeface="Calibri"/>
              </a:rPr>
              <a:t> Dates defining the periods of recruitment and follow-up.</a:t>
            </a:r>
            <a:endParaRPr sz="2000">
              <a:solidFill>
                <a:schemeClr val="dk2"/>
              </a:solidFill>
              <a:latin typeface="Calibri"/>
              <a:ea typeface="Calibri"/>
              <a:cs typeface="Calibri"/>
              <a:sym typeface="Calibri"/>
            </a:endParaRPr>
          </a:p>
          <a:p>
            <a:pPr indent="-355600" lvl="0" marL="457200" rtl="0" algn="just">
              <a:lnSpc>
                <a:spcPct val="115000"/>
              </a:lnSpc>
              <a:spcBef>
                <a:spcPts val="0"/>
              </a:spcBef>
              <a:spcAft>
                <a:spcPts val="0"/>
              </a:spcAft>
              <a:buClr>
                <a:srgbClr val="FF9900"/>
              </a:buClr>
              <a:buSzPts val="2000"/>
              <a:buFont typeface="Calibri"/>
              <a:buChar char="-"/>
            </a:pPr>
            <a:r>
              <a:rPr lang="ca" sz="2000">
                <a:solidFill>
                  <a:schemeClr val="dk2"/>
                </a:solidFill>
                <a:latin typeface="Calibri"/>
                <a:ea typeface="Calibri"/>
                <a:cs typeface="Calibri"/>
                <a:sym typeface="Calibri"/>
              </a:rPr>
              <a:t>Els pacients van ser inscrits des de maig de 2003 fins a novembre de 2004 en 158 hospitals de 24 països.</a:t>
            </a:r>
            <a:endParaRPr sz="2000">
              <a:solidFill>
                <a:schemeClr val="dk2"/>
              </a:solidFill>
              <a:highlight>
                <a:schemeClr val="lt1"/>
              </a:highlight>
              <a:latin typeface="Calibri"/>
              <a:ea typeface="Calibri"/>
              <a:cs typeface="Calibri"/>
              <a:sym typeface="Calibri"/>
            </a:endParaRPr>
          </a:p>
          <a:p>
            <a:pPr indent="0" lvl="0" marL="457200" rtl="0" algn="just">
              <a:lnSpc>
                <a:spcPct val="115000"/>
              </a:lnSpc>
              <a:spcBef>
                <a:spcPts val="0"/>
              </a:spcBef>
              <a:spcAft>
                <a:spcPts val="0"/>
              </a:spcAft>
              <a:buNone/>
            </a:pPr>
            <a:r>
              <a:t/>
            </a:r>
            <a:endParaRPr sz="2000">
              <a:solidFill>
                <a:schemeClr val="dk2"/>
              </a:solidFill>
              <a:highlight>
                <a:schemeClr val="lt1"/>
              </a:highlight>
              <a:latin typeface="Calibri"/>
              <a:ea typeface="Calibri"/>
              <a:cs typeface="Calibri"/>
              <a:sym typeface="Calibri"/>
            </a:endParaRPr>
          </a:p>
          <a:p>
            <a:pPr indent="0" lvl="0" marL="0" rtl="0" algn="l">
              <a:spcBef>
                <a:spcPts val="360"/>
              </a:spcBef>
              <a:spcAft>
                <a:spcPts val="0"/>
              </a:spcAft>
              <a:buClr>
                <a:schemeClr val="dk1"/>
              </a:buClr>
              <a:buSzPts val="1100"/>
              <a:buFont typeface="Arial"/>
              <a:buNone/>
            </a:pPr>
            <a:r>
              <a:rPr b="1" lang="ca" sz="2000">
                <a:solidFill>
                  <a:schemeClr val="dk2"/>
                </a:solidFill>
                <a:latin typeface="Calibri"/>
                <a:ea typeface="Calibri"/>
                <a:cs typeface="Calibri"/>
                <a:sym typeface="Calibri"/>
              </a:rPr>
              <a:t>ITEM 14b.</a:t>
            </a:r>
            <a:r>
              <a:rPr lang="ca" sz="2000">
                <a:solidFill>
                  <a:schemeClr val="dk2"/>
                </a:solidFill>
                <a:latin typeface="Calibri"/>
                <a:ea typeface="Calibri"/>
                <a:cs typeface="Calibri"/>
                <a:sym typeface="Calibri"/>
              </a:rPr>
              <a:t> Why the trial ended or was stopped.</a:t>
            </a:r>
            <a:endParaRPr sz="2000">
              <a:solidFill>
                <a:schemeClr val="dk2"/>
              </a:solidFill>
              <a:latin typeface="Calibri"/>
              <a:ea typeface="Calibri"/>
              <a:cs typeface="Calibri"/>
              <a:sym typeface="Calibri"/>
            </a:endParaRPr>
          </a:p>
          <a:p>
            <a:pPr indent="-355600" lvl="0" marL="457200" rtl="0" algn="just">
              <a:lnSpc>
                <a:spcPct val="115000"/>
              </a:lnSpc>
              <a:spcBef>
                <a:spcPts val="600"/>
              </a:spcBef>
              <a:spcAft>
                <a:spcPts val="0"/>
              </a:spcAft>
              <a:buClr>
                <a:srgbClr val="FF9900"/>
              </a:buClr>
              <a:buSzPts val="2000"/>
              <a:buFont typeface="Calibri"/>
              <a:buChar char="-"/>
            </a:pPr>
            <a:r>
              <a:rPr lang="ca" sz="2000">
                <a:solidFill>
                  <a:schemeClr val="dk2"/>
                </a:solidFill>
                <a:latin typeface="Calibri"/>
                <a:ea typeface="Calibri"/>
                <a:cs typeface="Calibri"/>
                <a:sym typeface="Calibri"/>
              </a:rPr>
              <a:t>Pel compliment dels temps pel qual s’havia establert la realització de l’estudi. </a:t>
            </a:r>
            <a:endParaRPr b="1" sz="2000">
              <a:solidFill>
                <a:schemeClr val="dk2"/>
              </a:solidFill>
              <a:latin typeface="Calibri"/>
              <a:ea typeface="Calibri"/>
              <a:cs typeface="Calibri"/>
              <a:sym typeface="Calibri"/>
            </a:endParaRPr>
          </a:p>
        </p:txBody>
      </p:sp>
      <p:sp>
        <p:nvSpPr>
          <p:cNvPr id="250" name="Google Shape;250;p31"/>
          <p:cNvSpPr txBox="1"/>
          <p:nvPr>
            <p:ph type="title"/>
          </p:nvPr>
        </p:nvSpPr>
        <p:spPr>
          <a:xfrm>
            <a:off x="581192" y="702156"/>
            <a:ext cx="11029500" cy="10137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ca"/>
              <a:t>ASSAIG CLÍNIC. GUIA CONSORT.</a:t>
            </a:r>
            <a:endParaRPr/>
          </a:p>
        </p:txBody>
      </p:sp>
      <p:sp>
        <p:nvSpPr>
          <p:cNvPr id="251" name="Google Shape;251;p31"/>
          <p:cNvSpPr txBox="1"/>
          <p:nvPr>
            <p:ph idx="12" type="sldNum"/>
          </p:nvPr>
        </p:nvSpPr>
        <p:spPr>
          <a:xfrm>
            <a:off x="10558300" y="5956137"/>
            <a:ext cx="10524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ca"/>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14"/>
          <p:cNvSpPr txBox="1"/>
          <p:nvPr>
            <p:ph type="title"/>
          </p:nvPr>
        </p:nvSpPr>
        <p:spPr>
          <a:xfrm>
            <a:off x="581192" y="702156"/>
            <a:ext cx="11029500" cy="10137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ca"/>
              <a:t>ÍNDEX</a:t>
            </a:r>
            <a:endParaRPr/>
          </a:p>
        </p:txBody>
      </p:sp>
      <p:sp>
        <p:nvSpPr>
          <p:cNvPr id="110" name="Google Shape;110;p14"/>
          <p:cNvSpPr txBox="1"/>
          <p:nvPr>
            <p:ph idx="1" type="body"/>
          </p:nvPr>
        </p:nvSpPr>
        <p:spPr>
          <a:xfrm>
            <a:off x="581200" y="2180501"/>
            <a:ext cx="11029500" cy="4184700"/>
          </a:xfrm>
          <a:prstGeom prst="rect">
            <a:avLst/>
          </a:prstGeom>
        </p:spPr>
        <p:txBody>
          <a:bodyPr anchorCtr="0" anchor="ctr" bIns="45700" lIns="91425" spcFirstLastPara="1" rIns="91425" wrap="square" tIns="45700">
            <a:noAutofit/>
          </a:bodyPr>
          <a:lstStyle/>
          <a:p>
            <a:pPr indent="-381000" lvl="0" marL="457200" rtl="0" algn="l">
              <a:lnSpc>
                <a:spcPct val="115000"/>
              </a:lnSpc>
              <a:spcBef>
                <a:spcPts val="360"/>
              </a:spcBef>
              <a:spcAft>
                <a:spcPts val="0"/>
              </a:spcAft>
              <a:buSzPts val="2400"/>
              <a:buChar char="●"/>
            </a:pPr>
            <a:r>
              <a:rPr lang="ca" sz="2400"/>
              <a:t>Assaig clínic.</a:t>
            </a:r>
            <a:endParaRPr sz="2400"/>
          </a:p>
          <a:p>
            <a:pPr indent="-381000" lvl="1" marL="914400" rtl="0" algn="l">
              <a:lnSpc>
                <a:spcPct val="115000"/>
              </a:lnSpc>
              <a:spcBef>
                <a:spcPts val="0"/>
              </a:spcBef>
              <a:spcAft>
                <a:spcPts val="0"/>
              </a:spcAft>
              <a:buSzPts val="2400"/>
              <a:buChar char="○"/>
            </a:pPr>
            <a:r>
              <a:rPr lang="ca" sz="2400"/>
              <a:t>Explicació-resum de l’estudi (</a:t>
            </a:r>
            <a:r>
              <a:rPr lang="ca" sz="2400" u="sng">
                <a:solidFill>
                  <a:schemeClr val="hlink"/>
                </a:solidFill>
                <a:hlinkClick action="ppaction://hlinkshowjump?jump=nextslide"/>
              </a:rPr>
              <a:t>diapositiva 3</a:t>
            </a:r>
            <a:r>
              <a:rPr lang="ca" sz="2400"/>
              <a:t>).</a:t>
            </a:r>
            <a:endParaRPr sz="2400"/>
          </a:p>
          <a:p>
            <a:pPr indent="-381000" lvl="1" marL="914400" rtl="0" algn="l">
              <a:lnSpc>
                <a:spcPct val="115000"/>
              </a:lnSpc>
              <a:spcBef>
                <a:spcPts val="0"/>
              </a:spcBef>
              <a:spcAft>
                <a:spcPts val="0"/>
              </a:spcAft>
              <a:buSzPts val="2400"/>
              <a:buChar char="○"/>
            </a:pPr>
            <a:r>
              <a:rPr lang="ca" sz="2400"/>
              <a:t>Anàlisi de l’estudi segons la </a:t>
            </a:r>
            <a:r>
              <a:rPr lang="ca" sz="2400"/>
              <a:t>guía</a:t>
            </a:r>
            <a:r>
              <a:rPr lang="ca" sz="2400"/>
              <a:t> CONSORT </a:t>
            </a:r>
            <a:r>
              <a:rPr lang="ca" sz="2400"/>
              <a:t>(</a:t>
            </a:r>
            <a:r>
              <a:rPr lang="ca" sz="2400" u="sng">
                <a:solidFill>
                  <a:schemeClr val="hlink"/>
                </a:solidFill>
                <a:hlinkClick action="ppaction://hlinksldjump" r:id="rId3"/>
              </a:rPr>
              <a:t>diapositives 3-31</a:t>
            </a:r>
            <a:r>
              <a:rPr lang="ca" sz="2400"/>
              <a:t>).</a:t>
            </a:r>
            <a:endParaRPr sz="2400"/>
          </a:p>
          <a:p>
            <a:pPr indent="-381000" lvl="0" marL="457200" rtl="0" algn="l">
              <a:lnSpc>
                <a:spcPct val="115000"/>
              </a:lnSpc>
              <a:spcBef>
                <a:spcPts val="0"/>
              </a:spcBef>
              <a:spcAft>
                <a:spcPts val="0"/>
              </a:spcAft>
              <a:buSzPts val="2400"/>
              <a:buChar char="●"/>
            </a:pPr>
            <a:r>
              <a:rPr lang="ca" sz="2400"/>
              <a:t>Estudi de cohorts.</a:t>
            </a:r>
            <a:endParaRPr sz="2400"/>
          </a:p>
          <a:p>
            <a:pPr indent="-381000" lvl="1" marL="914400" rtl="0" algn="l">
              <a:lnSpc>
                <a:spcPct val="115000"/>
              </a:lnSpc>
              <a:spcBef>
                <a:spcPts val="0"/>
              </a:spcBef>
              <a:spcAft>
                <a:spcPts val="0"/>
              </a:spcAft>
              <a:buSzPts val="2400"/>
              <a:buChar char="○"/>
            </a:pPr>
            <a:r>
              <a:rPr lang="ca" sz="2400"/>
              <a:t>Explicació-resum de l’estudi (</a:t>
            </a:r>
            <a:r>
              <a:rPr lang="ca" sz="2400" u="sng">
                <a:solidFill>
                  <a:schemeClr val="hlink"/>
                </a:solidFill>
                <a:hlinkClick action="ppaction://hlinksldjump" r:id="rId4"/>
              </a:rPr>
              <a:t>diapositiva 32</a:t>
            </a:r>
            <a:r>
              <a:rPr lang="ca" sz="2400"/>
              <a:t>).</a:t>
            </a:r>
            <a:endParaRPr sz="2400"/>
          </a:p>
          <a:p>
            <a:pPr indent="-381000" lvl="1" marL="914400" rtl="0" algn="l">
              <a:lnSpc>
                <a:spcPct val="115000"/>
              </a:lnSpc>
              <a:spcBef>
                <a:spcPts val="0"/>
              </a:spcBef>
              <a:spcAft>
                <a:spcPts val="0"/>
              </a:spcAft>
              <a:buSzPts val="2400"/>
              <a:buChar char="○"/>
            </a:pPr>
            <a:r>
              <a:rPr lang="ca" sz="2400"/>
              <a:t>Anàlisi de l’estudi segons la guía STROBE (</a:t>
            </a:r>
            <a:r>
              <a:rPr lang="ca" sz="2400" u="sng">
                <a:solidFill>
                  <a:schemeClr val="hlink"/>
                </a:solidFill>
                <a:hlinkClick action="ppaction://hlinksldjump" r:id="rId5"/>
              </a:rPr>
              <a:t>diapositives 33-56</a:t>
            </a:r>
            <a:r>
              <a:rPr lang="ca" sz="2400"/>
              <a:t>).</a:t>
            </a:r>
            <a:endParaRPr sz="2400"/>
          </a:p>
          <a:p>
            <a:pPr indent="-381000" lvl="0" marL="457200" rtl="0" algn="l">
              <a:lnSpc>
                <a:spcPct val="115000"/>
              </a:lnSpc>
              <a:spcBef>
                <a:spcPts val="0"/>
              </a:spcBef>
              <a:spcAft>
                <a:spcPts val="0"/>
              </a:spcAft>
              <a:buSzPts val="2400"/>
              <a:buChar char="●"/>
            </a:pPr>
            <a:r>
              <a:rPr lang="ca" sz="2400" u="sng">
                <a:solidFill>
                  <a:schemeClr val="hlink"/>
                </a:solidFill>
                <a:hlinkClick action="ppaction://hlinksldjump" r:id="rId6"/>
              </a:rPr>
              <a:t>Bibliografia</a:t>
            </a:r>
            <a:r>
              <a:rPr lang="ca" sz="2400"/>
              <a:t>.</a:t>
            </a:r>
            <a:endParaRPr sz="2400"/>
          </a:p>
          <a:p>
            <a:pPr indent="0" lvl="0" marL="0" rtl="0" algn="l">
              <a:spcBef>
                <a:spcPts val="600"/>
              </a:spcBef>
              <a:spcAft>
                <a:spcPts val="600"/>
              </a:spcAft>
              <a:buNone/>
            </a:pPr>
            <a:r>
              <a:t/>
            </a:r>
            <a:endParaRPr/>
          </a:p>
        </p:txBody>
      </p:sp>
      <p:sp>
        <p:nvSpPr>
          <p:cNvPr id="111" name="Google Shape;111;p14"/>
          <p:cNvSpPr txBox="1"/>
          <p:nvPr>
            <p:ph idx="12" type="sldNum"/>
          </p:nvPr>
        </p:nvSpPr>
        <p:spPr>
          <a:xfrm>
            <a:off x="10558300" y="5956137"/>
            <a:ext cx="10524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ca"/>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6" name="Shape 256"/>
        <p:cNvGrpSpPr/>
        <p:nvPr/>
      </p:nvGrpSpPr>
      <p:grpSpPr>
        <a:xfrm>
          <a:off x="0" y="0"/>
          <a:ext cx="0" cy="0"/>
          <a:chOff x="0" y="0"/>
          <a:chExt cx="0" cy="0"/>
        </a:xfrm>
      </p:grpSpPr>
      <p:sp>
        <p:nvSpPr>
          <p:cNvPr id="257" name="Google Shape;257;p32"/>
          <p:cNvSpPr txBox="1"/>
          <p:nvPr>
            <p:ph type="title"/>
          </p:nvPr>
        </p:nvSpPr>
        <p:spPr>
          <a:xfrm>
            <a:off x="581250" y="2084500"/>
            <a:ext cx="6045300" cy="23235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b="1" lang="ca" sz="2000" u="sng">
                <a:solidFill>
                  <a:schemeClr val="dk2"/>
                </a:solidFill>
                <a:latin typeface="Calibri"/>
                <a:ea typeface="Calibri"/>
                <a:cs typeface="Calibri"/>
                <a:sym typeface="Calibri"/>
              </a:rPr>
              <a:t>RESULTS - BASELINE DATA.</a:t>
            </a:r>
            <a:endParaRPr b="1" sz="2000" u="sng">
              <a:solidFill>
                <a:schemeClr val="dk2"/>
              </a:solidFill>
              <a:latin typeface="Calibri"/>
              <a:ea typeface="Calibri"/>
              <a:cs typeface="Calibri"/>
              <a:sym typeface="Calibri"/>
            </a:endParaRPr>
          </a:p>
          <a:p>
            <a:pPr indent="0" lvl="0" marL="0" rtl="0" algn="l">
              <a:spcBef>
                <a:spcPts val="0"/>
              </a:spcBef>
              <a:spcAft>
                <a:spcPts val="0"/>
              </a:spcAft>
              <a:buNone/>
            </a:pPr>
            <a:r>
              <a:t/>
            </a:r>
            <a:endParaRPr b="1" sz="2000">
              <a:solidFill>
                <a:schemeClr val="dk2"/>
              </a:solidFill>
              <a:latin typeface="Calibri"/>
              <a:ea typeface="Calibri"/>
              <a:cs typeface="Calibri"/>
              <a:sym typeface="Calibri"/>
            </a:endParaRPr>
          </a:p>
          <a:p>
            <a:pPr indent="0" lvl="0" marL="0" rtl="0" algn="just">
              <a:lnSpc>
                <a:spcPct val="115000"/>
              </a:lnSpc>
              <a:spcBef>
                <a:spcPts val="0"/>
              </a:spcBef>
              <a:spcAft>
                <a:spcPts val="0"/>
              </a:spcAft>
              <a:buNone/>
            </a:pPr>
            <a:r>
              <a:rPr b="1" lang="ca" sz="2000">
                <a:solidFill>
                  <a:schemeClr val="dk2"/>
                </a:solidFill>
                <a:latin typeface="Calibri"/>
                <a:ea typeface="Calibri"/>
                <a:cs typeface="Calibri"/>
                <a:sym typeface="Calibri"/>
              </a:rPr>
              <a:t>ITEM 15.</a:t>
            </a:r>
            <a:r>
              <a:rPr lang="ca" sz="2000">
                <a:solidFill>
                  <a:schemeClr val="dk2"/>
                </a:solidFill>
                <a:latin typeface="Calibri"/>
                <a:ea typeface="Calibri"/>
                <a:cs typeface="Calibri"/>
                <a:sym typeface="Calibri"/>
              </a:rPr>
              <a:t> A table showing baseline demographic  and clinical characteristics for each group.</a:t>
            </a:r>
            <a:endParaRPr sz="2000">
              <a:solidFill>
                <a:schemeClr val="dk2"/>
              </a:solidFill>
              <a:latin typeface="Calibri"/>
              <a:ea typeface="Calibri"/>
              <a:cs typeface="Calibri"/>
              <a:sym typeface="Calibri"/>
            </a:endParaRPr>
          </a:p>
          <a:p>
            <a:pPr indent="0" lvl="0" marL="0" rtl="0" algn="just">
              <a:lnSpc>
                <a:spcPct val="115000"/>
              </a:lnSpc>
              <a:spcBef>
                <a:spcPts val="0"/>
              </a:spcBef>
              <a:spcAft>
                <a:spcPts val="0"/>
              </a:spcAft>
              <a:buClr>
                <a:schemeClr val="dk1"/>
              </a:buClr>
              <a:buSzPts val="1100"/>
              <a:buFont typeface="Arial"/>
              <a:buNone/>
            </a:pPr>
            <a:r>
              <a:t/>
            </a:r>
            <a:endParaRPr sz="2000">
              <a:solidFill>
                <a:schemeClr val="dk2"/>
              </a:solidFill>
              <a:latin typeface="Calibri"/>
              <a:ea typeface="Calibri"/>
              <a:cs typeface="Calibri"/>
              <a:sym typeface="Calibri"/>
            </a:endParaRPr>
          </a:p>
          <a:p>
            <a:pPr indent="0" lvl="0" marL="0" rtl="0" algn="l">
              <a:spcBef>
                <a:spcPts val="0"/>
              </a:spcBef>
              <a:spcAft>
                <a:spcPts val="0"/>
              </a:spcAft>
              <a:buNone/>
            </a:pPr>
            <a:r>
              <a:t/>
            </a:r>
            <a:endParaRPr b="1" sz="2000">
              <a:solidFill>
                <a:schemeClr val="dk2"/>
              </a:solidFill>
              <a:latin typeface="Calibri"/>
              <a:ea typeface="Calibri"/>
              <a:cs typeface="Calibri"/>
              <a:sym typeface="Calibri"/>
            </a:endParaRPr>
          </a:p>
        </p:txBody>
      </p:sp>
      <p:pic>
        <p:nvPicPr>
          <p:cNvPr id="258" name="Google Shape;258;p32"/>
          <p:cNvPicPr preferRelativeResize="0"/>
          <p:nvPr/>
        </p:nvPicPr>
        <p:blipFill rotWithShape="1">
          <a:blip r:embed="rId3">
            <a:alphaModFix/>
          </a:blip>
          <a:srcRect b="3726" l="2350" r="2493" t="2173"/>
          <a:stretch/>
        </p:blipFill>
        <p:spPr>
          <a:xfrm>
            <a:off x="7203000" y="1878525"/>
            <a:ext cx="4317650" cy="4928000"/>
          </a:xfrm>
          <a:prstGeom prst="rect">
            <a:avLst/>
          </a:prstGeom>
          <a:noFill/>
          <a:ln cap="flat" cmpd="sng" w="9525">
            <a:solidFill>
              <a:srgbClr val="F9CB9C"/>
            </a:solidFill>
            <a:prstDash val="solid"/>
            <a:round/>
            <a:headEnd len="sm" w="sm" type="none"/>
            <a:tailEnd len="sm" w="sm" type="none"/>
          </a:ln>
        </p:spPr>
      </p:pic>
      <p:sp>
        <p:nvSpPr>
          <p:cNvPr id="259" name="Google Shape;259;p32"/>
          <p:cNvSpPr txBox="1"/>
          <p:nvPr>
            <p:ph type="title"/>
          </p:nvPr>
        </p:nvSpPr>
        <p:spPr>
          <a:xfrm>
            <a:off x="581192" y="702156"/>
            <a:ext cx="11029500" cy="10137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ca"/>
              <a:t>ASSAIG CLÍNIC. GUIA CONSORT.</a:t>
            </a:r>
            <a:endParaRPr/>
          </a:p>
        </p:txBody>
      </p:sp>
      <p:sp>
        <p:nvSpPr>
          <p:cNvPr id="260" name="Google Shape;260;p32"/>
          <p:cNvSpPr txBox="1"/>
          <p:nvPr>
            <p:ph idx="12" type="sldNum"/>
          </p:nvPr>
        </p:nvSpPr>
        <p:spPr>
          <a:xfrm>
            <a:off x="10558300" y="5956137"/>
            <a:ext cx="10524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ca"/>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5" name="Shape 265"/>
        <p:cNvGrpSpPr/>
        <p:nvPr/>
      </p:nvGrpSpPr>
      <p:grpSpPr>
        <a:xfrm>
          <a:off x="0" y="0"/>
          <a:ext cx="0" cy="0"/>
          <a:chOff x="0" y="0"/>
          <a:chExt cx="0" cy="0"/>
        </a:xfrm>
      </p:grpSpPr>
      <p:sp>
        <p:nvSpPr>
          <p:cNvPr id="266" name="Google Shape;266;p33"/>
          <p:cNvSpPr txBox="1"/>
          <p:nvPr>
            <p:ph type="title"/>
          </p:nvPr>
        </p:nvSpPr>
        <p:spPr>
          <a:xfrm>
            <a:off x="505050" y="2008300"/>
            <a:ext cx="11029500" cy="22488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b="1" lang="ca" sz="2000" u="sng">
                <a:solidFill>
                  <a:schemeClr val="dk2"/>
                </a:solidFill>
                <a:latin typeface="Calibri"/>
                <a:ea typeface="Calibri"/>
                <a:cs typeface="Calibri"/>
                <a:sym typeface="Calibri"/>
              </a:rPr>
              <a:t>RESULTS - NUMBERS ANALYSED.</a:t>
            </a:r>
            <a:endParaRPr b="1" sz="2000" u="sng">
              <a:solidFill>
                <a:schemeClr val="dk2"/>
              </a:solidFill>
              <a:latin typeface="Calibri"/>
              <a:ea typeface="Calibri"/>
              <a:cs typeface="Calibri"/>
              <a:sym typeface="Calibri"/>
            </a:endParaRPr>
          </a:p>
          <a:p>
            <a:pPr indent="0" lvl="0" marL="0" rtl="0" algn="l">
              <a:spcBef>
                <a:spcPts val="0"/>
              </a:spcBef>
              <a:spcAft>
                <a:spcPts val="0"/>
              </a:spcAft>
              <a:buNone/>
            </a:pPr>
            <a:r>
              <a:t/>
            </a:r>
            <a:endParaRPr b="1" sz="2000" u="sng">
              <a:solidFill>
                <a:schemeClr val="dk2"/>
              </a:solidFill>
              <a:latin typeface="Calibri"/>
              <a:ea typeface="Calibri"/>
              <a:cs typeface="Calibri"/>
              <a:sym typeface="Calibri"/>
            </a:endParaRPr>
          </a:p>
          <a:p>
            <a:pPr indent="0" lvl="0" marL="0" rtl="0" algn="just">
              <a:lnSpc>
                <a:spcPct val="115000"/>
              </a:lnSpc>
              <a:spcBef>
                <a:spcPts val="0"/>
              </a:spcBef>
              <a:spcAft>
                <a:spcPts val="0"/>
              </a:spcAft>
              <a:buClr>
                <a:schemeClr val="dk1"/>
              </a:buClr>
              <a:buSzPts val="1100"/>
              <a:buFont typeface="Arial"/>
              <a:buNone/>
            </a:pPr>
            <a:r>
              <a:rPr b="1" lang="ca" sz="2000">
                <a:solidFill>
                  <a:schemeClr val="dk2"/>
                </a:solidFill>
                <a:latin typeface="Calibri"/>
                <a:ea typeface="Calibri"/>
                <a:cs typeface="Calibri"/>
                <a:sym typeface="Calibri"/>
              </a:rPr>
              <a:t>ITEM 16. </a:t>
            </a:r>
            <a:r>
              <a:rPr lang="ca" sz="2000">
                <a:solidFill>
                  <a:schemeClr val="dk2"/>
                </a:solidFill>
                <a:latin typeface="Calibri"/>
                <a:ea typeface="Calibri"/>
                <a:cs typeface="Calibri"/>
                <a:sym typeface="Calibri"/>
              </a:rPr>
              <a:t>For each group, number of participants (denominator) included in each analysis and  whether the analysis was by original assigned groups.</a:t>
            </a:r>
            <a:endParaRPr sz="2000">
              <a:solidFill>
                <a:schemeClr val="dk2"/>
              </a:solidFill>
              <a:latin typeface="Calibri"/>
              <a:ea typeface="Calibri"/>
              <a:cs typeface="Calibri"/>
              <a:sym typeface="Calibri"/>
            </a:endParaRPr>
          </a:p>
          <a:p>
            <a:pPr indent="-355600" lvl="0" marL="457200" rtl="0" algn="just">
              <a:lnSpc>
                <a:spcPct val="115000"/>
              </a:lnSpc>
              <a:spcBef>
                <a:spcPts val="0"/>
              </a:spcBef>
              <a:spcAft>
                <a:spcPts val="0"/>
              </a:spcAft>
              <a:buClr>
                <a:srgbClr val="FF9900"/>
              </a:buClr>
              <a:buSzPts val="2000"/>
              <a:buFont typeface="Calibri"/>
              <a:buChar char="-"/>
            </a:pPr>
            <a:r>
              <a:rPr lang="ca" sz="2000">
                <a:solidFill>
                  <a:schemeClr val="dk2"/>
                </a:solidFill>
                <a:highlight>
                  <a:schemeClr val="lt1"/>
                </a:highlight>
                <a:latin typeface="Calibri"/>
                <a:ea typeface="Calibri"/>
                <a:cs typeface="Calibri"/>
                <a:sym typeface="Calibri"/>
              </a:rPr>
              <a:t>Entre els 1699 subjectes inclosos en l'anàlisi d'eficàcia tenim venint de placebo i NXY-059 respectivament:</a:t>
            </a:r>
            <a:endParaRPr b="1" sz="2000">
              <a:solidFill>
                <a:schemeClr val="dk2"/>
              </a:solidFill>
              <a:latin typeface="Calibri"/>
              <a:ea typeface="Calibri"/>
              <a:cs typeface="Calibri"/>
              <a:sym typeface="Calibri"/>
            </a:endParaRPr>
          </a:p>
        </p:txBody>
      </p:sp>
      <p:pic>
        <p:nvPicPr>
          <p:cNvPr id="267" name="Google Shape;267;p33"/>
          <p:cNvPicPr preferRelativeResize="0"/>
          <p:nvPr/>
        </p:nvPicPr>
        <p:blipFill>
          <a:blip r:embed="rId3">
            <a:alphaModFix/>
          </a:blip>
          <a:stretch>
            <a:fillRect/>
          </a:stretch>
        </p:blipFill>
        <p:spPr>
          <a:xfrm>
            <a:off x="2208475" y="4257100"/>
            <a:ext cx="7775049" cy="2132925"/>
          </a:xfrm>
          <a:prstGeom prst="rect">
            <a:avLst/>
          </a:prstGeom>
          <a:noFill/>
          <a:ln cap="flat" cmpd="sng" w="9525">
            <a:solidFill>
              <a:srgbClr val="F9CB9C"/>
            </a:solidFill>
            <a:prstDash val="solid"/>
            <a:round/>
            <a:headEnd len="sm" w="sm" type="none"/>
            <a:tailEnd len="sm" w="sm" type="none"/>
          </a:ln>
        </p:spPr>
      </p:pic>
      <p:sp>
        <p:nvSpPr>
          <p:cNvPr id="268" name="Google Shape;268;p33"/>
          <p:cNvSpPr txBox="1"/>
          <p:nvPr>
            <p:ph type="title"/>
          </p:nvPr>
        </p:nvSpPr>
        <p:spPr>
          <a:xfrm>
            <a:off x="581192" y="702156"/>
            <a:ext cx="11029500" cy="10137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ca"/>
              <a:t>ASSAIG CLÍNIC. GUIA CONSORT.</a:t>
            </a:r>
            <a:endParaRPr/>
          </a:p>
        </p:txBody>
      </p:sp>
      <p:sp>
        <p:nvSpPr>
          <p:cNvPr id="269" name="Google Shape;269;p33"/>
          <p:cNvSpPr txBox="1"/>
          <p:nvPr>
            <p:ph idx="12" type="sldNum"/>
          </p:nvPr>
        </p:nvSpPr>
        <p:spPr>
          <a:xfrm>
            <a:off x="10558300" y="5956137"/>
            <a:ext cx="10524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ca"/>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4" name="Shape 274"/>
        <p:cNvGrpSpPr/>
        <p:nvPr/>
      </p:nvGrpSpPr>
      <p:grpSpPr>
        <a:xfrm>
          <a:off x="0" y="0"/>
          <a:ext cx="0" cy="0"/>
          <a:chOff x="0" y="0"/>
          <a:chExt cx="0" cy="0"/>
        </a:xfrm>
      </p:grpSpPr>
      <p:sp>
        <p:nvSpPr>
          <p:cNvPr id="275" name="Google Shape;275;p34"/>
          <p:cNvSpPr txBox="1"/>
          <p:nvPr>
            <p:ph type="title"/>
          </p:nvPr>
        </p:nvSpPr>
        <p:spPr>
          <a:xfrm>
            <a:off x="581192" y="702156"/>
            <a:ext cx="11029500" cy="10137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ca"/>
              <a:t>ASSAIG CLÍNIC. GUIA CONSORT.</a:t>
            </a:r>
            <a:endParaRPr/>
          </a:p>
        </p:txBody>
      </p:sp>
      <p:sp>
        <p:nvSpPr>
          <p:cNvPr id="276" name="Google Shape;276;p34"/>
          <p:cNvSpPr txBox="1"/>
          <p:nvPr>
            <p:ph idx="1" type="body"/>
          </p:nvPr>
        </p:nvSpPr>
        <p:spPr>
          <a:xfrm>
            <a:off x="581200" y="1886200"/>
            <a:ext cx="7113300" cy="47736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b="1" lang="ca" sz="1700" u="sng">
                <a:latin typeface="Calibri"/>
                <a:ea typeface="Calibri"/>
                <a:cs typeface="Calibri"/>
                <a:sym typeface="Calibri"/>
              </a:rPr>
              <a:t>RESULTS - OUTCOMES AND ESTIMATION</a:t>
            </a:r>
            <a:endParaRPr b="1" sz="1700" u="sng">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b="1" sz="1700" u="sng">
              <a:latin typeface="Calibri"/>
              <a:ea typeface="Calibri"/>
              <a:cs typeface="Calibri"/>
              <a:sym typeface="Calibri"/>
            </a:endParaRPr>
          </a:p>
          <a:p>
            <a:pPr indent="0" lvl="0" marL="0" rtl="0" algn="just">
              <a:lnSpc>
                <a:spcPct val="115000"/>
              </a:lnSpc>
              <a:spcBef>
                <a:spcPts val="0"/>
              </a:spcBef>
              <a:spcAft>
                <a:spcPts val="0"/>
              </a:spcAft>
              <a:buClr>
                <a:schemeClr val="dk1"/>
              </a:buClr>
              <a:buSzPts val="1100"/>
              <a:buFont typeface="Arial"/>
              <a:buNone/>
            </a:pPr>
            <a:r>
              <a:rPr b="1" lang="ca" sz="1700">
                <a:latin typeface="Calibri"/>
                <a:ea typeface="Calibri"/>
                <a:cs typeface="Calibri"/>
                <a:sym typeface="Calibri"/>
              </a:rPr>
              <a:t>ITEM 17a.</a:t>
            </a:r>
            <a:r>
              <a:rPr lang="ca" sz="1700">
                <a:latin typeface="Calibri"/>
                <a:ea typeface="Calibri"/>
                <a:cs typeface="Calibri"/>
                <a:sym typeface="Calibri"/>
              </a:rPr>
              <a:t> </a:t>
            </a:r>
            <a:r>
              <a:rPr lang="ca" sz="1700">
                <a:solidFill>
                  <a:srgbClr val="44546A"/>
                </a:solidFill>
                <a:latin typeface="Calibri"/>
                <a:ea typeface="Calibri"/>
                <a:cs typeface="Calibri"/>
                <a:sym typeface="Calibri"/>
              </a:rPr>
              <a:t>For each primary and secondary outcome, results for each group, and the estimated effect size and its precision (such as 95% confidence interval).</a:t>
            </a:r>
            <a:endParaRPr sz="1700">
              <a:latin typeface="Calibri"/>
              <a:ea typeface="Calibri"/>
              <a:cs typeface="Calibri"/>
              <a:sym typeface="Calibri"/>
            </a:endParaRPr>
          </a:p>
          <a:p>
            <a:pPr indent="-336550" lvl="0" marL="457200" rtl="0" algn="just">
              <a:lnSpc>
                <a:spcPct val="115000"/>
              </a:lnSpc>
              <a:spcBef>
                <a:spcPts val="0"/>
              </a:spcBef>
              <a:spcAft>
                <a:spcPts val="0"/>
              </a:spcAft>
              <a:buClr>
                <a:srgbClr val="FF9900"/>
              </a:buClr>
              <a:buSzPts val="1700"/>
              <a:buFont typeface="Calibri"/>
              <a:buChar char="-"/>
            </a:pPr>
            <a:r>
              <a:rPr lang="ca" sz="1700">
                <a:solidFill>
                  <a:srgbClr val="4D4D4D"/>
                </a:solidFill>
                <a:highlight>
                  <a:srgbClr val="FFFFFF"/>
                </a:highlight>
                <a:latin typeface="Calibri"/>
                <a:ea typeface="Calibri"/>
                <a:cs typeface="Calibri"/>
                <a:sym typeface="Calibri"/>
              </a:rPr>
              <a:t>El resultat primari va ser la discapacitat als 90 dies, mesurat segons puntuacions de l'escala de Rankin modificada per discapacitat. </a:t>
            </a:r>
            <a:r>
              <a:rPr lang="ca" sz="1700">
                <a:solidFill>
                  <a:srgbClr val="44546A"/>
                </a:solidFill>
                <a:latin typeface="Calibri"/>
                <a:ea typeface="Calibri"/>
                <a:cs typeface="Calibri"/>
                <a:sym typeface="Calibri"/>
              </a:rPr>
              <a:t>Entre els 1699 subjectes inclosos, el NXY-059 va millorar significativament la distribució global de les puntuacions en l'escala Rankin modificada, en comparació amb el placebo (P = 0,038 per la prova Cochran-Mantel-Haenszel). El OR comú per a la millora en totes les categories de l'escala va ser de 1,20 (interval de confiança del 95%, 1,01 a 1,42).</a:t>
            </a:r>
            <a:endParaRPr b="1" sz="1700">
              <a:highlight>
                <a:schemeClr val="lt1"/>
              </a:highlight>
              <a:latin typeface="Calibri"/>
              <a:ea typeface="Calibri"/>
              <a:cs typeface="Calibri"/>
              <a:sym typeface="Calibri"/>
            </a:endParaRPr>
          </a:p>
          <a:p>
            <a:pPr indent="0" lvl="0" marL="0" rtl="0" algn="just">
              <a:lnSpc>
                <a:spcPct val="115000"/>
              </a:lnSpc>
              <a:spcBef>
                <a:spcPts val="0"/>
              </a:spcBef>
              <a:spcAft>
                <a:spcPts val="0"/>
              </a:spcAft>
              <a:buNone/>
            </a:pPr>
            <a:r>
              <a:rPr b="1" lang="ca" sz="1700">
                <a:latin typeface="Calibri"/>
                <a:ea typeface="Calibri"/>
                <a:cs typeface="Calibri"/>
                <a:sym typeface="Calibri"/>
              </a:rPr>
              <a:t>ITEM 17b.</a:t>
            </a:r>
            <a:r>
              <a:rPr lang="ca" sz="1700">
                <a:latin typeface="Calibri"/>
                <a:ea typeface="Calibri"/>
                <a:cs typeface="Calibri"/>
                <a:sym typeface="Calibri"/>
              </a:rPr>
              <a:t> </a:t>
            </a:r>
            <a:r>
              <a:rPr lang="ca" sz="1700">
                <a:solidFill>
                  <a:srgbClr val="44546A"/>
                </a:solidFill>
                <a:latin typeface="Calibri"/>
                <a:ea typeface="Calibri"/>
                <a:cs typeface="Calibri"/>
                <a:sym typeface="Calibri"/>
              </a:rPr>
              <a:t>For binary outcomes, presentation of both absolute and relative effect sizes is recommended.</a:t>
            </a:r>
            <a:endParaRPr sz="1700">
              <a:solidFill>
                <a:srgbClr val="44546A"/>
              </a:solidFill>
              <a:latin typeface="Arial"/>
              <a:ea typeface="Arial"/>
              <a:cs typeface="Arial"/>
              <a:sym typeface="Arial"/>
            </a:endParaRPr>
          </a:p>
          <a:p>
            <a:pPr indent="-336550" lvl="0" marL="457200" rtl="0" algn="just">
              <a:lnSpc>
                <a:spcPct val="115000"/>
              </a:lnSpc>
              <a:spcBef>
                <a:spcPts val="0"/>
              </a:spcBef>
              <a:spcAft>
                <a:spcPts val="0"/>
              </a:spcAft>
              <a:buClr>
                <a:srgbClr val="FF9900"/>
              </a:buClr>
              <a:buSzPts val="1700"/>
              <a:buFont typeface="Calibri"/>
              <a:buChar char="-"/>
            </a:pPr>
            <a:r>
              <a:rPr lang="ca" sz="1700">
                <a:highlight>
                  <a:schemeClr val="lt1"/>
                </a:highlight>
                <a:latin typeface="Calibri"/>
                <a:ea typeface="Calibri"/>
                <a:cs typeface="Calibri"/>
                <a:sym typeface="Calibri"/>
              </a:rPr>
              <a:t>No hi ha resultats binaris.</a:t>
            </a:r>
            <a:endParaRPr sz="1700">
              <a:highlight>
                <a:schemeClr val="lt1"/>
              </a:highlight>
              <a:latin typeface="Calibri"/>
              <a:ea typeface="Calibri"/>
              <a:cs typeface="Calibri"/>
              <a:sym typeface="Calibri"/>
            </a:endParaRPr>
          </a:p>
        </p:txBody>
      </p:sp>
      <p:sp>
        <p:nvSpPr>
          <p:cNvPr id="277" name="Google Shape;277;p34"/>
          <p:cNvSpPr txBox="1"/>
          <p:nvPr>
            <p:ph idx="12" type="sldNum"/>
          </p:nvPr>
        </p:nvSpPr>
        <p:spPr>
          <a:xfrm>
            <a:off x="10558300" y="5956137"/>
            <a:ext cx="10524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ca"/>
              <a:t>‹#›</a:t>
            </a:fld>
            <a:endParaRPr/>
          </a:p>
        </p:txBody>
      </p:sp>
      <p:pic>
        <p:nvPicPr>
          <p:cNvPr id="278" name="Google Shape;278;p34"/>
          <p:cNvPicPr preferRelativeResize="0"/>
          <p:nvPr/>
        </p:nvPicPr>
        <p:blipFill rotWithShape="1">
          <a:blip r:embed="rId3">
            <a:alphaModFix/>
          </a:blip>
          <a:srcRect b="5973" l="5566" r="4795" t="5664"/>
          <a:stretch/>
        </p:blipFill>
        <p:spPr>
          <a:xfrm>
            <a:off x="7879338" y="2320050"/>
            <a:ext cx="3731375" cy="2920750"/>
          </a:xfrm>
          <a:prstGeom prst="rect">
            <a:avLst/>
          </a:prstGeom>
          <a:noFill/>
          <a:ln cap="flat" cmpd="sng" w="9525">
            <a:solidFill>
              <a:srgbClr val="F9CB9C"/>
            </a:solidFill>
            <a:prstDash val="solid"/>
            <a:round/>
            <a:headEnd len="sm" w="sm" type="none"/>
            <a:tailEnd len="sm" w="sm" type="none"/>
          </a:ln>
        </p:spPr>
      </p:pic>
      <p:sp>
        <p:nvSpPr>
          <p:cNvPr id="279" name="Google Shape;279;p34"/>
          <p:cNvSpPr txBox="1"/>
          <p:nvPr/>
        </p:nvSpPr>
        <p:spPr>
          <a:xfrm>
            <a:off x="7879325" y="5240800"/>
            <a:ext cx="3731400" cy="827100"/>
          </a:xfrm>
          <a:prstGeom prst="rect">
            <a:avLst/>
          </a:prstGeom>
          <a:noFill/>
          <a:ln>
            <a:noFill/>
          </a:ln>
        </p:spPr>
        <p:txBody>
          <a:bodyPr anchorCtr="0" anchor="t" bIns="91425" lIns="91425" spcFirstLastPara="1" rIns="91425" wrap="square" tIns="91425">
            <a:noAutofit/>
          </a:bodyPr>
          <a:lstStyle/>
          <a:p>
            <a:pPr indent="-89999" lvl="0" marL="89999" rtl="0" algn="just">
              <a:spcBef>
                <a:spcPts val="0"/>
              </a:spcBef>
              <a:spcAft>
                <a:spcPts val="0"/>
              </a:spcAft>
              <a:buNone/>
            </a:pPr>
            <a:r>
              <a:rPr lang="ca" sz="1200">
                <a:solidFill>
                  <a:srgbClr val="4D4D4D"/>
                </a:solidFill>
                <a:highlight>
                  <a:srgbClr val="FFFFFF"/>
                </a:highlight>
                <a:latin typeface="Calibri"/>
                <a:ea typeface="Calibri"/>
                <a:cs typeface="Calibri"/>
                <a:sym typeface="Calibri"/>
              </a:rPr>
              <a:t>* R</a:t>
            </a:r>
            <a:r>
              <a:rPr lang="ca" sz="1200">
                <a:solidFill>
                  <a:srgbClr val="4D4D4D"/>
                </a:solidFill>
                <a:highlight>
                  <a:srgbClr val="FFFFFF"/>
                </a:highlight>
                <a:latin typeface="Calibri"/>
                <a:ea typeface="Calibri"/>
                <a:cs typeface="Calibri"/>
                <a:sym typeface="Calibri"/>
              </a:rPr>
              <a:t>ang de 0 a 5, amb 0 quan no hi ha cap símptoma       residual i 5 quan </a:t>
            </a:r>
            <a:r>
              <a:rPr lang="ca" sz="1200">
                <a:solidFill>
                  <a:srgbClr val="4D4D4D"/>
                </a:solidFill>
                <a:highlight>
                  <a:srgbClr val="FFFFFF"/>
                </a:highlight>
                <a:latin typeface="Calibri"/>
                <a:ea typeface="Calibri"/>
                <a:cs typeface="Calibri"/>
                <a:sym typeface="Calibri"/>
              </a:rPr>
              <a:t>requereixen</a:t>
            </a:r>
            <a:r>
              <a:rPr lang="ca" sz="1200">
                <a:solidFill>
                  <a:srgbClr val="4D4D4D"/>
                </a:solidFill>
                <a:highlight>
                  <a:srgbClr val="FFFFFF"/>
                </a:highlight>
                <a:latin typeface="Calibri"/>
                <a:ea typeface="Calibri"/>
                <a:cs typeface="Calibri"/>
                <a:sym typeface="Calibri"/>
              </a:rPr>
              <a:t>  atenció constant.</a:t>
            </a:r>
            <a:endParaRPr sz="1200">
              <a:solidFill>
                <a:srgbClr val="4D4D4D"/>
              </a:solidFill>
              <a:highlight>
                <a:srgbClr val="FFFFFF"/>
              </a:highlight>
              <a:latin typeface="Calibri"/>
              <a:ea typeface="Calibri"/>
              <a:cs typeface="Calibri"/>
              <a:sym typeface="Calibri"/>
            </a:endParaRPr>
          </a:p>
          <a:p>
            <a:pPr indent="0" lvl="0" marL="0" rtl="0" algn="just">
              <a:spcBef>
                <a:spcPts val="0"/>
              </a:spcBef>
              <a:spcAft>
                <a:spcPts val="0"/>
              </a:spcAft>
              <a:buNone/>
            </a:pPr>
            <a:r>
              <a:rPr lang="ca" sz="1200">
                <a:solidFill>
                  <a:srgbClr val="4D4D4D"/>
                </a:solidFill>
                <a:highlight>
                  <a:srgbClr val="FFFFFF"/>
                </a:highlight>
                <a:latin typeface="Calibri"/>
                <a:ea typeface="Calibri"/>
                <a:cs typeface="Calibri"/>
                <a:sym typeface="Calibri"/>
              </a:rPr>
              <a:t>* A = població d’eficàcia</a:t>
            </a:r>
            <a:endParaRPr sz="1200">
              <a:solidFill>
                <a:srgbClr val="4D4D4D"/>
              </a:solidFill>
              <a:highlight>
                <a:srgbClr val="FFFFFF"/>
              </a:highlight>
              <a:latin typeface="Calibri"/>
              <a:ea typeface="Calibri"/>
              <a:cs typeface="Calibri"/>
              <a:sym typeface="Calibri"/>
            </a:endParaRPr>
          </a:p>
          <a:p>
            <a:pPr indent="0" lvl="0" marL="0" rtl="0" algn="just">
              <a:spcBef>
                <a:spcPts val="0"/>
              </a:spcBef>
              <a:spcAft>
                <a:spcPts val="0"/>
              </a:spcAft>
              <a:buNone/>
            </a:pPr>
            <a:r>
              <a:rPr lang="ca" sz="1200">
                <a:solidFill>
                  <a:srgbClr val="4D4D4D"/>
                </a:solidFill>
                <a:highlight>
                  <a:srgbClr val="FFFFFF"/>
                </a:highlight>
                <a:latin typeface="Calibri"/>
                <a:ea typeface="Calibri"/>
                <a:cs typeface="Calibri"/>
                <a:sym typeface="Calibri"/>
              </a:rPr>
              <a:t>   B = població protocol</a:t>
            </a:r>
            <a:endParaRPr sz="1200">
              <a:solidFill>
                <a:srgbClr val="4D4D4D"/>
              </a:solidFill>
              <a:highlight>
                <a:srgbClr val="FFFFFF"/>
              </a:highlight>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4" name="Shape 284"/>
        <p:cNvGrpSpPr/>
        <p:nvPr/>
      </p:nvGrpSpPr>
      <p:grpSpPr>
        <a:xfrm>
          <a:off x="0" y="0"/>
          <a:ext cx="0" cy="0"/>
          <a:chOff x="0" y="0"/>
          <a:chExt cx="0" cy="0"/>
        </a:xfrm>
      </p:grpSpPr>
      <p:sp>
        <p:nvSpPr>
          <p:cNvPr id="285" name="Google Shape;285;p35"/>
          <p:cNvSpPr txBox="1"/>
          <p:nvPr>
            <p:ph type="title"/>
          </p:nvPr>
        </p:nvSpPr>
        <p:spPr>
          <a:xfrm>
            <a:off x="581192" y="702156"/>
            <a:ext cx="11029500" cy="10137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ca"/>
              <a:t>ASSAIG CLÍNIC. GUIA CONSORT.</a:t>
            </a:r>
            <a:endParaRPr/>
          </a:p>
        </p:txBody>
      </p:sp>
      <p:sp>
        <p:nvSpPr>
          <p:cNvPr id="286" name="Google Shape;286;p35"/>
          <p:cNvSpPr txBox="1"/>
          <p:nvPr>
            <p:ph idx="1" type="body"/>
          </p:nvPr>
        </p:nvSpPr>
        <p:spPr>
          <a:xfrm>
            <a:off x="581200" y="1967850"/>
            <a:ext cx="11029500" cy="41406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b="1" lang="ca" sz="2000" u="sng">
                <a:latin typeface="Calibri"/>
                <a:ea typeface="Calibri"/>
                <a:cs typeface="Calibri"/>
                <a:sym typeface="Calibri"/>
              </a:rPr>
              <a:t>RESULTS - ANCILLARY ANALYSES.</a:t>
            </a:r>
            <a:endParaRPr b="1" sz="2000" u="sng">
              <a:latin typeface="Calibri"/>
              <a:ea typeface="Calibri"/>
              <a:cs typeface="Calibri"/>
              <a:sym typeface="Calibri"/>
            </a:endParaRPr>
          </a:p>
          <a:p>
            <a:pPr indent="0" lvl="0" marL="0" rtl="0" algn="l">
              <a:spcBef>
                <a:spcPts val="0"/>
              </a:spcBef>
              <a:spcAft>
                <a:spcPts val="0"/>
              </a:spcAft>
              <a:buNone/>
            </a:pPr>
            <a:r>
              <a:t/>
            </a:r>
            <a:endParaRPr b="1" sz="2000" u="sng">
              <a:latin typeface="Calibri"/>
              <a:ea typeface="Calibri"/>
              <a:cs typeface="Calibri"/>
              <a:sym typeface="Calibri"/>
            </a:endParaRPr>
          </a:p>
          <a:p>
            <a:pPr indent="0" lvl="0" marL="0" rtl="0" algn="just">
              <a:lnSpc>
                <a:spcPct val="115000"/>
              </a:lnSpc>
              <a:spcBef>
                <a:spcPts val="0"/>
              </a:spcBef>
              <a:spcAft>
                <a:spcPts val="0"/>
              </a:spcAft>
              <a:buNone/>
            </a:pPr>
            <a:r>
              <a:rPr b="1" lang="ca" sz="2000">
                <a:latin typeface="Calibri"/>
                <a:ea typeface="Calibri"/>
                <a:cs typeface="Calibri"/>
                <a:sym typeface="Calibri"/>
              </a:rPr>
              <a:t>ITEM 18. </a:t>
            </a:r>
            <a:r>
              <a:rPr lang="ca" sz="2000">
                <a:solidFill>
                  <a:srgbClr val="44546A"/>
                </a:solidFill>
                <a:latin typeface="Calibri"/>
                <a:ea typeface="Calibri"/>
                <a:cs typeface="Calibri"/>
                <a:sym typeface="Calibri"/>
              </a:rPr>
              <a:t>Results of any other analyses performed, including subgroup analyses and adjusted analyses, distinguishing pre-specified from exploratory.</a:t>
            </a:r>
            <a:endParaRPr sz="2000">
              <a:latin typeface="Calibri"/>
              <a:ea typeface="Calibri"/>
              <a:cs typeface="Calibri"/>
              <a:sym typeface="Calibri"/>
            </a:endParaRPr>
          </a:p>
          <a:p>
            <a:pPr indent="-355600" lvl="0" marL="457200" rtl="0" algn="just">
              <a:lnSpc>
                <a:spcPct val="115000"/>
              </a:lnSpc>
              <a:spcBef>
                <a:spcPts val="0"/>
              </a:spcBef>
              <a:spcAft>
                <a:spcPts val="0"/>
              </a:spcAft>
              <a:buClr>
                <a:srgbClr val="FF9900"/>
              </a:buClr>
              <a:buSzPts val="2000"/>
              <a:buFont typeface="Calibri"/>
              <a:buChar char="-"/>
            </a:pPr>
            <a:r>
              <a:rPr lang="ca" sz="2000">
                <a:latin typeface="Calibri"/>
                <a:ea typeface="Calibri"/>
                <a:cs typeface="Calibri"/>
                <a:sym typeface="Calibri"/>
              </a:rPr>
              <a:t>Es va considerar que el funcionament neurològic era una important mesura de resultat de suport de la recuperació de l'ictus. </a:t>
            </a:r>
            <a:endParaRPr sz="2000">
              <a:latin typeface="Calibri"/>
              <a:ea typeface="Calibri"/>
              <a:cs typeface="Calibri"/>
              <a:sym typeface="Calibri"/>
            </a:endParaRPr>
          </a:p>
          <a:p>
            <a:pPr indent="-355600" lvl="0" marL="457200" rtl="0" algn="just">
              <a:lnSpc>
                <a:spcPct val="115000"/>
              </a:lnSpc>
              <a:spcBef>
                <a:spcPts val="0"/>
              </a:spcBef>
              <a:spcAft>
                <a:spcPts val="0"/>
              </a:spcAft>
              <a:buClr>
                <a:srgbClr val="FF9900"/>
              </a:buClr>
              <a:buSzPts val="2000"/>
              <a:buFont typeface="Calibri"/>
              <a:buChar char="-"/>
            </a:pPr>
            <a:r>
              <a:rPr lang="ca" sz="2000" u="sng">
                <a:latin typeface="Calibri"/>
                <a:ea typeface="Calibri"/>
                <a:cs typeface="Calibri"/>
                <a:sym typeface="Calibri"/>
              </a:rPr>
              <a:t>Resultats obtinguts:</a:t>
            </a:r>
            <a:r>
              <a:rPr lang="ca" sz="2000">
                <a:latin typeface="Calibri"/>
                <a:ea typeface="Calibri"/>
                <a:cs typeface="Calibri"/>
                <a:sym typeface="Calibri"/>
              </a:rPr>
              <a:t> la recuperació neurològica completa (puntuació NIHSS, 0) va ser més freqüent després del tractament amb NXY-059 (21,9% de les del grup NXY-059 i 17,3% de les del grup placebo, odds ratio, 1,39; Interval de confiança del 95%, 1,08 a 1,79; P = 0,01), però la diferència entre els dos grups en la freqüència de resultats neurològics excel·lents (puntuació NIHSS, 0 o 1) no va ser estadísticament significativa (33,1% en el grup NXY-059 vs. 30,9% en el grup placebo, odds ratio, 1,13; interval de confiança del 95%; 0,90 a 1,41; P = 0,28).</a:t>
            </a:r>
            <a:endParaRPr sz="2000">
              <a:highlight>
                <a:schemeClr val="lt1"/>
              </a:highlight>
              <a:latin typeface="Calibri"/>
              <a:ea typeface="Calibri"/>
              <a:cs typeface="Calibri"/>
              <a:sym typeface="Calibri"/>
            </a:endParaRPr>
          </a:p>
        </p:txBody>
      </p:sp>
      <p:sp>
        <p:nvSpPr>
          <p:cNvPr id="287" name="Google Shape;287;p35"/>
          <p:cNvSpPr txBox="1"/>
          <p:nvPr>
            <p:ph idx="12" type="sldNum"/>
          </p:nvPr>
        </p:nvSpPr>
        <p:spPr>
          <a:xfrm>
            <a:off x="10558300" y="5956137"/>
            <a:ext cx="10524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ca"/>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2" name="Shape 292"/>
        <p:cNvGrpSpPr/>
        <p:nvPr/>
      </p:nvGrpSpPr>
      <p:grpSpPr>
        <a:xfrm>
          <a:off x="0" y="0"/>
          <a:ext cx="0" cy="0"/>
          <a:chOff x="0" y="0"/>
          <a:chExt cx="0" cy="0"/>
        </a:xfrm>
      </p:grpSpPr>
      <p:sp>
        <p:nvSpPr>
          <p:cNvPr id="293" name="Google Shape;293;p36"/>
          <p:cNvSpPr txBox="1"/>
          <p:nvPr>
            <p:ph type="title"/>
          </p:nvPr>
        </p:nvSpPr>
        <p:spPr>
          <a:xfrm>
            <a:off x="581192" y="702156"/>
            <a:ext cx="11029500" cy="10137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ca"/>
              <a:t>ASSAIG CLÍNIC. GUIA CONSORT.</a:t>
            </a:r>
            <a:endParaRPr/>
          </a:p>
        </p:txBody>
      </p:sp>
      <p:sp>
        <p:nvSpPr>
          <p:cNvPr id="294" name="Google Shape;294;p36"/>
          <p:cNvSpPr txBox="1"/>
          <p:nvPr>
            <p:ph idx="1" type="body"/>
          </p:nvPr>
        </p:nvSpPr>
        <p:spPr>
          <a:xfrm>
            <a:off x="581200" y="2028050"/>
            <a:ext cx="7273800" cy="46650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b="1" lang="ca" sz="1900" u="sng">
                <a:latin typeface="Calibri"/>
                <a:ea typeface="Calibri"/>
                <a:cs typeface="Calibri"/>
                <a:sym typeface="Calibri"/>
              </a:rPr>
              <a:t>RESULTS - HARMS.</a:t>
            </a:r>
            <a:endParaRPr b="1" sz="1900" u="sng">
              <a:latin typeface="Calibri"/>
              <a:ea typeface="Calibri"/>
              <a:cs typeface="Calibri"/>
              <a:sym typeface="Calibri"/>
            </a:endParaRPr>
          </a:p>
          <a:p>
            <a:pPr indent="0" lvl="0" marL="0" rtl="0" algn="l">
              <a:spcBef>
                <a:spcPts val="0"/>
              </a:spcBef>
              <a:spcAft>
                <a:spcPts val="0"/>
              </a:spcAft>
              <a:buNone/>
            </a:pPr>
            <a:r>
              <a:t/>
            </a:r>
            <a:endParaRPr b="1" sz="1900" u="sng">
              <a:latin typeface="Calibri"/>
              <a:ea typeface="Calibri"/>
              <a:cs typeface="Calibri"/>
              <a:sym typeface="Calibri"/>
            </a:endParaRPr>
          </a:p>
          <a:p>
            <a:pPr indent="0" lvl="0" marL="0" rtl="0" algn="just">
              <a:lnSpc>
                <a:spcPct val="115000"/>
              </a:lnSpc>
              <a:spcBef>
                <a:spcPts val="0"/>
              </a:spcBef>
              <a:spcAft>
                <a:spcPts val="0"/>
              </a:spcAft>
              <a:buNone/>
            </a:pPr>
            <a:r>
              <a:rPr b="1" lang="ca" sz="1900">
                <a:latin typeface="Calibri"/>
                <a:ea typeface="Calibri"/>
                <a:cs typeface="Calibri"/>
                <a:sym typeface="Calibri"/>
              </a:rPr>
              <a:t>ITEM 19. </a:t>
            </a:r>
            <a:r>
              <a:rPr lang="ca" sz="1900">
                <a:solidFill>
                  <a:srgbClr val="44546A"/>
                </a:solidFill>
                <a:latin typeface="Calibri"/>
                <a:ea typeface="Calibri"/>
                <a:cs typeface="Calibri"/>
                <a:sym typeface="Calibri"/>
              </a:rPr>
              <a:t>All important harms or unintended effects in each group (for specific guidance see CONSORT for harms).</a:t>
            </a:r>
            <a:endParaRPr sz="1900">
              <a:latin typeface="Calibri"/>
              <a:ea typeface="Calibri"/>
              <a:cs typeface="Calibri"/>
              <a:sym typeface="Calibri"/>
            </a:endParaRPr>
          </a:p>
          <a:p>
            <a:pPr indent="-300649" lvl="0" marL="269999" rtl="0" algn="just">
              <a:lnSpc>
                <a:spcPct val="115000"/>
              </a:lnSpc>
              <a:spcBef>
                <a:spcPts val="0"/>
              </a:spcBef>
              <a:spcAft>
                <a:spcPts val="0"/>
              </a:spcAft>
              <a:buClr>
                <a:srgbClr val="FF9900"/>
              </a:buClr>
              <a:buSzPts val="1900"/>
              <a:buFont typeface="Calibri"/>
              <a:buChar char="-"/>
            </a:pPr>
            <a:r>
              <a:rPr lang="ca" sz="1900">
                <a:solidFill>
                  <a:srgbClr val="44546A"/>
                </a:solidFill>
                <a:latin typeface="Calibri"/>
                <a:ea typeface="Calibri"/>
                <a:cs typeface="Calibri"/>
                <a:sym typeface="Calibri"/>
              </a:rPr>
              <a:t>La mortalitat i les taxes d'esdeveniments adversos greus i no importants van ser similars en els dos grups. El NXY-059 no va millorar el funcionament neurològic mesurat segons els National Institutes of Health Stroke Scale (NIHSS): la diferència entre els dos grups en el canvi de puntuació inicial va ser de 0,1 punts (interval de confiança del 95%, -1,4 a 1,1; P = 0,86). Així mateix, no es va observar cap millora segons l'índex Barthel (P = 0,14). En una anàlisi post hoc de pacients que també van rebre alteplasa, el NXY-059 es va associar amb una menor incidència de qualsevol transformació hemorràgica (P = 0,001) i hemorràgia intracraneal (P = 0,036).</a:t>
            </a:r>
            <a:endParaRPr sz="1900">
              <a:solidFill>
                <a:srgbClr val="44546A"/>
              </a:solidFill>
              <a:latin typeface="Calibri"/>
              <a:ea typeface="Calibri"/>
              <a:cs typeface="Calibri"/>
              <a:sym typeface="Calibri"/>
            </a:endParaRPr>
          </a:p>
          <a:p>
            <a:pPr indent="0" lvl="0" marL="0" rtl="0" algn="just">
              <a:lnSpc>
                <a:spcPct val="115000"/>
              </a:lnSpc>
              <a:spcBef>
                <a:spcPts val="0"/>
              </a:spcBef>
              <a:spcAft>
                <a:spcPts val="0"/>
              </a:spcAft>
              <a:buNone/>
            </a:pPr>
            <a:r>
              <a:t/>
            </a:r>
            <a:endParaRPr>
              <a:highlight>
                <a:schemeClr val="lt1"/>
              </a:highlight>
              <a:latin typeface="Calibri"/>
              <a:ea typeface="Calibri"/>
              <a:cs typeface="Calibri"/>
              <a:sym typeface="Calibri"/>
            </a:endParaRPr>
          </a:p>
        </p:txBody>
      </p:sp>
      <p:sp>
        <p:nvSpPr>
          <p:cNvPr id="295" name="Google Shape;295;p36"/>
          <p:cNvSpPr txBox="1"/>
          <p:nvPr>
            <p:ph idx="12" type="sldNum"/>
          </p:nvPr>
        </p:nvSpPr>
        <p:spPr>
          <a:xfrm>
            <a:off x="10558300" y="5956137"/>
            <a:ext cx="10524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ca"/>
              <a:t>‹#›</a:t>
            </a:fld>
            <a:endParaRPr/>
          </a:p>
        </p:txBody>
      </p:sp>
      <p:pic>
        <p:nvPicPr>
          <p:cNvPr id="296" name="Google Shape;296;p36"/>
          <p:cNvPicPr preferRelativeResize="0"/>
          <p:nvPr/>
        </p:nvPicPr>
        <p:blipFill rotWithShape="1">
          <a:blip r:embed="rId3">
            <a:alphaModFix/>
          </a:blip>
          <a:srcRect b="6838" l="4316" r="4996" t="7574"/>
          <a:stretch/>
        </p:blipFill>
        <p:spPr>
          <a:xfrm>
            <a:off x="7965125" y="2512250"/>
            <a:ext cx="3774575" cy="2519000"/>
          </a:xfrm>
          <a:prstGeom prst="rect">
            <a:avLst/>
          </a:prstGeom>
          <a:noFill/>
          <a:ln cap="flat" cmpd="sng" w="9525">
            <a:solidFill>
              <a:srgbClr val="F9CB9C"/>
            </a:solidFill>
            <a:prstDash val="solid"/>
            <a:round/>
            <a:headEnd len="sm" w="sm" type="none"/>
            <a:tailEnd len="sm" w="sm" type="none"/>
          </a:ln>
        </p:spPr>
      </p:pic>
      <p:sp>
        <p:nvSpPr>
          <p:cNvPr id="297" name="Google Shape;297;p36"/>
          <p:cNvSpPr txBox="1"/>
          <p:nvPr/>
        </p:nvSpPr>
        <p:spPr>
          <a:xfrm>
            <a:off x="7987913" y="5031250"/>
            <a:ext cx="3729000" cy="6912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ca" sz="1200">
                <a:solidFill>
                  <a:srgbClr val="44546A"/>
                </a:solidFill>
                <a:latin typeface="Calibri"/>
                <a:ea typeface="Calibri"/>
                <a:cs typeface="Calibri"/>
                <a:sym typeface="Calibri"/>
              </a:rPr>
              <a:t>*Va haver-hi 146 morts (17,0%) en el grup NXY-059 i 141 morts (16,6%) en el grup placebo (P = 0,89 per a la comparació entre els dos grups per la prova de registre).</a:t>
            </a:r>
            <a:endParaRPr sz="1200">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2" name="Shape 302"/>
        <p:cNvGrpSpPr/>
        <p:nvPr/>
      </p:nvGrpSpPr>
      <p:grpSpPr>
        <a:xfrm>
          <a:off x="0" y="0"/>
          <a:ext cx="0" cy="0"/>
          <a:chOff x="0" y="0"/>
          <a:chExt cx="0" cy="0"/>
        </a:xfrm>
      </p:grpSpPr>
      <p:sp>
        <p:nvSpPr>
          <p:cNvPr id="303" name="Google Shape;303;p37"/>
          <p:cNvSpPr txBox="1"/>
          <p:nvPr>
            <p:ph type="title"/>
          </p:nvPr>
        </p:nvSpPr>
        <p:spPr>
          <a:xfrm>
            <a:off x="581192" y="702156"/>
            <a:ext cx="11029500" cy="10137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ca"/>
              <a:t>ASSAIG CLÍNIC. GUIA CONSORT.</a:t>
            </a:r>
            <a:endParaRPr/>
          </a:p>
        </p:txBody>
      </p:sp>
      <p:sp>
        <p:nvSpPr>
          <p:cNvPr id="304" name="Google Shape;304;p37"/>
          <p:cNvSpPr txBox="1"/>
          <p:nvPr>
            <p:ph idx="1" type="body"/>
          </p:nvPr>
        </p:nvSpPr>
        <p:spPr>
          <a:xfrm>
            <a:off x="581200" y="1921750"/>
            <a:ext cx="11029500" cy="47583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b="1" lang="ca" sz="1900" u="sng">
                <a:latin typeface="Calibri"/>
                <a:ea typeface="Calibri"/>
                <a:cs typeface="Calibri"/>
                <a:sym typeface="Calibri"/>
              </a:rPr>
              <a:t>DISCUSSION</a:t>
            </a:r>
            <a:r>
              <a:rPr b="1" lang="ca" sz="1900" u="sng">
                <a:latin typeface="Calibri"/>
                <a:ea typeface="Calibri"/>
                <a:cs typeface="Calibri"/>
                <a:sym typeface="Calibri"/>
              </a:rPr>
              <a:t> - LIMITATIONS.</a:t>
            </a:r>
            <a:endParaRPr b="1" sz="1900" u="sng">
              <a:latin typeface="Calibri"/>
              <a:ea typeface="Calibri"/>
              <a:cs typeface="Calibri"/>
              <a:sym typeface="Calibri"/>
            </a:endParaRPr>
          </a:p>
          <a:p>
            <a:pPr indent="0" lvl="0" marL="0" rtl="0" algn="l">
              <a:spcBef>
                <a:spcPts val="0"/>
              </a:spcBef>
              <a:spcAft>
                <a:spcPts val="0"/>
              </a:spcAft>
              <a:buNone/>
            </a:pPr>
            <a:r>
              <a:t/>
            </a:r>
            <a:endParaRPr b="1" sz="1900" u="sng">
              <a:latin typeface="Calibri"/>
              <a:ea typeface="Calibri"/>
              <a:cs typeface="Calibri"/>
              <a:sym typeface="Calibri"/>
            </a:endParaRPr>
          </a:p>
          <a:p>
            <a:pPr indent="0" lvl="0" marL="0" rtl="0" algn="just">
              <a:lnSpc>
                <a:spcPct val="115000"/>
              </a:lnSpc>
              <a:spcBef>
                <a:spcPts val="0"/>
              </a:spcBef>
              <a:spcAft>
                <a:spcPts val="0"/>
              </a:spcAft>
              <a:buNone/>
            </a:pPr>
            <a:r>
              <a:rPr b="1" lang="ca" sz="1900">
                <a:latin typeface="Calibri"/>
                <a:ea typeface="Calibri"/>
                <a:cs typeface="Calibri"/>
                <a:sym typeface="Calibri"/>
              </a:rPr>
              <a:t>ITEM 20. </a:t>
            </a:r>
            <a:r>
              <a:rPr lang="ca" sz="1900">
                <a:solidFill>
                  <a:srgbClr val="44546A"/>
                </a:solidFill>
                <a:latin typeface="Calibri"/>
                <a:ea typeface="Calibri"/>
                <a:cs typeface="Calibri"/>
                <a:sym typeface="Calibri"/>
              </a:rPr>
              <a:t>Trial limitations, addressing sources of potential bias, imprecision, and multiplicity of analyses.</a:t>
            </a:r>
            <a:endParaRPr sz="1900">
              <a:latin typeface="Calibri"/>
              <a:ea typeface="Calibri"/>
              <a:cs typeface="Calibri"/>
              <a:sym typeface="Calibri"/>
            </a:endParaRPr>
          </a:p>
          <a:p>
            <a:pPr indent="-349250" lvl="0" marL="457200" rtl="0" algn="just">
              <a:lnSpc>
                <a:spcPct val="115000"/>
              </a:lnSpc>
              <a:spcBef>
                <a:spcPts val="0"/>
              </a:spcBef>
              <a:spcAft>
                <a:spcPts val="0"/>
              </a:spcAft>
              <a:buClr>
                <a:srgbClr val="FF9900"/>
              </a:buClr>
              <a:buSzPts val="1900"/>
              <a:buFont typeface="Calibri"/>
              <a:buChar char="-"/>
            </a:pPr>
            <a:r>
              <a:rPr lang="ca" sz="1900">
                <a:solidFill>
                  <a:srgbClr val="44546A"/>
                </a:solidFill>
                <a:latin typeface="Calibri"/>
                <a:ea typeface="Calibri"/>
                <a:cs typeface="Calibri"/>
                <a:sym typeface="Calibri"/>
              </a:rPr>
              <a:t>El NIHSS va ser dissenyat per puntuar la gravetat de l'accident cerebrovascular a l'inici en assaigs de tractament cerebrovascular, i no com a mesura de resultat, però la influència de l'assessorament normatiu europeu va fer que finalment s’inclogués com a principal mesura de suport.</a:t>
            </a:r>
            <a:endParaRPr sz="1900">
              <a:solidFill>
                <a:srgbClr val="44546A"/>
              </a:solidFill>
              <a:latin typeface="Calibri"/>
              <a:ea typeface="Calibri"/>
              <a:cs typeface="Calibri"/>
              <a:sym typeface="Calibri"/>
            </a:endParaRPr>
          </a:p>
          <a:p>
            <a:pPr indent="-349250" lvl="0" marL="457200" rtl="0" algn="just">
              <a:lnSpc>
                <a:spcPct val="115000"/>
              </a:lnSpc>
              <a:spcBef>
                <a:spcPts val="0"/>
              </a:spcBef>
              <a:spcAft>
                <a:spcPts val="0"/>
              </a:spcAft>
              <a:buClr>
                <a:srgbClr val="FF9900"/>
              </a:buClr>
              <a:buSzPts val="1900"/>
              <a:buFont typeface="Calibri"/>
              <a:buChar char="-"/>
            </a:pPr>
            <a:r>
              <a:rPr lang="ca" sz="1900">
                <a:solidFill>
                  <a:srgbClr val="44546A"/>
                </a:solidFill>
                <a:latin typeface="Calibri"/>
                <a:ea typeface="Calibri"/>
                <a:cs typeface="Calibri"/>
                <a:sym typeface="Calibri"/>
              </a:rPr>
              <a:t>La puntuació NIHSS no va ser millorada pel tractament amb NXY-059 i l'anàlisi paramètric planificat es va veure compromès per la distribució bimodal de canvis en les puntuacions, en part a causa de la puntuació arbitrària de 42 (pitjor) assignada als pacients que van morir. </a:t>
            </a:r>
            <a:endParaRPr sz="1900">
              <a:solidFill>
                <a:srgbClr val="44546A"/>
              </a:solidFill>
              <a:latin typeface="Calibri"/>
              <a:ea typeface="Calibri"/>
              <a:cs typeface="Calibri"/>
              <a:sym typeface="Calibri"/>
            </a:endParaRPr>
          </a:p>
          <a:p>
            <a:pPr indent="-349250" lvl="0" marL="457200" rtl="0" algn="just">
              <a:lnSpc>
                <a:spcPct val="115000"/>
              </a:lnSpc>
              <a:spcBef>
                <a:spcPts val="0"/>
              </a:spcBef>
              <a:spcAft>
                <a:spcPts val="0"/>
              </a:spcAft>
              <a:buClr>
                <a:srgbClr val="FF9900"/>
              </a:buClr>
              <a:buSzPts val="1900"/>
              <a:buFont typeface="Calibri"/>
              <a:buChar char="-"/>
            </a:pPr>
            <a:r>
              <a:rPr lang="ca" sz="1900">
                <a:solidFill>
                  <a:srgbClr val="44546A"/>
                </a:solidFill>
                <a:latin typeface="Calibri"/>
                <a:ea typeface="Calibri"/>
                <a:cs typeface="Calibri"/>
                <a:sym typeface="Calibri"/>
              </a:rPr>
              <a:t>En un anàlisi d'una prova alternativa acceptada, el NXY-059 no es va associar amb un augment significatiu en el nombre de pacients que van aconseguir una puntuació NIHSS inferior a 1, però el OR i els intervals de confiança foren consistents d'acord amb els resultats de l'escala Rankin modificada. </a:t>
            </a:r>
            <a:endParaRPr sz="1900">
              <a:solidFill>
                <a:srgbClr val="44546A"/>
              </a:solidFill>
              <a:latin typeface="Calibri"/>
              <a:ea typeface="Calibri"/>
              <a:cs typeface="Calibri"/>
              <a:sym typeface="Calibri"/>
            </a:endParaRPr>
          </a:p>
          <a:p>
            <a:pPr indent="-349250" lvl="0" marL="457200" rtl="0" algn="just">
              <a:lnSpc>
                <a:spcPct val="115000"/>
              </a:lnSpc>
              <a:spcBef>
                <a:spcPts val="0"/>
              </a:spcBef>
              <a:spcAft>
                <a:spcPts val="0"/>
              </a:spcAft>
              <a:buClr>
                <a:srgbClr val="FF9900"/>
              </a:buClr>
              <a:buSzPts val="1900"/>
              <a:buFont typeface="Calibri"/>
              <a:buChar char="-"/>
            </a:pPr>
            <a:r>
              <a:rPr lang="ca" sz="1900">
                <a:solidFill>
                  <a:srgbClr val="44546A"/>
                </a:solidFill>
                <a:latin typeface="Calibri"/>
                <a:ea typeface="Calibri"/>
                <a:cs typeface="Calibri"/>
                <a:sym typeface="Calibri"/>
              </a:rPr>
              <a:t>Es necessita un estudi considerablement més gran per avaluar de forma fiable les mesures de resultat secundàries.</a:t>
            </a:r>
            <a:endParaRPr sz="1900">
              <a:solidFill>
                <a:srgbClr val="44546A"/>
              </a:solidFill>
              <a:latin typeface="Calibri"/>
              <a:ea typeface="Calibri"/>
              <a:cs typeface="Calibri"/>
              <a:sym typeface="Calibri"/>
            </a:endParaRPr>
          </a:p>
          <a:p>
            <a:pPr indent="0" lvl="0" marL="0" rtl="0" algn="just">
              <a:lnSpc>
                <a:spcPct val="115000"/>
              </a:lnSpc>
              <a:spcBef>
                <a:spcPts val="0"/>
              </a:spcBef>
              <a:spcAft>
                <a:spcPts val="0"/>
              </a:spcAft>
              <a:buNone/>
            </a:pPr>
            <a:r>
              <a:t/>
            </a:r>
            <a:endParaRPr sz="1900">
              <a:highlight>
                <a:schemeClr val="lt1"/>
              </a:highlight>
              <a:latin typeface="Calibri"/>
              <a:ea typeface="Calibri"/>
              <a:cs typeface="Calibri"/>
              <a:sym typeface="Calibri"/>
            </a:endParaRPr>
          </a:p>
        </p:txBody>
      </p:sp>
      <p:sp>
        <p:nvSpPr>
          <p:cNvPr id="305" name="Google Shape;305;p37"/>
          <p:cNvSpPr txBox="1"/>
          <p:nvPr>
            <p:ph idx="12" type="sldNum"/>
          </p:nvPr>
        </p:nvSpPr>
        <p:spPr>
          <a:xfrm>
            <a:off x="10558300" y="5956137"/>
            <a:ext cx="10524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ca"/>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0" name="Shape 310"/>
        <p:cNvGrpSpPr/>
        <p:nvPr/>
      </p:nvGrpSpPr>
      <p:grpSpPr>
        <a:xfrm>
          <a:off x="0" y="0"/>
          <a:ext cx="0" cy="0"/>
          <a:chOff x="0" y="0"/>
          <a:chExt cx="0" cy="0"/>
        </a:xfrm>
      </p:grpSpPr>
      <p:sp>
        <p:nvSpPr>
          <p:cNvPr id="311" name="Google Shape;311;p38"/>
          <p:cNvSpPr txBox="1"/>
          <p:nvPr>
            <p:ph type="title"/>
          </p:nvPr>
        </p:nvSpPr>
        <p:spPr>
          <a:xfrm>
            <a:off x="581192" y="702156"/>
            <a:ext cx="11029500" cy="10137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ca"/>
              <a:t>ASSAIG CLÍNIC. GUIA CONSORT.</a:t>
            </a:r>
            <a:endParaRPr/>
          </a:p>
        </p:txBody>
      </p:sp>
      <p:sp>
        <p:nvSpPr>
          <p:cNvPr id="312" name="Google Shape;312;p38"/>
          <p:cNvSpPr txBox="1"/>
          <p:nvPr>
            <p:ph idx="1" type="body"/>
          </p:nvPr>
        </p:nvSpPr>
        <p:spPr>
          <a:xfrm>
            <a:off x="581200" y="2180500"/>
            <a:ext cx="11029500" cy="38880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b="1" lang="ca" sz="2000" u="sng">
                <a:latin typeface="Calibri"/>
                <a:ea typeface="Calibri"/>
                <a:cs typeface="Calibri"/>
                <a:sym typeface="Calibri"/>
              </a:rPr>
              <a:t>DISCUSSION</a:t>
            </a:r>
            <a:r>
              <a:rPr b="1" lang="ca" sz="2000" u="sng">
                <a:latin typeface="Calibri"/>
                <a:ea typeface="Calibri"/>
                <a:cs typeface="Calibri"/>
                <a:sym typeface="Calibri"/>
              </a:rPr>
              <a:t> - GENERALISABILITY.</a:t>
            </a:r>
            <a:endParaRPr b="1" sz="2000" u="sng">
              <a:latin typeface="Calibri"/>
              <a:ea typeface="Calibri"/>
              <a:cs typeface="Calibri"/>
              <a:sym typeface="Calibri"/>
            </a:endParaRPr>
          </a:p>
          <a:p>
            <a:pPr indent="0" lvl="0" marL="0" rtl="0" algn="l">
              <a:spcBef>
                <a:spcPts val="0"/>
              </a:spcBef>
              <a:spcAft>
                <a:spcPts val="0"/>
              </a:spcAft>
              <a:buNone/>
            </a:pPr>
            <a:r>
              <a:t/>
            </a:r>
            <a:endParaRPr b="1" sz="2000" u="sng">
              <a:latin typeface="Calibri"/>
              <a:ea typeface="Calibri"/>
              <a:cs typeface="Calibri"/>
              <a:sym typeface="Calibri"/>
            </a:endParaRPr>
          </a:p>
          <a:p>
            <a:pPr indent="0" lvl="0" marL="0" rtl="0" algn="just">
              <a:lnSpc>
                <a:spcPct val="115000"/>
              </a:lnSpc>
              <a:spcBef>
                <a:spcPts val="0"/>
              </a:spcBef>
              <a:spcAft>
                <a:spcPts val="0"/>
              </a:spcAft>
              <a:buNone/>
            </a:pPr>
            <a:r>
              <a:rPr b="1" lang="ca" sz="2000">
                <a:latin typeface="Calibri"/>
                <a:ea typeface="Calibri"/>
                <a:cs typeface="Calibri"/>
                <a:sym typeface="Calibri"/>
              </a:rPr>
              <a:t>ITEM 21. </a:t>
            </a:r>
            <a:r>
              <a:rPr lang="ca" sz="2000">
                <a:solidFill>
                  <a:srgbClr val="44546A"/>
                </a:solidFill>
                <a:latin typeface="Calibri"/>
                <a:ea typeface="Calibri"/>
                <a:cs typeface="Calibri"/>
                <a:sym typeface="Calibri"/>
              </a:rPr>
              <a:t>Generalisability (external validity, applicability) of the trial findings.</a:t>
            </a:r>
            <a:r>
              <a:rPr lang="ca" sz="2000">
                <a:latin typeface="Calibri"/>
                <a:ea typeface="Calibri"/>
                <a:cs typeface="Calibri"/>
                <a:sym typeface="Calibri"/>
              </a:rPr>
              <a:t> </a:t>
            </a:r>
            <a:endParaRPr sz="2000">
              <a:latin typeface="Calibri"/>
              <a:ea typeface="Calibri"/>
              <a:cs typeface="Calibri"/>
              <a:sym typeface="Calibri"/>
            </a:endParaRPr>
          </a:p>
          <a:p>
            <a:pPr indent="-355600" lvl="0" marL="457200" rtl="0" algn="just">
              <a:lnSpc>
                <a:spcPct val="115000"/>
              </a:lnSpc>
              <a:spcBef>
                <a:spcPts val="0"/>
              </a:spcBef>
              <a:spcAft>
                <a:spcPts val="0"/>
              </a:spcAft>
              <a:buClr>
                <a:srgbClr val="FF9900"/>
              </a:buClr>
              <a:buSzPts val="2000"/>
              <a:buFont typeface="Calibri"/>
              <a:buChar char="-"/>
            </a:pPr>
            <a:r>
              <a:rPr lang="ca" sz="2000">
                <a:solidFill>
                  <a:srgbClr val="44546A"/>
                </a:solidFill>
                <a:latin typeface="Calibri"/>
                <a:ea typeface="Calibri"/>
                <a:cs typeface="Calibri"/>
                <a:sym typeface="Calibri"/>
              </a:rPr>
              <a:t>Els resultats proporcionen suport per a una futura aplicació clínica de neuroprotecció a causa de la disrupció de la cascada isquèmica, com s'ha demostrat en models animals.</a:t>
            </a:r>
            <a:endParaRPr sz="2000">
              <a:solidFill>
                <a:srgbClr val="44546A"/>
              </a:solidFill>
              <a:latin typeface="Calibri"/>
              <a:ea typeface="Calibri"/>
              <a:cs typeface="Calibri"/>
              <a:sym typeface="Calibri"/>
            </a:endParaRPr>
          </a:p>
          <a:p>
            <a:pPr indent="-355600" lvl="0" marL="457200" rtl="0" algn="just">
              <a:lnSpc>
                <a:spcPct val="115000"/>
              </a:lnSpc>
              <a:spcBef>
                <a:spcPts val="0"/>
              </a:spcBef>
              <a:spcAft>
                <a:spcPts val="0"/>
              </a:spcAft>
              <a:buClr>
                <a:srgbClr val="FF9900"/>
              </a:buClr>
              <a:buSzPts val="2000"/>
              <a:buFont typeface="Calibri"/>
              <a:buChar char="-"/>
            </a:pPr>
            <a:r>
              <a:rPr lang="ca" sz="2000">
                <a:solidFill>
                  <a:srgbClr val="44546A"/>
                </a:solidFill>
                <a:latin typeface="Calibri"/>
                <a:ea typeface="Calibri"/>
                <a:cs typeface="Calibri"/>
                <a:sym typeface="Calibri"/>
              </a:rPr>
              <a:t>Si es confirma el resultat segons les puntuacions de l'escala Rankin modificada, l'abast del benefici terapèutic seria clínicament important a la llum de la naturalesa incapacitant de l'ictus.</a:t>
            </a:r>
            <a:endParaRPr sz="2000">
              <a:solidFill>
                <a:srgbClr val="44546A"/>
              </a:solidFill>
              <a:latin typeface="Calibri"/>
              <a:ea typeface="Calibri"/>
              <a:cs typeface="Calibri"/>
              <a:sym typeface="Calibri"/>
            </a:endParaRPr>
          </a:p>
          <a:p>
            <a:pPr indent="-355600" lvl="0" marL="457200" rtl="0" algn="just">
              <a:lnSpc>
                <a:spcPct val="115000"/>
              </a:lnSpc>
              <a:spcBef>
                <a:spcPts val="0"/>
              </a:spcBef>
              <a:spcAft>
                <a:spcPts val="0"/>
              </a:spcAft>
              <a:buClr>
                <a:srgbClr val="FF9900"/>
              </a:buClr>
              <a:buSzPts val="2000"/>
              <a:buFont typeface="Calibri"/>
              <a:buChar char="-"/>
            </a:pPr>
            <a:r>
              <a:rPr lang="ca" sz="2000">
                <a:solidFill>
                  <a:srgbClr val="44546A"/>
                </a:solidFill>
                <a:latin typeface="Calibri"/>
                <a:ea typeface="Calibri"/>
                <a:cs typeface="Calibri"/>
                <a:sym typeface="Calibri"/>
              </a:rPr>
              <a:t>L'accident vascular cerebral és una condició incapacitant que té un cost social considerable, i els tractaments que fins i tot tenen un benefici general moderat poden demostrar ser importants.</a:t>
            </a:r>
            <a:endParaRPr sz="2000">
              <a:solidFill>
                <a:srgbClr val="44546A"/>
              </a:solidFill>
              <a:latin typeface="Calibri"/>
              <a:ea typeface="Calibri"/>
              <a:cs typeface="Calibri"/>
              <a:sym typeface="Calibri"/>
            </a:endParaRPr>
          </a:p>
        </p:txBody>
      </p:sp>
      <p:sp>
        <p:nvSpPr>
          <p:cNvPr id="313" name="Google Shape;313;p38"/>
          <p:cNvSpPr txBox="1"/>
          <p:nvPr>
            <p:ph idx="12" type="sldNum"/>
          </p:nvPr>
        </p:nvSpPr>
        <p:spPr>
          <a:xfrm>
            <a:off x="10558300" y="5956137"/>
            <a:ext cx="10524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ca"/>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8" name="Shape 318"/>
        <p:cNvGrpSpPr/>
        <p:nvPr/>
      </p:nvGrpSpPr>
      <p:grpSpPr>
        <a:xfrm>
          <a:off x="0" y="0"/>
          <a:ext cx="0" cy="0"/>
          <a:chOff x="0" y="0"/>
          <a:chExt cx="0" cy="0"/>
        </a:xfrm>
      </p:grpSpPr>
      <p:sp>
        <p:nvSpPr>
          <p:cNvPr id="319" name="Google Shape;319;p39"/>
          <p:cNvSpPr txBox="1"/>
          <p:nvPr>
            <p:ph type="title"/>
          </p:nvPr>
        </p:nvSpPr>
        <p:spPr>
          <a:xfrm>
            <a:off x="581192" y="702156"/>
            <a:ext cx="11029500" cy="10137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ca"/>
              <a:t>ASSAIG CLÍNIC. GUIA CONSORT.</a:t>
            </a:r>
            <a:endParaRPr/>
          </a:p>
        </p:txBody>
      </p:sp>
      <p:sp>
        <p:nvSpPr>
          <p:cNvPr id="320" name="Google Shape;320;p39"/>
          <p:cNvSpPr txBox="1"/>
          <p:nvPr>
            <p:ph idx="1" type="body"/>
          </p:nvPr>
        </p:nvSpPr>
        <p:spPr>
          <a:xfrm>
            <a:off x="581200" y="1935050"/>
            <a:ext cx="11029500" cy="4638300"/>
          </a:xfrm>
          <a:prstGeom prst="rect">
            <a:avLst/>
          </a:prstGeom>
        </p:spPr>
        <p:txBody>
          <a:bodyPr anchorCtr="0" anchor="ctr" bIns="45700" lIns="91425" spcFirstLastPara="1" rIns="91425" wrap="square" tIns="45700">
            <a:noAutofit/>
          </a:bodyPr>
          <a:lstStyle/>
          <a:p>
            <a:pPr indent="0" lvl="0" marL="0" rtl="0" algn="just">
              <a:spcBef>
                <a:spcPts val="0"/>
              </a:spcBef>
              <a:spcAft>
                <a:spcPts val="0"/>
              </a:spcAft>
              <a:buNone/>
            </a:pPr>
            <a:r>
              <a:rPr b="1" lang="ca" u="sng">
                <a:latin typeface="Calibri"/>
                <a:ea typeface="Calibri"/>
                <a:cs typeface="Calibri"/>
                <a:sym typeface="Calibri"/>
              </a:rPr>
              <a:t>DISCUSSION</a:t>
            </a:r>
            <a:r>
              <a:rPr b="1" lang="ca" u="sng">
                <a:latin typeface="Calibri"/>
                <a:ea typeface="Calibri"/>
                <a:cs typeface="Calibri"/>
                <a:sym typeface="Calibri"/>
              </a:rPr>
              <a:t> - INTERPRETATION.</a:t>
            </a:r>
            <a:endParaRPr b="1" u="sng">
              <a:latin typeface="Calibri"/>
              <a:ea typeface="Calibri"/>
              <a:cs typeface="Calibri"/>
              <a:sym typeface="Calibri"/>
            </a:endParaRPr>
          </a:p>
          <a:p>
            <a:pPr indent="0" lvl="0" marL="0" rtl="0" algn="just">
              <a:spcBef>
                <a:spcPts val="0"/>
              </a:spcBef>
              <a:spcAft>
                <a:spcPts val="0"/>
              </a:spcAft>
              <a:buNone/>
            </a:pPr>
            <a:r>
              <a:t/>
            </a:r>
            <a:endParaRPr b="1" u="sng">
              <a:latin typeface="Calibri"/>
              <a:ea typeface="Calibri"/>
              <a:cs typeface="Calibri"/>
              <a:sym typeface="Calibri"/>
            </a:endParaRPr>
          </a:p>
          <a:p>
            <a:pPr indent="0" lvl="0" marL="0" rtl="0" algn="just">
              <a:lnSpc>
                <a:spcPct val="115000"/>
              </a:lnSpc>
              <a:spcBef>
                <a:spcPts val="0"/>
              </a:spcBef>
              <a:spcAft>
                <a:spcPts val="0"/>
              </a:spcAft>
              <a:buNone/>
            </a:pPr>
            <a:r>
              <a:rPr b="1" lang="ca">
                <a:latin typeface="Calibri"/>
                <a:ea typeface="Calibri"/>
                <a:cs typeface="Calibri"/>
                <a:sym typeface="Calibri"/>
              </a:rPr>
              <a:t>ITEM 22. </a:t>
            </a:r>
            <a:r>
              <a:rPr lang="ca">
                <a:solidFill>
                  <a:srgbClr val="44546A"/>
                </a:solidFill>
                <a:latin typeface="Calibri"/>
                <a:ea typeface="Calibri"/>
                <a:cs typeface="Calibri"/>
                <a:sym typeface="Calibri"/>
              </a:rPr>
              <a:t>Interpretation consistent with results, balancing benefits and harms, and considering other relevant evidence.</a:t>
            </a:r>
            <a:endParaRPr>
              <a:latin typeface="Calibri"/>
              <a:ea typeface="Calibri"/>
              <a:cs typeface="Calibri"/>
              <a:sym typeface="Calibri"/>
            </a:endParaRPr>
          </a:p>
          <a:p>
            <a:pPr indent="-342900" lvl="0" marL="457200" rtl="0" algn="just">
              <a:lnSpc>
                <a:spcPct val="115000"/>
              </a:lnSpc>
              <a:spcBef>
                <a:spcPts val="0"/>
              </a:spcBef>
              <a:spcAft>
                <a:spcPts val="0"/>
              </a:spcAft>
              <a:buClr>
                <a:srgbClr val="FF9900"/>
              </a:buClr>
              <a:buSzPts val="1800"/>
              <a:buFont typeface="Calibri"/>
              <a:buChar char="-"/>
            </a:pPr>
            <a:r>
              <a:rPr lang="ca">
                <a:solidFill>
                  <a:srgbClr val="44546A"/>
                </a:solidFill>
                <a:latin typeface="Calibri"/>
                <a:ea typeface="Calibri"/>
                <a:cs typeface="Calibri"/>
                <a:sym typeface="Calibri"/>
              </a:rPr>
              <a:t>Segons l'aproximació dicotòmica del resultat, el nombre necessari de tractaments seria 22 per produir cura o 27 per restaurar l'ambulació després de l'accident vascular cerebral. De totes formes, la dicotomització subestima els beneficis del tractament en l'ictus, ja que els punts de tall individuals només són rellevants per a una part dels pacients.</a:t>
            </a:r>
            <a:endParaRPr>
              <a:solidFill>
                <a:srgbClr val="44546A"/>
              </a:solidFill>
              <a:latin typeface="Calibri"/>
              <a:ea typeface="Calibri"/>
              <a:cs typeface="Calibri"/>
              <a:sym typeface="Calibri"/>
            </a:endParaRPr>
          </a:p>
          <a:p>
            <a:pPr indent="-342900" lvl="0" marL="457200" rtl="0" algn="just">
              <a:lnSpc>
                <a:spcPct val="115000"/>
              </a:lnSpc>
              <a:spcBef>
                <a:spcPts val="0"/>
              </a:spcBef>
              <a:spcAft>
                <a:spcPts val="0"/>
              </a:spcAft>
              <a:buClr>
                <a:srgbClr val="FF9900"/>
              </a:buClr>
              <a:buSzPts val="1800"/>
              <a:buFont typeface="Calibri"/>
              <a:buChar char="-"/>
            </a:pPr>
            <a:r>
              <a:rPr lang="ca">
                <a:solidFill>
                  <a:srgbClr val="44546A"/>
                </a:solidFill>
                <a:latin typeface="Calibri"/>
                <a:ea typeface="Calibri"/>
                <a:cs typeface="Calibri"/>
                <a:sym typeface="Calibri"/>
              </a:rPr>
              <a:t>Amb el disseny del procés per provar millores del resultat en un rang de discapacitats potencials, s’ha aconseguit millorar la potència de la prova, ja que utilitza informació estadística que, d'altra manera, no es tindria en compte. El benefici suposa una millora mitjana de 0,13 punts en l'escala Rankin modificada per pacient, la qual cosa suggereix que al voltant de vuit pacients haurien de tractar-se d'aconseguir una millora igual a 1 punt de l'escala per a un pacient.</a:t>
            </a:r>
            <a:endParaRPr>
              <a:solidFill>
                <a:srgbClr val="44546A"/>
              </a:solidFill>
              <a:latin typeface="Calibri"/>
              <a:ea typeface="Calibri"/>
              <a:cs typeface="Calibri"/>
              <a:sym typeface="Calibri"/>
            </a:endParaRPr>
          </a:p>
          <a:p>
            <a:pPr indent="-342900" lvl="0" marL="457200" rtl="0" algn="just">
              <a:lnSpc>
                <a:spcPct val="115000"/>
              </a:lnSpc>
              <a:spcBef>
                <a:spcPts val="0"/>
              </a:spcBef>
              <a:spcAft>
                <a:spcPts val="0"/>
              </a:spcAft>
              <a:buClr>
                <a:srgbClr val="FF9900"/>
              </a:buClr>
              <a:buSzPts val="1800"/>
              <a:buFont typeface="Calibri"/>
              <a:buChar char="-"/>
            </a:pPr>
            <a:r>
              <a:rPr lang="ca">
                <a:solidFill>
                  <a:srgbClr val="44546A"/>
                </a:solidFill>
                <a:latin typeface="Calibri"/>
                <a:ea typeface="Calibri"/>
                <a:cs typeface="Calibri"/>
                <a:sym typeface="Calibri"/>
              </a:rPr>
              <a:t>Sobre les proves d'experiments en animals en relació a l'efecte de NXY-059, s’intueix un benefici moderat en molts dels pacients.</a:t>
            </a:r>
            <a:endParaRPr>
              <a:solidFill>
                <a:srgbClr val="44546A"/>
              </a:solidFill>
              <a:latin typeface="Calibri"/>
              <a:ea typeface="Calibri"/>
              <a:cs typeface="Calibri"/>
              <a:sym typeface="Calibri"/>
            </a:endParaRPr>
          </a:p>
        </p:txBody>
      </p:sp>
      <p:sp>
        <p:nvSpPr>
          <p:cNvPr id="321" name="Google Shape;321;p39"/>
          <p:cNvSpPr txBox="1"/>
          <p:nvPr>
            <p:ph idx="12" type="sldNum"/>
          </p:nvPr>
        </p:nvSpPr>
        <p:spPr>
          <a:xfrm>
            <a:off x="10558300" y="5956137"/>
            <a:ext cx="10524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ca"/>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6" name="Shape 326"/>
        <p:cNvGrpSpPr/>
        <p:nvPr/>
      </p:nvGrpSpPr>
      <p:grpSpPr>
        <a:xfrm>
          <a:off x="0" y="0"/>
          <a:ext cx="0" cy="0"/>
          <a:chOff x="0" y="0"/>
          <a:chExt cx="0" cy="0"/>
        </a:xfrm>
      </p:grpSpPr>
      <p:sp>
        <p:nvSpPr>
          <p:cNvPr id="327" name="Google Shape;327;p40"/>
          <p:cNvSpPr txBox="1"/>
          <p:nvPr>
            <p:ph type="title"/>
          </p:nvPr>
        </p:nvSpPr>
        <p:spPr>
          <a:xfrm>
            <a:off x="581192" y="702156"/>
            <a:ext cx="11029500" cy="10137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ca"/>
              <a:t>ASSAIG CLÍNIC. GUIA CONSORT.</a:t>
            </a:r>
            <a:endParaRPr/>
          </a:p>
        </p:txBody>
      </p:sp>
      <p:sp>
        <p:nvSpPr>
          <p:cNvPr id="328" name="Google Shape;328;p40"/>
          <p:cNvSpPr txBox="1"/>
          <p:nvPr>
            <p:ph idx="1" type="body"/>
          </p:nvPr>
        </p:nvSpPr>
        <p:spPr>
          <a:xfrm>
            <a:off x="581192" y="2180496"/>
            <a:ext cx="11029500" cy="36783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b="1" lang="ca" sz="2000" u="sng">
                <a:latin typeface="Calibri"/>
                <a:ea typeface="Calibri"/>
                <a:cs typeface="Calibri"/>
                <a:sym typeface="Calibri"/>
              </a:rPr>
              <a:t>OTHER INFORMATION - REGISTRATION</a:t>
            </a:r>
            <a:r>
              <a:rPr b="1" lang="ca" sz="2000" u="sng">
                <a:latin typeface="Calibri"/>
                <a:ea typeface="Calibri"/>
                <a:cs typeface="Calibri"/>
                <a:sym typeface="Calibri"/>
              </a:rPr>
              <a:t>.</a:t>
            </a:r>
            <a:endParaRPr b="1" sz="2000" u="sng">
              <a:latin typeface="Calibri"/>
              <a:ea typeface="Calibri"/>
              <a:cs typeface="Calibri"/>
              <a:sym typeface="Calibri"/>
            </a:endParaRPr>
          </a:p>
          <a:p>
            <a:pPr indent="0" lvl="0" marL="0" rtl="0" algn="l">
              <a:spcBef>
                <a:spcPts val="0"/>
              </a:spcBef>
              <a:spcAft>
                <a:spcPts val="0"/>
              </a:spcAft>
              <a:buNone/>
            </a:pPr>
            <a:r>
              <a:t/>
            </a:r>
            <a:endParaRPr b="1" sz="2000" u="sng">
              <a:latin typeface="Calibri"/>
              <a:ea typeface="Calibri"/>
              <a:cs typeface="Calibri"/>
              <a:sym typeface="Calibri"/>
            </a:endParaRPr>
          </a:p>
          <a:p>
            <a:pPr indent="0" lvl="0" marL="0" rtl="0" algn="just">
              <a:lnSpc>
                <a:spcPct val="115000"/>
              </a:lnSpc>
              <a:spcBef>
                <a:spcPts val="0"/>
              </a:spcBef>
              <a:spcAft>
                <a:spcPts val="0"/>
              </a:spcAft>
              <a:buNone/>
            </a:pPr>
            <a:r>
              <a:rPr b="1" lang="ca" sz="2000">
                <a:latin typeface="Calibri"/>
                <a:ea typeface="Calibri"/>
                <a:cs typeface="Calibri"/>
                <a:sym typeface="Calibri"/>
              </a:rPr>
              <a:t>ITEM 23. </a:t>
            </a:r>
            <a:r>
              <a:rPr lang="ca" sz="2000">
                <a:solidFill>
                  <a:srgbClr val="44546A"/>
                </a:solidFill>
                <a:latin typeface="Calibri"/>
                <a:ea typeface="Calibri"/>
                <a:cs typeface="Calibri"/>
                <a:sym typeface="Calibri"/>
              </a:rPr>
              <a:t>Registration number and name of trial registry.</a:t>
            </a:r>
            <a:endParaRPr sz="2000">
              <a:solidFill>
                <a:srgbClr val="44546A"/>
              </a:solidFill>
              <a:latin typeface="Calibri"/>
              <a:ea typeface="Calibri"/>
              <a:cs typeface="Calibri"/>
              <a:sym typeface="Calibri"/>
            </a:endParaRPr>
          </a:p>
          <a:p>
            <a:pPr indent="-355600" lvl="0" marL="457200" rtl="0" algn="just">
              <a:lnSpc>
                <a:spcPct val="115000"/>
              </a:lnSpc>
              <a:spcBef>
                <a:spcPts val="0"/>
              </a:spcBef>
              <a:spcAft>
                <a:spcPts val="0"/>
              </a:spcAft>
              <a:buClr>
                <a:srgbClr val="FF9900"/>
              </a:buClr>
              <a:buSzPts val="2000"/>
              <a:buFont typeface="Calibri"/>
              <a:buChar char="-"/>
            </a:pPr>
            <a:r>
              <a:rPr lang="ca" sz="2000">
                <a:solidFill>
                  <a:srgbClr val="44546A"/>
                </a:solidFill>
                <a:latin typeface="Calibri"/>
                <a:ea typeface="Calibri"/>
                <a:cs typeface="Calibri"/>
                <a:sym typeface="Calibri"/>
              </a:rPr>
              <a:t>Nom: NXY-059 for Acute Ischemic Stroke</a:t>
            </a:r>
            <a:endParaRPr sz="2000">
              <a:solidFill>
                <a:srgbClr val="44546A"/>
              </a:solidFill>
              <a:latin typeface="Calibri"/>
              <a:ea typeface="Calibri"/>
              <a:cs typeface="Calibri"/>
              <a:sym typeface="Calibri"/>
            </a:endParaRPr>
          </a:p>
          <a:p>
            <a:pPr indent="-355600" lvl="0" marL="457200" rtl="0" algn="just">
              <a:lnSpc>
                <a:spcPct val="115000"/>
              </a:lnSpc>
              <a:spcBef>
                <a:spcPts val="0"/>
              </a:spcBef>
              <a:spcAft>
                <a:spcPts val="0"/>
              </a:spcAft>
              <a:buClr>
                <a:srgbClr val="FF9900"/>
              </a:buClr>
              <a:buSzPts val="2000"/>
              <a:buFont typeface="Calibri"/>
              <a:buChar char="-"/>
            </a:pPr>
            <a:r>
              <a:rPr lang="ca" sz="2000">
                <a:solidFill>
                  <a:srgbClr val="44546A"/>
                </a:solidFill>
                <a:latin typeface="Calibri"/>
                <a:ea typeface="Calibri"/>
                <a:cs typeface="Calibri"/>
                <a:sym typeface="Calibri"/>
              </a:rPr>
              <a:t>Altra informació sobre el registre:</a:t>
            </a:r>
            <a:endParaRPr sz="2000">
              <a:solidFill>
                <a:srgbClr val="44546A"/>
              </a:solidFill>
              <a:latin typeface="Calibri"/>
              <a:ea typeface="Calibri"/>
              <a:cs typeface="Calibri"/>
              <a:sym typeface="Calibri"/>
            </a:endParaRPr>
          </a:p>
          <a:p>
            <a:pPr indent="0" lvl="0" marL="4499999" rtl="0" algn="l">
              <a:lnSpc>
                <a:spcPct val="115000"/>
              </a:lnSpc>
              <a:spcBef>
                <a:spcPts val="0"/>
              </a:spcBef>
              <a:spcAft>
                <a:spcPts val="0"/>
              </a:spcAft>
              <a:buNone/>
            </a:pPr>
            <a:r>
              <a:rPr i="1" lang="ca" sz="2000">
                <a:solidFill>
                  <a:srgbClr val="4D4D4D"/>
                </a:solidFill>
                <a:latin typeface="Calibri"/>
                <a:ea typeface="Calibri"/>
                <a:cs typeface="Calibri"/>
                <a:sym typeface="Calibri"/>
              </a:rPr>
              <a:t>February 9, 2006</a:t>
            </a:r>
            <a:endParaRPr i="1" sz="2000">
              <a:solidFill>
                <a:srgbClr val="4D4D4D"/>
              </a:solidFill>
              <a:latin typeface="Calibri"/>
              <a:ea typeface="Calibri"/>
              <a:cs typeface="Calibri"/>
              <a:sym typeface="Calibri"/>
            </a:endParaRPr>
          </a:p>
          <a:p>
            <a:pPr indent="0" lvl="0" marL="4499999" rtl="0" algn="l">
              <a:lnSpc>
                <a:spcPct val="115000"/>
              </a:lnSpc>
              <a:spcBef>
                <a:spcPts val="0"/>
              </a:spcBef>
              <a:spcAft>
                <a:spcPts val="0"/>
              </a:spcAft>
              <a:buNone/>
            </a:pPr>
            <a:r>
              <a:rPr i="1" lang="ca" sz="2000">
                <a:latin typeface="Calibri"/>
                <a:ea typeface="Calibri"/>
                <a:cs typeface="Calibri"/>
                <a:sym typeface="Calibri"/>
              </a:rPr>
              <a:t>N Engl J Med 2006; 354:588-600</a:t>
            </a:r>
            <a:endParaRPr i="1" sz="2000">
              <a:latin typeface="Calibri"/>
              <a:ea typeface="Calibri"/>
              <a:cs typeface="Calibri"/>
              <a:sym typeface="Calibri"/>
            </a:endParaRPr>
          </a:p>
          <a:p>
            <a:pPr indent="0" lvl="0" marL="4499999" rtl="0" algn="just">
              <a:lnSpc>
                <a:spcPct val="115000"/>
              </a:lnSpc>
              <a:spcBef>
                <a:spcPts val="0"/>
              </a:spcBef>
              <a:spcAft>
                <a:spcPts val="0"/>
              </a:spcAft>
              <a:buNone/>
            </a:pPr>
            <a:r>
              <a:rPr i="1" lang="ca" sz="2000">
                <a:latin typeface="Calibri"/>
                <a:ea typeface="Calibri"/>
                <a:cs typeface="Calibri"/>
                <a:sym typeface="Calibri"/>
              </a:rPr>
              <a:t>DOI: 10.1056/NEJMoa052980</a:t>
            </a:r>
            <a:endParaRPr i="1" sz="2000">
              <a:latin typeface="Calibri"/>
              <a:ea typeface="Calibri"/>
              <a:cs typeface="Calibri"/>
              <a:sym typeface="Calibri"/>
            </a:endParaRPr>
          </a:p>
        </p:txBody>
      </p:sp>
      <p:sp>
        <p:nvSpPr>
          <p:cNvPr id="329" name="Google Shape;329;p40"/>
          <p:cNvSpPr txBox="1"/>
          <p:nvPr>
            <p:ph idx="12" type="sldNum"/>
          </p:nvPr>
        </p:nvSpPr>
        <p:spPr>
          <a:xfrm>
            <a:off x="10558300" y="5956137"/>
            <a:ext cx="10524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ca"/>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4" name="Shape 334"/>
        <p:cNvGrpSpPr/>
        <p:nvPr/>
      </p:nvGrpSpPr>
      <p:grpSpPr>
        <a:xfrm>
          <a:off x="0" y="0"/>
          <a:ext cx="0" cy="0"/>
          <a:chOff x="0" y="0"/>
          <a:chExt cx="0" cy="0"/>
        </a:xfrm>
      </p:grpSpPr>
      <p:sp>
        <p:nvSpPr>
          <p:cNvPr id="335" name="Google Shape;335;p41"/>
          <p:cNvSpPr txBox="1"/>
          <p:nvPr>
            <p:ph type="title"/>
          </p:nvPr>
        </p:nvSpPr>
        <p:spPr>
          <a:xfrm>
            <a:off x="581192" y="702156"/>
            <a:ext cx="11029500" cy="10137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ca"/>
              <a:t>ASSAIG CLÍNIC. GUIA CONSORT.</a:t>
            </a:r>
            <a:endParaRPr/>
          </a:p>
        </p:txBody>
      </p:sp>
      <p:sp>
        <p:nvSpPr>
          <p:cNvPr id="336" name="Google Shape;336;p41"/>
          <p:cNvSpPr txBox="1"/>
          <p:nvPr>
            <p:ph idx="1" type="body"/>
          </p:nvPr>
        </p:nvSpPr>
        <p:spPr>
          <a:xfrm>
            <a:off x="581200" y="2180500"/>
            <a:ext cx="10729500" cy="36783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b="1" lang="ca" sz="2000" u="sng">
                <a:latin typeface="Calibri"/>
                <a:ea typeface="Calibri"/>
                <a:cs typeface="Calibri"/>
                <a:sym typeface="Calibri"/>
              </a:rPr>
              <a:t>OTHER INFORMATION </a:t>
            </a:r>
            <a:r>
              <a:rPr b="1" lang="ca" sz="2000" u="sng">
                <a:latin typeface="Calibri"/>
                <a:ea typeface="Calibri"/>
                <a:cs typeface="Calibri"/>
                <a:sym typeface="Calibri"/>
              </a:rPr>
              <a:t>- PROTOCOL.</a:t>
            </a:r>
            <a:endParaRPr b="1" sz="2000" u="sng">
              <a:latin typeface="Calibri"/>
              <a:ea typeface="Calibri"/>
              <a:cs typeface="Calibri"/>
              <a:sym typeface="Calibri"/>
            </a:endParaRPr>
          </a:p>
          <a:p>
            <a:pPr indent="0" lvl="0" marL="0" rtl="0" algn="l">
              <a:spcBef>
                <a:spcPts val="0"/>
              </a:spcBef>
              <a:spcAft>
                <a:spcPts val="0"/>
              </a:spcAft>
              <a:buNone/>
            </a:pPr>
            <a:r>
              <a:t/>
            </a:r>
            <a:endParaRPr b="1" sz="2000" u="sng">
              <a:latin typeface="Calibri"/>
              <a:ea typeface="Calibri"/>
              <a:cs typeface="Calibri"/>
              <a:sym typeface="Calibri"/>
            </a:endParaRPr>
          </a:p>
          <a:p>
            <a:pPr indent="0" lvl="0" marL="0" rtl="0" algn="just">
              <a:lnSpc>
                <a:spcPct val="115000"/>
              </a:lnSpc>
              <a:spcBef>
                <a:spcPts val="0"/>
              </a:spcBef>
              <a:spcAft>
                <a:spcPts val="0"/>
              </a:spcAft>
              <a:buNone/>
            </a:pPr>
            <a:r>
              <a:rPr b="1" lang="ca" sz="2000">
                <a:latin typeface="Calibri"/>
                <a:ea typeface="Calibri"/>
                <a:cs typeface="Calibri"/>
                <a:sym typeface="Calibri"/>
              </a:rPr>
              <a:t>ITEM 24. </a:t>
            </a:r>
            <a:r>
              <a:rPr lang="ca" sz="2000">
                <a:solidFill>
                  <a:srgbClr val="44546A"/>
                </a:solidFill>
                <a:latin typeface="Calibri"/>
                <a:ea typeface="Calibri"/>
                <a:cs typeface="Calibri"/>
                <a:sym typeface="Calibri"/>
              </a:rPr>
              <a:t>Where the full trial protocol can be accessed, if available.</a:t>
            </a:r>
            <a:endParaRPr sz="2000">
              <a:solidFill>
                <a:srgbClr val="44546A"/>
              </a:solidFill>
              <a:latin typeface="Calibri"/>
              <a:ea typeface="Calibri"/>
              <a:cs typeface="Calibri"/>
              <a:sym typeface="Calibri"/>
            </a:endParaRPr>
          </a:p>
          <a:p>
            <a:pPr indent="0" lvl="0" marL="0" rtl="0" algn="just">
              <a:lnSpc>
                <a:spcPct val="115000"/>
              </a:lnSpc>
              <a:spcBef>
                <a:spcPts val="0"/>
              </a:spcBef>
              <a:spcAft>
                <a:spcPts val="0"/>
              </a:spcAft>
              <a:buNone/>
            </a:pPr>
            <a:r>
              <a:t/>
            </a:r>
            <a:endParaRPr sz="2000">
              <a:solidFill>
                <a:srgbClr val="44546A"/>
              </a:solidFill>
              <a:latin typeface="Calibri"/>
              <a:ea typeface="Calibri"/>
              <a:cs typeface="Calibri"/>
              <a:sym typeface="Calibri"/>
            </a:endParaRPr>
          </a:p>
          <a:p>
            <a:pPr indent="-355600" lvl="0" marL="457200" rtl="0" algn="just">
              <a:lnSpc>
                <a:spcPct val="115000"/>
              </a:lnSpc>
              <a:spcBef>
                <a:spcPts val="0"/>
              </a:spcBef>
              <a:spcAft>
                <a:spcPts val="0"/>
              </a:spcAft>
              <a:buClr>
                <a:srgbClr val="FF9900"/>
              </a:buClr>
              <a:buSzPts val="2000"/>
              <a:buFont typeface="Calibri"/>
              <a:buChar char="-"/>
            </a:pPr>
            <a:r>
              <a:rPr lang="ca" sz="2000">
                <a:highlight>
                  <a:schemeClr val="lt1"/>
                </a:highlight>
                <a:latin typeface="Calibri"/>
                <a:ea typeface="Calibri"/>
                <a:cs typeface="Calibri"/>
                <a:sym typeface="Calibri"/>
              </a:rPr>
              <a:t>Els autors han adjuntat un document amb material complementari</a:t>
            </a:r>
            <a:r>
              <a:rPr lang="ca" sz="2000">
                <a:highlight>
                  <a:schemeClr val="lt1"/>
                </a:highlight>
                <a:latin typeface="Calibri"/>
                <a:ea typeface="Calibri"/>
                <a:cs typeface="Calibri"/>
                <a:sym typeface="Calibri"/>
              </a:rPr>
              <a:t> (criteris de selecció dels pacients i </a:t>
            </a:r>
            <a:r>
              <a:rPr lang="ca" sz="2000">
                <a:solidFill>
                  <a:srgbClr val="44546A"/>
                </a:solidFill>
                <a:latin typeface="Calibri"/>
                <a:ea typeface="Calibri"/>
                <a:cs typeface="Calibri"/>
                <a:sym typeface="Calibri"/>
              </a:rPr>
              <a:t>un gràfic sobre la transformació hemorrágica després del tractament amb alteplasa).</a:t>
            </a:r>
            <a:endParaRPr sz="2000">
              <a:solidFill>
                <a:srgbClr val="44546A"/>
              </a:solidFill>
              <a:latin typeface="Calibri"/>
              <a:ea typeface="Calibri"/>
              <a:cs typeface="Calibri"/>
              <a:sym typeface="Calibri"/>
            </a:endParaRPr>
          </a:p>
          <a:p>
            <a:pPr indent="-342900" lvl="0" marL="457200" rtl="0" algn="just">
              <a:lnSpc>
                <a:spcPct val="115000"/>
              </a:lnSpc>
              <a:spcBef>
                <a:spcPts val="0"/>
              </a:spcBef>
              <a:spcAft>
                <a:spcPts val="0"/>
              </a:spcAft>
              <a:buClr>
                <a:srgbClr val="FF9900"/>
              </a:buClr>
              <a:buSzPts val="1800"/>
              <a:buFont typeface="Cabin"/>
              <a:buChar char="-"/>
            </a:pPr>
            <a:r>
              <a:rPr lang="ca" sz="2000">
                <a:solidFill>
                  <a:srgbClr val="44546A"/>
                </a:solidFill>
                <a:latin typeface="Calibri"/>
                <a:ea typeface="Calibri"/>
                <a:cs typeface="Calibri"/>
                <a:sym typeface="Calibri"/>
              </a:rPr>
              <a:t>Accés: </a:t>
            </a:r>
            <a:r>
              <a:rPr lang="ca" sz="1400" u="sng">
                <a:solidFill>
                  <a:schemeClr val="hlink"/>
                </a:solidFill>
                <a:latin typeface="Arial"/>
                <a:ea typeface="Arial"/>
                <a:cs typeface="Arial"/>
                <a:sym typeface="Arial"/>
                <a:hlinkClick r:id="rId3"/>
              </a:rPr>
              <a:t>https://www.nejm.org/doi/suppl/10.1056/NEJMoa052980/suppl_file/nejm_lees_588sa1.pdf</a:t>
            </a:r>
            <a:endParaRPr sz="1400">
              <a:solidFill>
                <a:srgbClr val="44546A"/>
              </a:solidFill>
              <a:latin typeface="Arial"/>
              <a:ea typeface="Arial"/>
              <a:cs typeface="Arial"/>
              <a:sym typeface="Arial"/>
            </a:endParaRPr>
          </a:p>
          <a:p>
            <a:pPr indent="0" lvl="0" marL="0" rtl="0" algn="just">
              <a:lnSpc>
                <a:spcPct val="115000"/>
              </a:lnSpc>
              <a:spcBef>
                <a:spcPts val="0"/>
              </a:spcBef>
              <a:spcAft>
                <a:spcPts val="0"/>
              </a:spcAft>
              <a:buNone/>
            </a:pPr>
            <a:r>
              <a:t/>
            </a:r>
            <a:endParaRPr sz="2000">
              <a:solidFill>
                <a:srgbClr val="44546A"/>
              </a:solidFill>
              <a:latin typeface="Arial"/>
              <a:ea typeface="Arial"/>
              <a:cs typeface="Arial"/>
              <a:sym typeface="Arial"/>
            </a:endParaRPr>
          </a:p>
        </p:txBody>
      </p:sp>
      <p:sp>
        <p:nvSpPr>
          <p:cNvPr id="337" name="Google Shape;337;p41"/>
          <p:cNvSpPr txBox="1"/>
          <p:nvPr>
            <p:ph idx="12" type="sldNum"/>
          </p:nvPr>
        </p:nvSpPr>
        <p:spPr>
          <a:xfrm>
            <a:off x="10558300" y="5956137"/>
            <a:ext cx="10524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ca"/>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15"/>
          <p:cNvSpPr txBox="1"/>
          <p:nvPr>
            <p:ph type="title"/>
          </p:nvPr>
        </p:nvSpPr>
        <p:spPr>
          <a:xfrm>
            <a:off x="581192" y="702156"/>
            <a:ext cx="11029500" cy="10137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ca"/>
              <a:t>ASSAIG CLÍNIC. RESUM DE L’ESTUDI.</a:t>
            </a:r>
            <a:endParaRPr/>
          </a:p>
        </p:txBody>
      </p:sp>
      <p:sp>
        <p:nvSpPr>
          <p:cNvPr id="118" name="Google Shape;118;p15"/>
          <p:cNvSpPr txBox="1"/>
          <p:nvPr>
            <p:ph idx="1" type="body"/>
          </p:nvPr>
        </p:nvSpPr>
        <p:spPr>
          <a:xfrm>
            <a:off x="581200" y="2180500"/>
            <a:ext cx="11029500" cy="43470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i="1" lang="ca" sz="1400" u="sng">
                <a:latin typeface="Calibri"/>
                <a:ea typeface="Calibri"/>
                <a:cs typeface="Calibri"/>
                <a:sym typeface="Calibri"/>
              </a:rPr>
              <a:t>Lees KR, Zivin JA, Ashwood T, et al. NXY-059 for Acute Ischemic Stroke. N Engl J Med. 2006;354:588-600.</a:t>
            </a:r>
            <a:endParaRPr i="1" sz="1400" u="sng">
              <a:latin typeface="Calibri"/>
              <a:ea typeface="Calibri"/>
              <a:cs typeface="Calibri"/>
              <a:sym typeface="Calibri"/>
            </a:endParaRPr>
          </a:p>
          <a:p>
            <a:pPr indent="0" lvl="0" marL="0" rtl="0" algn="l">
              <a:spcBef>
                <a:spcPts val="0"/>
              </a:spcBef>
              <a:spcAft>
                <a:spcPts val="0"/>
              </a:spcAft>
              <a:buNone/>
            </a:pPr>
            <a:r>
              <a:t/>
            </a:r>
            <a:endParaRPr sz="1050">
              <a:latin typeface="Open Sans"/>
              <a:ea typeface="Open Sans"/>
              <a:cs typeface="Open Sans"/>
              <a:sym typeface="Open Sans"/>
            </a:endParaRPr>
          </a:p>
          <a:p>
            <a:pPr indent="0" lvl="0" marL="0" rtl="0" algn="just">
              <a:lnSpc>
                <a:spcPct val="115000"/>
              </a:lnSpc>
              <a:spcBef>
                <a:spcPts val="0"/>
              </a:spcBef>
              <a:spcAft>
                <a:spcPts val="0"/>
              </a:spcAft>
              <a:buNone/>
            </a:pPr>
            <a:r>
              <a:rPr lang="ca" sz="2000">
                <a:highlight>
                  <a:schemeClr val="lt1"/>
                </a:highlight>
                <a:latin typeface="Calibri"/>
                <a:ea typeface="Calibri"/>
                <a:cs typeface="Calibri"/>
                <a:sym typeface="Calibri"/>
              </a:rPr>
              <a:t>Assaig clínic amb emmascarament doble i controlat per efecte placebo amb 1722 pacients amb accident cerebrovascular isquèmic agut (ictus isquèmic agut) dels que es fa una selecció aleatòria per a rebre una injecció durant 72 hores de placebo o d’una inyecció endovenosa de NXY-059 dins les 6 hores posteriors a l’inici de l’accident cerebrovascular isquèmic agut. Aquest va acabar per millorar significativament el resultat primari (avaluació de la disminució de la discapacitat als 90 dies), però no va millorar significativament altres mesures de resultat, incloent el funcionament neurològic tal com es mesura per la puntuació de NIHSS.</a:t>
            </a:r>
            <a:endParaRPr sz="2000">
              <a:highlight>
                <a:schemeClr val="lt1"/>
              </a:highlight>
              <a:latin typeface="Calibri"/>
              <a:ea typeface="Calibri"/>
              <a:cs typeface="Calibri"/>
              <a:sym typeface="Calibri"/>
            </a:endParaRPr>
          </a:p>
          <a:p>
            <a:pPr indent="0" lvl="0" marL="0" rtl="0" algn="just">
              <a:lnSpc>
                <a:spcPct val="115000"/>
              </a:lnSpc>
              <a:spcBef>
                <a:spcPts val="1000"/>
              </a:spcBef>
              <a:spcAft>
                <a:spcPts val="0"/>
              </a:spcAft>
              <a:buClr>
                <a:schemeClr val="dk1"/>
              </a:buClr>
              <a:buSzPts val="1100"/>
              <a:buFont typeface="Arial"/>
              <a:buNone/>
            </a:pPr>
            <a:r>
              <a:rPr lang="ca" sz="2000">
                <a:highlight>
                  <a:schemeClr val="lt1"/>
                </a:highlight>
                <a:latin typeface="Calibri"/>
                <a:ea typeface="Calibri"/>
                <a:cs typeface="Calibri"/>
                <a:sym typeface="Calibri"/>
              </a:rPr>
              <a:t>Es necessita una investigació addicional per confirmar si NXY-059 és beneficiós en l'accident cerebrovascular isquèmic.</a:t>
            </a:r>
            <a:endParaRPr sz="1050">
              <a:latin typeface="Open Sans"/>
              <a:ea typeface="Open Sans"/>
              <a:cs typeface="Open Sans"/>
              <a:sym typeface="Open Sans"/>
            </a:endParaRPr>
          </a:p>
          <a:p>
            <a:pPr indent="0" lvl="0" marL="0" rtl="0" algn="l">
              <a:spcBef>
                <a:spcPts val="1000"/>
              </a:spcBef>
              <a:spcAft>
                <a:spcPts val="600"/>
              </a:spcAft>
              <a:buNone/>
            </a:pPr>
            <a:r>
              <a:t/>
            </a:r>
            <a:endParaRPr/>
          </a:p>
        </p:txBody>
      </p:sp>
      <p:sp>
        <p:nvSpPr>
          <p:cNvPr id="119" name="Google Shape;119;p15"/>
          <p:cNvSpPr txBox="1"/>
          <p:nvPr>
            <p:ph idx="12" type="sldNum"/>
          </p:nvPr>
        </p:nvSpPr>
        <p:spPr>
          <a:xfrm>
            <a:off x="10558300" y="5956137"/>
            <a:ext cx="10524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ca"/>
              <a:t>‹#›</a:t>
            </a:fld>
            <a:endParaRPr/>
          </a:p>
        </p:txBody>
      </p:sp>
      <p:sp>
        <p:nvSpPr>
          <p:cNvPr id="120" name="Google Shape;120;p15">
            <a:hlinkClick action="ppaction://hlinksldjump" r:id="rId3"/>
          </p:cNvPr>
          <p:cNvSpPr/>
          <p:nvPr/>
        </p:nvSpPr>
        <p:spPr>
          <a:xfrm>
            <a:off x="11104150" y="6007425"/>
            <a:ext cx="249300" cy="262500"/>
          </a:xfrm>
          <a:prstGeom prst="curvedRightArrow">
            <a:avLst>
              <a:gd fmla="val 25000" name="adj1"/>
              <a:gd fmla="val 50000" name="adj2"/>
              <a:gd fmla="val 25000" name="adj3"/>
            </a:avLst>
          </a:prstGeom>
          <a:solidFill>
            <a:srgbClr val="FF9900"/>
          </a:solidFill>
          <a:ln cap="flat" cmpd="sng" w="952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2" name="Shape 342"/>
        <p:cNvGrpSpPr/>
        <p:nvPr/>
      </p:nvGrpSpPr>
      <p:grpSpPr>
        <a:xfrm>
          <a:off x="0" y="0"/>
          <a:ext cx="0" cy="0"/>
          <a:chOff x="0" y="0"/>
          <a:chExt cx="0" cy="0"/>
        </a:xfrm>
      </p:grpSpPr>
      <p:sp>
        <p:nvSpPr>
          <p:cNvPr id="343" name="Google Shape;343;p42"/>
          <p:cNvSpPr txBox="1"/>
          <p:nvPr>
            <p:ph type="title"/>
          </p:nvPr>
        </p:nvSpPr>
        <p:spPr>
          <a:xfrm>
            <a:off x="581192" y="702156"/>
            <a:ext cx="11029500" cy="10137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ca"/>
              <a:t>ASSAIG CLÍNIC. GUIA CONSORT.</a:t>
            </a:r>
            <a:endParaRPr/>
          </a:p>
        </p:txBody>
      </p:sp>
      <p:sp>
        <p:nvSpPr>
          <p:cNvPr id="344" name="Google Shape;344;p42"/>
          <p:cNvSpPr txBox="1"/>
          <p:nvPr>
            <p:ph idx="1" type="body"/>
          </p:nvPr>
        </p:nvSpPr>
        <p:spPr>
          <a:xfrm>
            <a:off x="581200" y="2180500"/>
            <a:ext cx="11029500" cy="4140600"/>
          </a:xfrm>
          <a:prstGeom prst="rect">
            <a:avLst/>
          </a:prstGeom>
        </p:spPr>
        <p:txBody>
          <a:bodyPr anchorCtr="0" anchor="ctr" bIns="45700" lIns="91425" spcFirstLastPara="1" rIns="91425" wrap="square" tIns="45700">
            <a:noAutofit/>
          </a:bodyPr>
          <a:lstStyle/>
          <a:p>
            <a:pPr indent="0" lvl="0" marL="0" rtl="0" algn="just">
              <a:spcBef>
                <a:spcPts val="0"/>
              </a:spcBef>
              <a:spcAft>
                <a:spcPts val="0"/>
              </a:spcAft>
              <a:buNone/>
            </a:pPr>
            <a:r>
              <a:rPr b="1" lang="ca" sz="2000" u="sng">
                <a:latin typeface="Calibri"/>
                <a:ea typeface="Calibri"/>
                <a:cs typeface="Calibri"/>
                <a:sym typeface="Calibri"/>
              </a:rPr>
              <a:t>OTHER INFORMATION</a:t>
            </a:r>
            <a:r>
              <a:rPr b="1" lang="ca" sz="2000" u="sng">
                <a:latin typeface="Calibri"/>
                <a:ea typeface="Calibri"/>
                <a:cs typeface="Calibri"/>
                <a:sym typeface="Calibri"/>
              </a:rPr>
              <a:t> - FUNDING.</a:t>
            </a:r>
            <a:endParaRPr b="1" sz="2000" u="sng">
              <a:latin typeface="Calibri"/>
              <a:ea typeface="Calibri"/>
              <a:cs typeface="Calibri"/>
              <a:sym typeface="Calibri"/>
            </a:endParaRPr>
          </a:p>
          <a:p>
            <a:pPr indent="0" lvl="0" marL="0" rtl="0" algn="just">
              <a:spcBef>
                <a:spcPts val="0"/>
              </a:spcBef>
              <a:spcAft>
                <a:spcPts val="0"/>
              </a:spcAft>
              <a:buNone/>
            </a:pPr>
            <a:r>
              <a:t/>
            </a:r>
            <a:endParaRPr b="1" sz="2000" u="sng">
              <a:latin typeface="Calibri"/>
              <a:ea typeface="Calibri"/>
              <a:cs typeface="Calibri"/>
              <a:sym typeface="Calibri"/>
            </a:endParaRPr>
          </a:p>
          <a:p>
            <a:pPr indent="0" lvl="0" marL="0" rtl="0" algn="just">
              <a:lnSpc>
                <a:spcPct val="115000"/>
              </a:lnSpc>
              <a:spcBef>
                <a:spcPts val="0"/>
              </a:spcBef>
              <a:spcAft>
                <a:spcPts val="0"/>
              </a:spcAft>
              <a:buNone/>
            </a:pPr>
            <a:r>
              <a:rPr b="1" lang="ca" sz="2000">
                <a:latin typeface="Calibri"/>
                <a:ea typeface="Calibri"/>
                <a:cs typeface="Calibri"/>
                <a:sym typeface="Calibri"/>
              </a:rPr>
              <a:t>ITEM 25. </a:t>
            </a:r>
            <a:r>
              <a:rPr lang="ca" sz="2000">
                <a:solidFill>
                  <a:srgbClr val="44546A"/>
                </a:solidFill>
                <a:latin typeface="Calibri"/>
                <a:ea typeface="Calibri"/>
                <a:cs typeface="Calibri"/>
                <a:sym typeface="Calibri"/>
              </a:rPr>
              <a:t>Sources of funding and other support (such as supply of drugs), role of funders</a:t>
            </a:r>
            <a:endParaRPr sz="2000">
              <a:latin typeface="Calibri"/>
              <a:ea typeface="Calibri"/>
              <a:cs typeface="Calibri"/>
              <a:sym typeface="Calibri"/>
            </a:endParaRPr>
          </a:p>
          <a:p>
            <a:pPr indent="-355600" lvl="0" marL="457200" rtl="0" algn="just">
              <a:lnSpc>
                <a:spcPct val="115000"/>
              </a:lnSpc>
              <a:spcBef>
                <a:spcPts val="0"/>
              </a:spcBef>
              <a:spcAft>
                <a:spcPts val="0"/>
              </a:spcAft>
              <a:buClr>
                <a:srgbClr val="FF9900"/>
              </a:buClr>
              <a:buSzPts val="2000"/>
              <a:buFont typeface="Calibri"/>
              <a:buChar char="-"/>
            </a:pPr>
            <a:r>
              <a:rPr lang="ca" sz="2000" u="sng">
                <a:solidFill>
                  <a:srgbClr val="44546A"/>
                </a:solidFill>
                <a:latin typeface="Calibri"/>
                <a:ea typeface="Calibri"/>
                <a:cs typeface="Calibri"/>
                <a:sym typeface="Calibri"/>
              </a:rPr>
              <a:t>Els doctors Lees, Zivin, Grotta i Davis</a:t>
            </a:r>
            <a:r>
              <a:rPr lang="ca" sz="2000">
                <a:solidFill>
                  <a:srgbClr val="44546A"/>
                </a:solidFill>
                <a:latin typeface="Calibri"/>
                <a:ea typeface="Calibri"/>
                <a:cs typeface="Calibri"/>
                <a:sym typeface="Calibri"/>
              </a:rPr>
              <a:t> han rebut honoraris i reemborsaments per despeses de treball en el comitè directiu i càrrecs de conferències d'AstraZeneca. </a:t>
            </a:r>
            <a:endParaRPr sz="2000">
              <a:solidFill>
                <a:srgbClr val="44546A"/>
              </a:solidFill>
              <a:latin typeface="Calibri"/>
              <a:ea typeface="Calibri"/>
              <a:cs typeface="Calibri"/>
              <a:sym typeface="Calibri"/>
            </a:endParaRPr>
          </a:p>
          <a:p>
            <a:pPr indent="-355600" lvl="0" marL="457200" rtl="0" algn="just">
              <a:lnSpc>
                <a:spcPct val="115000"/>
              </a:lnSpc>
              <a:spcBef>
                <a:spcPts val="0"/>
              </a:spcBef>
              <a:spcAft>
                <a:spcPts val="0"/>
              </a:spcAft>
              <a:buClr>
                <a:srgbClr val="FF9900"/>
              </a:buClr>
              <a:buSzPts val="2000"/>
              <a:buFont typeface="Calibri"/>
              <a:buChar char="-"/>
            </a:pPr>
            <a:r>
              <a:rPr lang="ca" sz="2000" u="sng">
                <a:solidFill>
                  <a:srgbClr val="44546A"/>
                </a:solidFill>
                <a:latin typeface="Calibri"/>
                <a:ea typeface="Calibri"/>
                <a:cs typeface="Calibri"/>
                <a:sym typeface="Calibri"/>
              </a:rPr>
              <a:t>El Dr. Davalos</a:t>
            </a:r>
            <a:r>
              <a:rPr lang="ca" sz="2000">
                <a:solidFill>
                  <a:srgbClr val="44546A"/>
                </a:solidFill>
                <a:latin typeface="Calibri"/>
                <a:ea typeface="Calibri"/>
                <a:cs typeface="Calibri"/>
                <a:sym typeface="Calibri"/>
              </a:rPr>
              <a:t> ha rebut honoraris per càrrecs de consultoria i conferències d'AstraZeneca, Boehringer Ingelheim, Pfizer, Merck Sharp i Dohme, Sanofi-Synthelabo, Bristol-Myers Squibb, Bayer, Paion, Forest, Daiichi Asubio, Lilly, Fujisawa, Novo Nordisk i Ferrer International.</a:t>
            </a:r>
            <a:endParaRPr sz="2000">
              <a:solidFill>
                <a:srgbClr val="44546A"/>
              </a:solidFill>
              <a:latin typeface="Calibri"/>
              <a:ea typeface="Calibri"/>
              <a:cs typeface="Calibri"/>
              <a:sym typeface="Calibri"/>
            </a:endParaRPr>
          </a:p>
          <a:p>
            <a:pPr indent="-355600" lvl="0" marL="457200" rtl="0" algn="just">
              <a:lnSpc>
                <a:spcPct val="115000"/>
              </a:lnSpc>
              <a:spcBef>
                <a:spcPts val="0"/>
              </a:spcBef>
              <a:spcAft>
                <a:spcPts val="0"/>
              </a:spcAft>
              <a:buClr>
                <a:srgbClr val="FF9900"/>
              </a:buClr>
              <a:buSzPts val="2000"/>
              <a:buFont typeface="Calibri"/>
              <a:buChar char="-"/>
            </a:pPr>
            <a:r>
              <a:rPr lang="ca" sz="2000" u="sng">
                <a:solidFill>
                  <a:srgbClr val="44546A"/>
                </a:solidFill>
                <a:latin typeface="Calibri"/>
                <a:ea typeface="Calibri"/>
                <a:cs typeface="Calibri"/>
                <a:sym typeface="Calibri"/>
              </a:rPr>
              <a:t>El Dr. Diener,</a:t>
            </a:r>
            <a:r>
              <a:rPr lang="ca" sz="2000">
                <a:solidFill>
                  <a:srgbClr val="44546A"/>
                </a:solidFill>
                <a:latin typeface="Calibri"/>
                <a:ea typeface="Calibri"/>
                <a:cs typeface="Calibri"/>
                <a:sym typeface="Calibri"/>
              </a:rPr>
              <a:t> ha rebut honoraris per càrrecs de consultoria i conferències d'AstraZeneca, GlaxoSmithKline, Boehringer Ingelheim, BASF, Abbott, Novartis, Parke-Davis, Merck Sharp i Dohme, Servier, Sanofi-Synthelabo, Bayer, Fresenius i Janssen Cilag.</a:t>
            </a:r>
            <a:endParaRPr sz="2000">
              <a:solidFill>
                <a:srgbClr val="44546A"/>
              </a:solidFill>
              <a:latin typeface="Calibri"/>
              <a:ea typeface="Calibri"/>
              <a:cs typeface="Calibri"/>
              <a:sym typeface="Calibri"/>
            </a:endParaRPr>
          </a:p>
          <a:p>
            <a:pPr indent="-355600" lvl="0" marL="457200" rtl="0" algn="just">
              <a:lnSpc>
                <a:spcPct val="115000"/>
              </a:lnSpc>
              <a:spcBef>
                <a:spcPts val="0"/>
              </a:spcBef>
              <a:spcAft>
                <a:spcPts val="0"/>
              </a:spcAft>
              <a:buClr>
                <a:srgbClr val="44546A"/>
              </a:buClr>
              <a:buSzPts val="2000"/>
              <a:buFont typeface="Calibri"/>
              <a:buChar char="-"/>
            </a:pPr>
            <a:r>
              <a:rPr lang="ca" sz="2000" u="sng">
                <a:solidFill>
                  <a:srgbClr val="44546A"/>
                </a:solidFill>
                <a:latin typeface="Calibri"/>
                <a:ea typeface="Calibri"/>
                <a:cs typeface="Calibri"/>
                <a:sym typeface="Calibri"/>
              </a:rPr>
              <a:t>Dr Lyden</a:t>
            </a:r>
            <a:r>
              <a:rPr lang="ca" sz="2000">
                <a:solidFill>
                  <a:srgbClr val="44546A"/>
                </a:solidFill>
                <a:latin typeface="Calibri"/>
                <a:ea typeface="Calibri"/>
                <a:cs typeface="Calibri"/>
                <a:sym typeface="Calibri"/>
              </a:rPr>
              <a:t>, ha rebut honoraris per càrrecs de consultoria i conferències d'AstraZeneca, Bayer, Mitsubishi, Pfizer, Lilly i Merck i ha firmat contractes de recerca amb AstraZeneca i Bayer.</a:t>
            </a:r>
            <a:endParaRPr sz="2000">
              <a:highlight>
                <a:schemeClr val="lt1"/>
              </a:highlight>
              <a:latin typeface="Calibri"/>
              <a:ea typeface="Calibri"/>
              <a:cs typeface="Calibri"/>
              <a:sym typeface="Calibri"/>
            </a:endParaRPr>
          </a:p>
        </p:txBody>
      </p:sp>
      <p:sp>
        <p:nvSpPr>
          <p:cNvPr id="345" name="Google Shape;345;p42"/>
          <p:cNvSpPr txBox="1"/>
          <p:nvPr>
            <p:ph idx="12" type="sldNum"/>
          </p:nvPr>
        </p:nvSpPr>
        <p:spPr>
          <a:xfrm>
            <a:off x="10558300" y="5956137"/>
            <a:ext cx="10524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ca"/>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0" name="Shape 350"/>
        <p:cNvGrpSpPr/>
        <p:nvPr/>
      </p:nvGrpSpPr>
      <p:grpSpPr>
        <a:xfrm>
          <a:off x="0" y="0"/>
          <a:ext cx="0" cy="0"/>
          <a:chOff x="0" y="0"/>
          <a:chExt cx="0" cy="0"/>
        </a:xfrm>
      </p:grpSpPr>
      <p:sp>
        <p:nvSpPr>
          <p:cNvPr id="351" name="Google Shape;351;p43"/>
          <p:cNvSpPr txBox="1"/>
          <p:nvPr>
            <p:ph type="title"/>
          </p:nvPr>
        </p:nvSpPr>
        <p:spPr>
          <a:xfrm>
            <a:off x="581192" y="702156"/>
            <a:ext cx="11029500" cy="10137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ca"/>
              <a:t>ASSAIG CLÍNIC. GUIA CONSORT.</a:t>
            </a:r>
            <a:endParaRPr/>
          </a:p>
        </p:txBody>
      </p:sp>
      <p:sp>
        <p:nvSpPr>
          <p:cNvPr id="352" name="Google Shape;352;p43"/>
          <p:cNvSpPr txBox="1"/>
          <p:nvPr>
            <p:ph idx="1" type="body"/>
          </p:nvPr>
        </p:nvSpPr>
        <p:spPr>
          <a:xfrm>
            <a:off x="581200" y="2180500"/>
            <a:ext cx="11029500" cy="4140600"/>
          </a:xfrm>
          <a:prstGeom prst="rect">
            <a:avLst/>
          </a:prstGeom>
        </p:spPr>
        <p:txBody>
          <a:bodyPr anchorCtr="0" anchor="ctr" bIns="45700" lIns="91425" spcFirstLastPara="1" rIns="91425" wrap="square" tIns="45700">
            <a:noAutofit/>
          </a:bodyPr>
          <a:lstStyle/>
          <a:p>
            <a:pPr indent="0" lvl="0" marL="0" rtl="0" algn="just">
              <a:spcBef>
                <a:spcPts val="0"/>
              </a:spcBef>
              <a:spcAft>
                <a:spcPts val="0"/>
              </a:spcAft>
              <a:buNone/>
            </a:pPr>
            <a:r>
              <a:rPr b="1" lang="ca" sz="2000" u="sng">
                <a:latin typeface="Calibri"/>
                <a:ea typeface="Calibri"/>
                <a:cs typeface="Calibri"/>
                <a:sym typeface="Calibri"/>
              </a:rPr>
              <a:t>OTHER INFORMATION - FUNDING. (CONTINUACIÓ)</a:t>
            </a:r>
            <a:endParaRPr b="1" sz="2000" u="sng">
              <a:latin typeface="Calibri"/>
              <a:ea typeface="Calibri"/>
              <a:cs typeface="Calibri"/>
              <a:sym typeface="Calibri"/>
            </a:endParaRPr>
          </a:p>
          <a:p>
            <a:pPr indent="0" lvl="0" marL="0" rtl="0" algn="just">
              <a:lnSpc>
                <a:spcPct val="115000"/>
              </a:lnSpc>
              <a:spcBef>
                <a:spcPts val="0"/>
              </a:spcBef>
              <a:spcAft>
                <a:spcPts val="0"/>
              </a:spcAft>
              <a:buNone/>
            </a:pPr>
            <a:r>
              <a:t/>
            </a:r>
            <a:endParaRPr sz="2000">
              <a:latin typeface="Calibri"/>
              <a:ea typeface="Calibri"/>
              <a:cs typeface="Calibri"/>
              <a:sym typeface="Calibri"/>
            </a:endParaRPr>
          </a:p>
          <a:p>
            <a:pPr indent="-355600" lvl="0" marL="457200" rtl="0" algn="just">
              <a:lnSpc>
                <a:spcPct val="150000"/>
              </a:lnSpc>
              <a:spcBef>
                <a:spcPts val="0"/>
              </a:spcBef>
              <a:spcAft>
                <a:spcPts val="0"/>
              </a:spcAft>
              <a:buClr>
                <a:srgbClr val="FF9900"/>
              </a:buClr>
              <a:buSzPts val="2000"/>
              <a:buFont typeface="Calibri"/>
              <a:buChar char="-"/>
            </a:pPr>
            <a:r>
              <a:rPr lang="ca" sz="2000" u="sng">
                <a:solidFill>
                  <a:srgbClr val="44546A"/>
                </a:solidFill>
                <a:latin typeface="Calibri"/>
                <a:ea typeface="Calibri"/>
                <a:cs typeface="Calibri"/>
                <a:sym typeface="Calibri"/>
              </a:rPr>
              <a:t>La Dra. Grotta</a:t>
            </a:r>
            <a:r>
              <a:rPr lang="ca" sz="2000">
                <a:solidFill>
                  <a:srgbClr val="44546A"/>
                </a:solidFill>
                <a:latin typeface="Calibri"/>
                <a:ea typeface="Calibri"/>
                <a:cs typeface="Calibri"/>
                <a:sym typeface="Calibri"/>
              </a:rPr>
              <a:t>, ha rebut suport de recerca d'AstraZeneca, Novo Nordisk i Boehringer Ingelheim.</a:t>
            </a:r>
            <a:endParaRPr sz="2000">
              <a:solidFill>
                <a:srgbClr val="44546A"/>
              </a:solidFill>
              <a:latin typeface="Calibri"/>
              <a:ea typeface="Calibri"/>
              <a:cs typeface="Calibri"/>
              <a:sym typeface="Calibri"/>
            </a:endParaRPr>
          </a:p>
          <a:p>
            <a:pPr indent="-355600" lvl="0" marL="457200" rtl="0" algn="just">
              <a:lnSpc>
                <a:spcPct val="115000"/>
              </a:lnSpc>
              <a:spcBef>
                <a:spcPts val="0"/>
              </a:spcBef>
              <a:spcAft>
                <a:spcPts val="0"/>
              </a:spcAft>
              <a:buClr>
                <a:srgbClr val="FF9900"/>
              </a:buClr>
              <a:buSzPts val="2000"/>
              <a:buFont typeface="Calibri"/>
              <a:buChar char="-"/>
            </a:pPr>
            <a:r>
              <a:rPr lang="ca" sz="2000" u="sng">
                <a:solidFill>
                  <a:srgbClr val="44546A"/>
                </a:solidFill>
                <a:latin typeface="Calibri"/>
                <a:ea typeface="Calibri"/>
                <a:cs typeface="Calibri"/>
                <a:sym typeface="Calibri"/>
              </a:rPr>
              <a:t>El Dr. Shuaib</a:t>
            </a:r>
            <a:r>
              <a:rPr lang="ca" sz="2000">
                <a:solidFill>
                  <a:srgbClr val="44546A"/>
                </a:solidFill>
                <a:latin typeface="Calibri"/>
                <a:ea typeface="Calibri"/>
                <a:cs typeface="Calibri"/>
                <a:sym typeface="Calibri"/>
              </a:rPr>
              <a:t>, ha rebut honoraris per càrrecs de consultoria i conferències d'AstraZeneca, GlaxoSmithKline, Boehringer Ingelheim, Pfizer, Roche, Merck i Sanofi-Synthelabo.</a:t>
            </a:r>
            <a:endParaRPr sz="2000">
              <a:solidFill>
                <a:srgbClr val="44546A"/>
              </a:solidFill>
              <a:latin typeface="Calibri"/>
              <a:ea typeface="Calibri"/>
              <a:cs typeface="Calibri"/>
              <a:sym typeface="Calibri"/>
            </a:endParaRPr>
          </a:p>
          <a:p>
            <a:pPr indent="-355600" lvl="0" marL="457200" rtl="0" algn="just">
              <a:lnSpc>
                <a:spcPct val="150000"/>
              </a:lnSpc>
              <a:spcBef>
                <a:spcPts val="0"/>
              </a:spcBef>
              <a:spcAft>
                <a:spcPts val="0"/>
              </a:spcAft>
              <a:buClr>
                <a:srgbClr val="FF9900"/>
              </a:buClr>
              <a:buSzPts val="2000"/>
              <a:buFont typeface="Calibri"/>
              <a:buChar char="-"/>
            </a:pPr>
            <a:r>
              <a:rPr lang="ca" sz="2000" u="sng">
                <a:solidFill>
                  <a:srgbClr val="44546A"/>
                </a:solidFill>
                <a:latin typeface="Calibri"/>
                <a:ea typeface="Calibri"/>
                <a:cs typeface="Calibri"/>
                <a:sym typeface="Calibri"/>
              </a:rPr>
              <a:t>Els Drs. Ashwood, Hårdemark i Wasiewski</a:t>
            </a:r>
            <a:r>
              <a:rPr lang="ca" sz="2000">
                <a:solidFill>
                  <a:srgbClr val="44546A"/>
                </a:solidFill>
                <a:latin typeface="Calibri"/>
                <a:ea typeface="Calibri"/>
                <a:cs typeface="Calibri"/>
                <a:sym typeface="Calibri"/>
              </a:rPr>
              <a:t> són empleats de l’empresa AstraZeneca i tenen accions.</a:t>
            </a:r>
            <a:endParaRPr sz="2000">
              <a:solidFill>
                <a:srgbClr val="44546A"/>
              </a:solidFill>
              <a:latin typeface="Calibri"/>
              <a:ea typeface="Calibri"/>
              <a:cs typeface="Calibri"/>
              <a:sym typeface="Calibri"/>
            </a:endParaRPr>
          </a:p>
          <a:p>
            <a:pPr indent="-355600" lvl="0" marL="457200" rtl="0" algn="just">
              <a:lnSpc>
                <a:spcPct val="150000"/>
              </a:lnSpc>
              <a:spcBef>
                <a:spcPts val="0"/>
              </a:spcBef>
              <a:spcAft>
                <a:spcPts val="0"/>
              </a:spcAft>
              <a:buClr>
                <a:srgbClr val="FF9900"/>
              </a:buClr>
              <a:buSzPts val="2000"/>
              <a:buFont typeface="Calibri"/>
              <a:buChar char="-"/>
            </a:pPr>
            <a:r>
              <a:rPr lang="ca" sz="2000">
                <a:solidFill>
                  <a:srgbClr val="44546A"/>
                </a:solidFill>
                <a:latin typeface="Calibri"/>
                <a:ea typeface="Calibri"/>
                <a:cs typeface="Calibri"/>
                <a:sym typeface="Calibri"/>
              </a:rPr>
              <a:t>Els assajos de SANT I i II estan patrocinats per AstraZeneca.</a:t>
            </a:r>
            <a:endParaRPr sz="2000">
              <a:solidFill>
                <a:srgbClr val="44546A"/>
              </a:solidFill>
              <a:latin typeface="Calibri"/>
              <a:ea typeface="Calibri"/>
              <a:cs typeface="Calibri"/>
              <a:sym typeface="Calibri"/>
            </a:endParaRPr>
          </a:p>
          <a:p>
            <a:pPr indent="-355600" lvl="0" marL="457200" rtl="0" algn="just">
              <a:lnSpc>
                <a:spcPct val="150000"/>
              </a:lnSpc>
              <a:spcBef>
                <a:spcPts val="0"/>
              </a:spcBef>
              <a:spcAft>
                <a:spcPts val="0"/>
              </a:spcAft>
              <a:buClr>
                <a:srgbClr val="FF9900"/>
              </a:buClr>
              <a:buSzPts val="2000"/>
              <a:buFont typeface="Calibri"/>
              <a:buChar char="-"/>
            </a:pPr>
            <a:r>
              <a:rPr lang="ca" sz="2000">
                <a:solidFill>
                  <a:srgbClr val="44546A"/>
                </a:solidFill>
                <a:latin typeface="Calibri"/>
                <a:ea typeface="Calibri"/>
                <a:cs typeface="Calibri"/>
                <a:sym typeface="Calibri"/>
              </a:rPr>
              <a:t>La proporció de NXY-059 està subjecta a un acord de col·laboració entre AstraZeneca i Renovis.</a:t>
            </a:r>
            <a:endParaRPr sz="2000">
              <a:solidFill>
                <a:srgbClr val="44546A"/>
              </a:solidFill>
              <a:latin typeface="Calibri"/>
              <a:ea typeface="Calibri"/>
              <a:cs typeface="Calibri"/>
              <a:sym typeface="Calibri"/>
            </a:endParaRPr>
          </a:p>
          <a:p>
            <a:pPr indent="0" lvl="0" marL="0" rtl="0" algn="just">
              <a:lnSpc>
                <a:spcPct val="115000"/>
              </a:lnSpc>
              <a:spcBef>
                <a:spcPts val="0"/>
              </a:spcBef>
              <a:spcAft>
                <a:spcPts val="0"/>
              </a:spcAft>
              <a:buNone/>
            </a:pPr>
            <a:r>
              <a:t/>
            </a:r>
            <a:endParaRPr sz="2000">
              <a:highlight>
                <a:schemeClr val="lt1"/>
              </a:highlight>
              <a:latin typeface="Calibri"/>
              <a:ea typeface="Calibri"/>
              <a:cs typeface="Calibri"/>
              <a:sym typeface="Calibri"/>
            </a:endParaRPr>
          </a:p>
        </p:txBody>
      </p:sp>
      <p:sp>
        <p:nvSpPr>
          <p:cNvPr id="353" name="Google Shape;353;p43"/>
          <p:cNvSpPr txBox="1"/>
          <p:nvPr>
            <p:ph idx="12" type="sldNum"/>
          </p:nvPr>
        </p:nvSpPr>
        <p:spPr>
          <a:xfrm>
            <a:off x="10558300" y="5956137"/>
            <a:ext cx="10524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ca"/>
              <a:t>‹#›</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8" name="Shape 358"/>
        <p:cNvGrpSpPr/>
        <p:nvPr/>
      </p:nvGrpSpPr>
      <p:grpSpPr>
        <a:xfrm>
          <a:off x="0" y="0"/>
          <a:ext cx="0" cy="0"/>
          <a:chOff x="0" y="0"/>
          <a:chExt cx="0" cy="0"/>
        </a:xfrm>
      </p:grpSpPr>
      <p:sp>
        <p:nvSpPr>
          <p:cNvPr id="359" name="Google Shape;359;p44"/>
          <p:cNvSpPr txBox="1"/>
          <p:nvPr>
            <p:ph idx="1" type="body"/>
          </p:nvPr>
        </p:nvSpPr>
        <p:spPr>
          <a:xfrm>
            <a:off x="581200" y="1906050"/>
            <a:ext cx="11029500" cy="4363800"/>
          </a:xfrm>
          <a:prstGeom prst="rect">
            <a:avLst/>
          </a:prstGeom>
        </p:spPr>
        <p:txBody>
          <a:bodyPr anchorCtr="0" anchor="t" bIns="45700" lIns="91425" spcFirstLastPara="1" rIns="91425" wrap="square" tIns="45700">
            <a:noAutofit/>
          </a:bodyPr>
          <a:lstStyle/>
          <a:p>
            <a:pPr indent="0" lvl="0" marL="0" rtl="0" algn="just">
              <a:lnSpc>
                <a:spcPct val="115000"/>
              </a:lnSpc>
              <a:spcBef>
                <a:spcPts val="0"/>
              </a:spcBef>
              <a:spcAft>
                <a:spcPts val="0"/>
              </a:spcAft>
              <a:buNone/>
            </a:pPr>
            <a:r>
              <a:rPr i="1" lang="ca" sz="1400" u="sng">
                <a:latin typeface="Calibri"/>
                <a:ea typeface="Calibri"/>
                <a:cs typeface="Calibri"/>
                <a:sym typeface="Calibri"/>
              </a:rPr>
              <a:t>Muga R, Ferreros I, Langohr K dt al. Changes in the incidence of tuberculosis in a cohort of HIV-seroconverters before and after the introduction of HAART. AIDS. 2007:21(18):2521-2527</a:t>
            </a:r>
            <a:endParaRPr i="1" sz="2000" u="sng">
              <a:latin typeface="Calibri"/>
              <a:ea typeface="Calibri"/>
              <a:cs typeface="Calibri"/>
              <a:sym typeface="Calibri"/>
            </a:endParaRPr>
          </a:p>
          <a:p>
            <a:pPr indent="-355600" lvl="0" marL="269999" rtl="0" algn="just">
              <a:lnSpc>
                <a:spcPct val="115000"/>
              </a:lnSpc>
              <a:spcBef>
                <a:spcPts val="1000"/>
              </a:spcBef>
              <a:spcAft>
                <a:spcPts val="0"/>
              </a:spcAft>
              <a:buClr>
                <a:srgbClr val="FF9900"/>
              </a:buClr>
              <a:buSzPts val="2000"/>
              <a:buFont typeface="Calibri"/>
              <a:buChar char="●"/>
            </a:pPr>
            <a:r>
              <a:rPr lang="ca" sz="2000">
                <a:latin typeface="Calibri"/>
                <a:ea typeface="Calibri"/>
                <a:cs typeface="Calibri"/>
                <a:sym typeface="Calibri"/>
              </a:rPr>
              <a:t>L</a:t>
            </a:r>
            <a:r>
              <a:rPr lang="ca" sz="2000">
                <a:solidFill>
                  <a:srgbClr val="44546A"/>
                </a:solidFill>
                <a:latin typeface="Calibri"/>
                <a:ea typeface="Calibri"/>
                <a:cs typeface="Calibri"/>
                <a:sym typeface="Calibri"/>
              </a:rPr>
              <a:t>’objectiu és analitzar la incidència i els factors causants</a:t>
            </a:r>
            <a:r>
              <a:rPr lang="ca" sz="2000">
                <a:latin typeface="Calibri"/>
                <a:ea typeface="Calibri"/>
                <a:cs typeface="Calibri"/>
                <a:sym typeface="Calibri"/>
              </a:rPr>
              <a:t> de tuberculosi en seroconversors* de VIH abans i després de la introducció del TARGA (teràpia antiretroviral de gran activitat, des de 1996</a:t>
            </a:r>
            <a:r>
              <a:rPr lang="ca" sz="2000">
                <a:highlight>
                  <a:srgbClr val="FFFFFF"/>
                </a:highlight>
                <a:latin typeface="Calibri"/>
                <a:ea typeface="Calibri"/>
                <a:cs typeface="Calibri"/>
                <a:sym typeface="Calibri"/>
              </a:rPr>
              <a:t>)</a:t>
            </a:r>
            <a:r>
              <a:rPr lang="ca" sz="2000">
                <a:latin typeface="Calibri"/>
                <a:ea typeface="Calibri"/>
                <a:cs typeface="Calibri"/>
                <a:sym typeface="Calibri"/>
              </a:rPr>
              <a:t>. </a:t>
            </a:r>
            <a:endParaRPr sz="2000">
              <a:latin typeface="Calibri"/>
              <a:ea typeface="Calibri"/>
              <a:cs typeface="Calibri"/>
              <a:sym typeface="Calibri"/>
            </a:endParaRPr>
          </a:p>
          <a:p>
            <a:pPr indent="-355600" lvl="0" marL="269999" rtl="0" algn="just">
              <a:lnSpc>
                <a:spcPct val="115000"/>
              </a:lnSpc>
              <a:spcBef>
                <a:spcPts val="0"/>
              </a:spcBef>
              <a:spcAft>
                <a:spcPts val="0"/>
              </a:spcAft>
              <a:buClr>
                <a:srgbClr val="FF9900"/>
              </a:buClr>
              <a:buSzPts val="2000"/>
              <a:buFont typeface="Calibri"/>
              <a:buChar char="●"/>
            </a:pPr>
            <a:r>
              <a:rPr lang="ca" sz="2000">
                <a:solidFill>
                  <a:srgbClr val="44546A"/>
                </a:solidFill>
                <a:latin typeface="Calibri"/>
                <a:ea typeface="Calibri"/>
                <a:cs typeface="Calibri"/>
                <a:sym typeface="Calibri"/>
              </a:rPr>
              <a:t>E</a:t>
            </a:r>
            <a:r>
              <a:rPr lang="ca" sz="2000">
                <a:solidFill>
                  <a:srgbClr val="44546A"/>
                </a:solidFill>
                <a:latin typeface="Calibri"/>
                <a:ea typeface="Calibri"/>
                <a:cs typeface="Calibri"/>
                <a:sym typeface="Calibri"/>
              </a:rPr>
              <a:t>l desembre de 2004 es van analitzar l</a:t>
            </a:r>
            <a:r>
              <a:rPr lang="ca" sz="2000">
                <a:solidFill>
                  <a:srgbClr val="44546A"/>
                </a:solidFill>
                <a:latin typeface="Calibri"/>
                <a:ea typeface="Calibri"/>
                <a:cs typeface="Calibri"/>
                <a:sym typeface="Calibri"/>
              </a:rPr>
              <a:t>es dades d'un estudi de cohort multicèntric de 2238 seroconversors de VIH entre els anys 1980 i 2004. Els  intervals d’anys de risc va ser 3: abans de 1992, 1992-1996 i 1997-2004</a:t>
            </a:r>
            <a:r>
              <a:rPr lang="ca" sz="2000">
                <a:solidFill>
                  <a:srgbClr val="44546A"/>
                </a:solidFill>
                <a:latin typeface="Calibri"/>
                <a:ea typeface="Calibri"/>
                <a:cs typeface="Calibri"/>
                <a:sym typeface="Calibri"/>
              </a:rPr>
              <a:t>. La tuberculosi incident es va calcular com a casos per 1.000 anys-persona (p-i)</a:t>
            </a:r>
            <a:r>
              <a:rPr lang="ca" sz="2000">
                <a:solidFill>
                  <a:srgbClr val="44546A"/>
                </a:solidFill>
                <a:latin typeface="Calibri"/>
                <a:ea typeface="Calibri"/>
                <a:cs typeface="Calibri"/>
                <a:sym typeface="Calibri"/>
              </a:rPr>
              <a:t>. Es van utilitzar anàlisis de supervivència amb Kaplan-Meier i la regressió de Cox multivariant i es van revisar els supòsits de riscos proporcionals amb assaigs basats en residus de Schoenfeld.</a:t>
            </a:r>
            <a:endParaRPr sz="2000">
              <a:solidFill>
                <a:srgbClr val="44546A"/>
              </a:solidFill>
              <a:latin typeface="Calibri"/>
              <a:ea typeface="Calibri"/>
              <a:cs typeface="Calibri"/>
              <a:sym typeface="Calibri"/>
            </a:endParaRPr>
          </a:p>
          <a:p>
            <a:pPr indent="-355600" lvl="0" marL="269999" rtl="0" algn="just">
              <a:lnSpc>
                <a:spcPct val="115000"/>
              </a:lnSpc>
              <a:spcBef>
                <a:spcPts val="0"/>
              </a:spcBef>
              <a:spcAft>
                <a:spcPts val="0"/>
              </a:spcAft>
              <a:buClr>
                <a:srgbClr val="FF9900"/>
              </a:buClr>
              <a:buSzPts val="2000"/>
              <a:buFont typeface="Calibri"/>
              <a:buChar char="●"/>
            </a:pPr>
            <a:r>
              <a:rPr lang="ca" sz="2000">
                <a:solidFill>
                  <a:srgbClr val="44546A"/>
                </a:solidFill>
                <a:latin typeface="Calibri"/>
                <a:ea typeface="Calibri"/>
                <a:cs typeface="Calibri"/>
                <a:sym typeface="Calibri"/>
              </a:rPr>
              <a:t>En vista dels resultats obtinguts, es </a:t>
            </a:r>
            <a:r>
              <a:rPr lang="ca" sz="2000">
                <a:solidFill>
                  <a:srgbClr val="44546A"/>
                </a:solidFill>
                <a:latin typeface="Calibri"/>
                <a:ea typeface="Calibri"/>
                <a:cs typeface="Calibri"/>
                <a:sym typeface="Calibri"/>
              </a:rPr>
              <a:t>conclou</a:t>
            </a:r>
            <a:r>
              <a:rPr lang="ca" sz="2000">
                <a:solidFill>
                  <a:srgbClr val="44546A"/>
                </a:solidFill>
                <a:latin typeface="Calibri"/>
                <a:ea typeface="Calibri"/>
                <a:cs typeface="Calibri"/>
                <a:sym typeface="Calibri"/>
              </a:rPr>
              <a:t> que des de mitjans dels anys 90, s'han observat importants disminucions en la tuberculosi en els seroconversors del VIH que probablement reflecteixen l'impacte tant dels programes de control de TARGA com de tuberculosi.</a:t>
            </a:r>
            <a:endParaRPr sz="2000">
              <a:solidFill>
                <a:srgbClr val="44546A"/>
              </a:solidFill>
              <a:latin typeface="Calibri"/>
              <a:ea typeface="Calibri"/>
              <a:cs typeface="Calibri"/>
              <a:sym typeface="Calibri"/>
            </a:endParaRPr>
          </a:p>
          <a:p>
            <a:pPr indent="0" lvl="0" marL="0" rtl="0" algn="just">
              <a:lnSpc>
                <a:spcPct val="115000"/>
              </a:lnSpc>
              <a:spcBef>
                <a:spcPts val="1000"/>
              </a:spcBef>
              <a:spcAft>
                <a:spcPts val="0"/>
              </a:spcAft>
              <a:buClr>
                <a:schemeClr val="dk1"/>
              </a:buClr>
              <a:buSzPts val="1100"/>
              <a:buFont typeface="Arial"/>
              <a:buNone/>
            </a:pPr>
            <a:r>
              <a:rPr lang="ca" sz="1200">
                <a:solidFill>
                  <a:srgbClr val="44546A"/>
                </a:solidFill>
                <a:latin typeface="Calibri"/>
                <a:ea typeface="Calibri"/>
                <a:cs typeface="Calibri"/>
                <a:sym typeface="Calibri"/>
              </a:rPr>
              <a:t>*S'anomena seroconversió a l'aparició d'anticossos contra una determinada malaltia infecciosa</a:t>
            </a:r>
            <a:endParaRPr sz="1200">
              <a:solidFill>
                <a:srgbClr val="44546A"/>
              </a:solidFill>
              <a:latin typeface="Calibri"/>
              <a:ea typeface="Calibri"/>
              <a:cs typeface="Calibri"/>
              <a:sym typeface="Calibri"/>
            </a:endParaRPr>
          </a:p>
        </p:txBody>
      </p:sp>
      <p:sp>
        <p:nvSpPr>
          <p:cNvPr id="360" name="Google Shape;360;p44"/>
          <p:cNvSpPr txBox="1"/>
          <p:nvPr>
            <p:ph idx="12" type="sldNum"/>
          </p:nvPr>
        </p:nvSpPr>
        <p:spPr>
          <a:xfrm>
            <a:off x="10558300" y="5956137"/>
            <a:ext cx="10524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ca"/>
              <a:t>‹#›</a:t>
            </a:fld>
            <a:endParaRPr/>
          </a:p>
        </p:txBody>
      </p:sp>
      <p:sp>
        <p:nvSpPr>
          <p:cNvPr id="361" name="Google Shape;361;p44"/>
          <p:cNvSpPr txBox="1"/>
          <p:nvPr>
            <p:ph type="title"/>
          </p:nvPr>
        </p:nvSpPr>
        <p:spPr>
          <a:xfrm>
            <a:off x="581192" y="702156"/>
            <a:ext cx="11029500" cy="10137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ca"/>
              <a:t>ESTUDI DE COHORTS</a:t>
            </a:r>
            <a:r>
              <a:rPr lang="ca"/>
              <a:t>. RESUM DE L’ESTUDI.</a:t>
            </a:r>
            <a:endParaRPr/>
          </a:p>
        </p:txBody>
      </p:sp>
      <p:sp>
        <p:nvSpPr>
          <p:cNvPr id="362" name="Google Shape;362;p44">
            <a:hlinkClick action="ppaction://hlinksldjump" r:id="rId3"/>
          </p:cNvPr>
          <p:cNvSpPr/>
          <p:nvPr/>
        </p:nvSpPr>
        <p:spPr>
          <a:xfrm>
            <a:off x="11104150" y="6007425"/>
            <a:ext cx="249300" cy="262500"/>
          </a:xfrm>
          <a:prstGeom prst="curvedRightArrow">
            <a:avLst>
              <a:gd fmla="val 25000" name="adj1"/>
              <a:gd fmla="val 50000" name="adj2"/>
              <a:gd fmla="val 25000" name="adj3"/>
            </a:avLst>
          </a:prstGeom>
          <a:solidFill>
            <a:srgbClr val="FF9900"/>
          </a:solidFill>
          <a:ln cap="flat" cmpd="sng" w="952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7" name="Shape 367"/>
        <p:cNvGrpSpPr/>
        <p:nvPr/>
      </p:nvGrpSpPr>
      <p:grpSpPr>
        <a:xfrm>
          <a:off x="0" y="0"/>
          <a:ext cx="0" cy="0"/>
          <a:chOff x="0" y="0"/>
          <a:chExt cx="0" cy="0"/>
        </a:xfrm>
      </p:grpSpPr>
      <p:sp>
        <p:nvSpPr>
          <p:cNvPr id="368" name="Google Shape;368;p45"/>
          <p:cNvSpPr txBox="1"/>
          <p:nvPr>
            <p:ph type="title"/>
          </p:nvPr>
        </p:nvSpPr>
        <p:spPr>
          <a:xfrm>
            <a:off x="581192" y="702156"/>
            <a:ext cx="11029500" cy="10137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ca"/>
              <a:t>ESTUDI DE COHORTS</a:t>
            </a:r>
            <a:r>
              <a:rPr lang="ca"/>
              <a:t>. GUIA STROBE.</a:t>
            </a:r>
            <a:endParaRPr/>
          </a:p>
        </p:txBody>
      </p:sp>
      <p:sp>
        <p:nvSpPr>
          <p:cNvPr id="369" name="Google Shape;369;p45"/>
          <p:cNvSpPr txBox="1"/>
          <p:nvPr>
            <p:ph idx="1" type="body"/>
          </p:nvPr>
        </p:nvSpPr>
        <p:spPr>
          <a:xfrm>
            <a:off x="581192" y="2180496"/>
            <a:ext cx="11029500" cy="36783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b="1" lang="ca" sz="2000" u="sng">
                <a:latin typeface="Calibri"/>
                <a:ea typeface="Calibri"/>
                <a:cs typeface="Calibri"/>
                <a:sym typeface="Calibri"/>
              </a:rPr>
              <a:t>TITLE &amp; ABSTRACTS.</a:t>
            </a:r>
            <a:endParaRPr b="1" sz="2000" u="sng">
              <a:latin typeface="Calibri"/>
              <a:ea typeface="Calibri"/>
              <a:cs typeface="Calibri"/>
              <a:sym typeface="Calibri"/>
            </a:endParaRPr>
          </a:p>
          <a:p>
            <a:pPr indent="0" lvl="0" marL="0" rtl="0" algn="l">
              <a:spcBef>
                <a:spcPts val="0"/>
              </a:spcBef>
              <a:spcAft>
                <a:spcPts val="0"/>
              </a:spcAft>
              <a:buNone/>
            </a:pPr>
            <a:r>
              <a:t/>
            </a:r>
            <a:endParaRPr b="1" sz="2000" u="sng">
              <a:latin typeface="Calibri"/>
              <a:ea typeface="Calibri"/>
              <a:cs typeface="Calibri"/>
              <a:sym typeface="Calibri"/>
            </a:endParaRPr>
          </a:p>
          <a:p>
            <a:pPr indent="0" lvl="0" marL="0" rtl="0" algn="just">
              <a:lnSpc>
                <a:spcPct val="115000"/>
              </a:lnSpc>
              <a:spcBef>
                <a:spcPts val="0"/>
              </a:spcBef>
              <a:spcAft>
                <a:spcPts val="0"/>
              </a:spcAft>
              <a:buNone/>
            </a:pPr>
            <a:r>
              <a:rPr b="1" lang="ca" sz="2000">
                <a:latin typeface="Calibri"/>
                <a:ea typeface="Calibri"/>
                <a:cs typeface="Calibri"/>
                <a:sym typeface="Calibri"/>
              </a:rPr>
              <a:t>ITEM 1a. </a:t>
            </a:r>
            <a:r>
              <a:rPr lang="ca" sz="2000">
                <a:solidFill>
                  <a:srgbClr val="44546A"/>
                </a:solidFill>
                <a:latin typeface="Calibri"/>
                <a:ea typeface="Calibri"/>
                <a:cs typeface="Calibri"/>
                <a:sym typeface="Calibri"/>
              </a:rPr>
              <a:t>Indicate the study’s design with a commonly used term in the title or the abstract.</a:t>
            </a:r>
            <a:endParaRPr sz="2000">
              <a:latin typeface="Calibri"/>
              <a:ea typeface="Calibri"/>
              <a:cs typeface="Calibri"/>
              <a:sym typeface="Calibri"/>
            </a:endParaRPr>
          </a:p>
          <a:p>
            <a:pPr indent="-355600" lvl="0" marL="457200" rtl="0" algn="just">
              <a:lnSpc>
                <a:spcPct val="115000"/>
              </a:lnSpc>
              <a:spcBef>
                <a:spcPts val="0"/>
              </a:spcBef>
              <a:spcAft>
                <a:spcPts val="0"/>
              </a:spcAft>
              <a:buClr>
                <a:srgbClr val="FF9900"/>
              </a:buClr>
              <a:buSzPts val="2000"/>
              <a:buFont typeface="Calibri"/>
              <a:buChar char="-"/>
            </a:pPr>
            <a:r>
              <a:rPr lang="ca" sz="2000">
                <a:highlight>
                  <a:schemeClr val="lt1"/>
                </a:highlight>
                <a:latin typeface="Calibri"/>
                <a:ea typeface="Calibri"/>
                <a:cs typeface="Calibri"/>
                <a:sym typeface="Calibri"/>
              </a:rPr>
              <a:t>Tan en el títol com a l’abstract s’indica que es tracta d’un estudi de cohorts. Títol: </a:t>
            </a:r>
            <a:endParaRPr sz="2000">
              <a:highlight>
                <a:schemeClr val="lt1"/>
              </a:highlight>
              <a:latin typeface="Calibri"/>
              <a:ea typeface="Calibri"/>
              <a:cs typeface="Calibri"/>
              <a:sym typeface="Calibri"/>
            </a:endParaRPr>
          </a:p>
          <a:p>
            <a:pPr indent="0" lvl="0" marL="0" rtl="0" algn="ctr">
              <a:lnSpc>
                <a:spcPct val="115000"/>
              </a:lnSpc>
              <a:spcBef>
                <a:spcPts val="0"/>
              </a:spcBef>
              <a:spcAft>
                <a:spcPts val="0"/>
              </a:spcAft>
              <a:buNone/>
            </a:pPr>
            <a:r>
              <a:rPr b="1" i="1" lang="ca">
                <a:latin typeface="Calibri"/>
                <a:ea typeface="Calibri"/>
                <a:cs typeface="Calibri"/>
                <a:sym typeface="Calibri"/>
              </a:rPr>
              <a:t>“Changes in the incidence of tuberculosis in a cohort of HIV-seroconverters before </a:t>
            </a:r>
            <a:endParaRPr b="1" i="1">
              <a:latin typeface="Calibri"/>
              <a:ea typeface="Calibri"/>
              <a:cs typeface="Calibri"/>
              <a:sym typeface="Calibri"/>
            </a:endParaRPr>
          </a:p>
          <a:p>
            <a:pPr indent="0" lvl="0" marL="0" rtl="0" algn="ctr">
              <a:lnSpc>
                <a:spcPct val="115000"/>
              </a:lnSpc>
              <a:spcBef>
                <a:spcPts val="300"/>
              </a:spcBef>
              <a:spcAft>
                <a:spcPts val="0"/>
              </a:spcAft>
              <a:buClr>
                <a:srgbClr val="000000"/>
              </a:buClr>
              <a:buSzPts val="1100"/>
              <a:buFont typeface="Arial"/>
              <a:buNone/>
            </a:pPr>
            <a:r>
              <a:rPr b="1" i="1" lang="ca">
                <a:latin typeface="Calibri"/>
                <a:ea typeface="Calibri"/>
                <a:cs typeface="Calibri"/>
                <a:sym typeface="Calibri"/>
              </a:rPr>
              <a:t>and after the introduction of HAART”</a:t>
            </a:r>
            <a:endParaRPr b="1" i="1">
              <a:latin typeface="Calibri"/>
              <a:ea typeface="Calibri"/>
              <a:cs typeface="Calibri"/>
              <a:sym typeface="Calibri"/>
            </a:endParaRPr>
          </a:p>
          <a:p>
            <a:pPr indent="0" lvl="0" marL="0" rtl="0" algn="just">
              <a:lnSpc>
                <a:spcPct val="115000"/>
              </a:lnSpc>
              <a:spcBef>
                <a:spcPts val="300"/>
              </a:spcBef>
              <a:spcAft>
                <a:spcPts val="0"/>
              </a:spcAft>
              <a:buNone/>
            </a:pPr>
            <a:r>
              <a:t/>
            </a:r>
            <a:endParaRPr sz="2000">
              <a:highlight>
                <a:schemeClr val="lt1"/>
              </a:highlight>
              <a:latin typeface="Calibri"/>
              <a:ea typeface="Calibri"/>
              <a:cs typeface="Calibri"/>
              <a:sym typeface="Calibri"/>
            </a:endParaRPr>
          </a:p>
          <a:p>
            <a:pPr indent="0" lvl="0" marL="0" rtl="0" algn="just">
              <a:lnSpc>
                <a:spcPct val="115000"/>
              </a:lnSpc>
              <a:spcBef>
                <a:spcPts val="0"/>
              </a:spcBef>
              <a:spcAft>
                <a:spcPts val="0"/>
              </a:spcAft>
              <a:buNone/>
            </a:pPr>
            <a:r>
              <a:rPr b="1" lang="ca" sz="2000">
                <a:latin typeface="Calibri"/>
                <a:ea typeface="Calibri"/>
                <a:cs typeface="Calibri"/>
                <a:sym typeface="Calibri"/>
              </a:rPr>
              <a:t>ITEM 1b. </a:t>
            </a:r>
            <a:r>
              <a:rPr lang="ca" sz="2000">
                <a:solidFill>
                  <a:srgbClr val="44546A"/>
                </a:solidFill>
                <a:latin typeface="Calibri"/>
                <a:ea typeface="Calibri"/>
                <a:cs typeface="Calibri"/>
                <a:sym typeface="Calibri"/>
              </a:rPr>
              <a:t>Provide in the abstract an informative and balanced summary of what was done and what was found.</a:t>
            </a:r>
            <a:endParaRPr sz="2000">
              <a:solidFill>
                <a:srgbClr val="44546A"/>
              </a:solidFill>
              <a:latin typeface="Calibri"/>
              <a:ea typeface="Calibri"/>
              <a:cs typeface="Calibri"/>
              <a:sym typeface="Calibri"/>
            </a:endParaRPr>
          </a:p>
          <a:p>
            <a:pPr indent="-355600" lvl="0" marL="457200" rtl="0" algn="just">
              <a:lnSpc>
                <a:spcPct val="115000"/>
              </a:lnSpc>
              <a:spcBef>
                <a:spcPts val="0"/>
              </a:spcBef>
              <a:spcAft>
                <a:spcPts val="0"/>
              </a:spcAft>
              <a:buClr>
                <a:srgbClr val="FF9900"/>
              </a:buClr>
              <a:buSzPts val="2000"/>
              <a:buFont typeface="Calibri"/>
              <a:buChar char="-"/>
            </a:pPr>
            <a:r>
              <a:rPr lang="ca" sz="2000">
                <a:solidFill>
                  <a:srgbClr val="44546A"/>
                </a:solidFill>
                <a:latin typeface="Calibri"/>
                <a:ea typeface="Calibri"/>
                <a:cs typeface="Calibri"/>
                <a:sym typeface="Calibri"/>
              </a:rPr>
              <a:t>En </a:t>
            </a:r>
            <a:r>
              <a:rPr lang="ca" sz="2000">
                <a:solidFill>
                  <a:srgbClr val="44546A"/>
                </a:solidFill>
                <a:latin typeface="Calibri"/>
                <a:ea typeface="Calibri"/>
                <a:cs typeface="Calibri"/>
                <a:sym typeface="Calibri"/>
              </a:rPr>
              <a:t>l'abstract</a:t>
            </a:r>
            <a:r>
              <a:rPr lang="ca" sz="2000">
                <a:solidFill>
                  <a:srgbClr val="44546A"/>
                </a:solidFill>
                <a:latin typeface="Calibri"/>
                <a:ea typeface="Calibri"/>
                <a:cs typeface="Calibri"/>
                <a:sym typeface="Calibri"/>
              </a:rPr>
              <a:t> s’explica breument quin és l’objectiu de l’estudi, la metodologia emprada, els resultats obtinguts i les conclusions a les que s’arriben.</a:t>
            </a:r>
            <a:endParaRPr sz="2000">
              <a:solidFill>
                <a:srgbClr val="44546A"/>
              </a:solidFill>
              <a:latin typeface="Calibri"/>
              <a:ea typeface="Calibri"/>
              <a:cs typeface="Calibri"/>
              <a:sym typeface="Calibri"/>
            </a:endParaRPr>
          </a:p>
        </p:txBody>
      </p:sp>
      <p:sp>
        <p:nvSpPr>
          <p:cNvPr id="370" name="Google Shape;370;p45"/>
          <p:cNvSpPr txBox="1"/>
          <p:nvPr>
            <p:ph idx="12" type="sldNum"/>
          </p:nvPr>
        </p:nvSpPr>
        <p:spPr>
          <a:xfrm>
            <a:off x="10558300" y="5956137"/>
            <a:ext cx="10524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ca"/>
              <a:t>‹#›</a:t>
            </a:fld>
            <a:endParaRPr/>
          </a:p>
        </p:txBody>
      </p:sp>
      <p:sp>
        <p:nvSpPr>
          <p:cNvPr id="371" name="Google Shape;371;p45">
            <a:hlinkClick action="ppaction://hlinksldjump" r:id="rId3"/>
          </p:cNvPr>
          <p:cNvSpPr/>
          <p:nvPr/>
        </p:nvSpPr>
        <p:spPr>
          <a:xfrm>
            <a:off x="11104150" y="6007425"/>
            <a:ext cx="249300" cy="262500"/>
          </a:xfrm>
          <a:prstGeom prst="curvedRightArrow">
            <a:avLst>
              <a:gd fmla="val 25000" name="adj1"/>
              <a:gd fmla="val 50000" name="adj2"/>
              <a:gd fmla="val 25000" name="adj3"/>
            </a:avLst>
          </a:prstGeom>
          <a:solidFill>
            <a:srgbClr val="FF9900"/>
          </a:solidFill>
          <a:ln cap="flat" cmpd="sng" w="952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6" name="Shape 376"/>
        <p:cNvGrpSpPr/>
        <p:nvPr/>
      </p:nvGrpSpPr>
      <p:grpSpPr>
        <a:xfrm>
          <a:off x="0" y="0"/>
          <a:ext cx="0" cy="0"/>
          <a:chOff x="0" y="0"/>
          <a:chExt cx="0" cy="0"/>
        </a:xfrm>
      </p:grpSpPr>
      <p:sp>
        <p:nvSpPr>
          <p:cNvPr id="377" name="Google Shape;377;p46"/>
          <p:cNvSpPr txBox="1"/>
          <p:nvPr>
            <p:ph type="title"/>
          </p:nvPr>
        </p:nvSpPr>
        <p:spPr>
          <a:xfrm>
            <a:off x="581192" y="702156"/>
            <a:ext cx="11029500" cy="10137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ca"/>
              <a:t>ESTUDI DE COHORTS</a:t>
            </a:r>
            <a:r>
              <a:rPr lang="ca"/>
              <a:t>. GUIA STROBE.</a:t>
            </a:r>
            <a:endParaRPr/>
          </a:p>
        </p:txBody>
      </p:sp>
      <p:sp>
        <p:nvSpPr>
          <p:cNvPr id="378" name="Google Shape;378;p46"/>
          <p:cNvSpPr txBox="1"/>
          <p:nvPr>
            <p:ph idx="1" type="body"/>
          </p:nvPr>
        </p:nvSpPr>
        <p:spPr>
          <a:xfrm>
            <a:off x="581250" y="1952650"/>
            <a:ext cx="11029500" cy="35043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b="1" lang="ca" sz="2000" u="sng">
                <a:latin typeface="Calibri"/>
                <a:ea typeface="Calibri"/>
                <a:cs typeface="Calibri"/>
                <a:sym typeface="Calibri"/>
              </a:rPr>
              <a:t>INTRODUCTION - BACKGROUND/RATIONALE.</a:t>
            </a:r>
            <a:endParaRPr b="1" sz="2000" u="sng">
              <a:latin typeface="Calibri"/>
              <a:ea typeface="Calibri"/>
              <a:cs typeface="Calibri"/>
              <a:sym typeface="Calibri"/>
            </a:endParaRPr>
          </a:p>
          <a:p>
            <a:pPr indent="0" lvl="0" marL="0" rtl="0" algn="l">
              <a:spcBef>
                <a:spcPts val="0"/>
              </a:spcBef>
              <a:spcAft>
                <a:spcPts val="0"/>
              </a:spcAft>
              <a:buNone/>
            </a:pPr>
            <a:r>
              <a:t/>
            </a:r>
            <a:endParaRPr b="1" sz="2000" u="sng">
              <a:latin typeface="Calibri"/>
              <a:ea typeface="Calibri"/>
              <a:cs typeface="Calibri"/>
              <a:sym typeface="Calibri"/>
            </a:endParaRPr>
          </a:p>
          <a:p>
            <a:pPr indent="0" lvl="0" marL="0" rtl="0" algn="l">
              <a:spcBef>
                <a:spcPts val="0"/>
              </a:spcBef>
              <a:spcAft>
                <a:spcPts val="0"/>
              </a:spcAft>
              <a:buNone/>
            </a:pPr>
            <a:r>
              <a:t/>
            </a:r>
            <a:endParaRPr b="1" sz="2000" u="sng">
              <a:latin typeface="Calibri"/>
              <a:ea typeface="Calibri"/>
              <a:cs typeface="Calibri"/>
              <a:sym typeface="Calibri"/>
            </a:endParaRPr>
          </a:p>
          <a:p>
            <a:pPr indent="0" lvl="0" marL="0" rtl="0" algn="just">
              <a:lnSpc>
                <a:spcPct val="115000"/>
              </a:lnSpc>
              <a:spcBef>
                <a:spcPts val="0"/>
              </a:spcBef>
              <a:spcAft>
                <a:spcPts val="0"/>
              </a:spcAft>
              <a:buNone/>
            </a:pPr>
            <a:r>
              <a:rPr b="1" lang="ca" sz="2000">
                <a:latin typeface="Calibri"/>
                <a:ea typeface="Calibri"/>
                <a:cs typeface="Calibri"/>
                <a:sym typeface="Calibri"/>
              </a:rPr>
              <a:t>ITEM 2. </a:t>
            </a:r>
            <a:r>
              <a:rPr lang="ca" sz="2000">
                <a:solidFill>
                  <a:srgbClr val="44546A"/>
                </a:solidFill>
                <a:latin typeface="Calibri"/>
                <a:ea typeface="Calibri"/>
                <a:cs typeface="Calibri"/>
                <a:sym typeface="Calibri"/>
              </a:rPr>
              <a:t>Explain the scientific background and rationale for the investigation being reported.</a:t>
            </a:r>
            <a:endParaRPr sz="2000">
              <a:solidFill>
                <a:srgbClr val="44546A"/>
              </a:solidFill>
              <a:latin typeface="Calibri"/>
              <a:ea typeface="Calibri"/>
              <a:cs typeface="Calibri"/>
              <a:sym typeface="Calibri"/>
            </a:endParaRPr>
          </a:p>
          <a:p>
            <a:pPr indent="0" lvl="0" marL="0" rtl="0" algn="just">
              <a:lnSpc>
                <a:spcPct val="115000"/>
              </a:lnSpc>
              <a:spcBef>
                <a:spcPts val="0"/>
              </a:spcBef>
              <a:spcAft>
                <a:spcPts val="0"/>
              </a:spcAft>
              <a:buNone/>
            </a:pPr>
            <a:r>
              <a:t/>
            </a:r>
            <a:endParaRPr sz="2000">
              <a:solidFill>
                <a:srgbClr val="44546A"/>
              </a:solidFill>
              <a:latin typeface="Calibri"/>
              <a:ea typeface="Calibri"/>
              <a:cs typeface="Calibri"/>
              <a:sym typeface="Calibri"/>
            </a:endParaRPr>
          </a:p>
          <a:p>
            <a:pPr indent="-355600" lvl="0" marL="457200" rtl="0" algn="just">
              <a:lnSpc>
                <a:spcPct val="115000"/>
              </a:lnSpc>
              <a:spcBef>
                <a:spcPts val="0"/>
              </a:spcBef>
              <a:spcAft>
                <a:spcPts val="0"/>
              </a:spcAft>
              <a:buClr>
                <a:srgbClr val="FF9900"/>
              </a:buClr>
              <a:buSzPts val="2000"/>
              <a:buFont typeface="Calibri"/>
              <a:buChar char="-"/>
            </a:pPr>
            <a:r>
              <a:rPr lang="ca" sz="2000">
                <a:highlight>
                  <a:schemeClr val="lt1"/>
                </a:highlight>
                <a:latin typeface="Calibri"/>
                <a:ea typeface="Calibri"/>
                <a:cs typeface="Calibri"/>
                <a:sym typeface="Calibri"/>
              </a:rPr>
              <a:t>Sí. S’explica la relació que existeix entre la SIDA i la tuberculosi (VIH factor de risc més potent per a desenvolupat tuberculosi). També, que </a:t>
            </a:r>
            <a:r>
              <a:rPr lang="ca" sz="2000">
                <a:solidFill>
                  <a:srgbClr val="44546A"/>
                </a:solidFill>
                <a:latin typeface="Calibri"/>
                <a:ea typeface="Calibri"/>
                <a:cs typeface="Calibri"/>
                <a:sym typeface="Calibri"/>
              </a:rPr>
              <a:t>Espanya té la segona incidència més elevada de la SIDA a Europa Occidental, quina és la principal causa de transmissió i com està la situació epidemiològica.</a:t>
            </a:r>
            <a:endParaRPr sz="2000">
              <a:highlight>
                <a:schemeClr val="lt1"/>
              </a:highlight>
              <a:latin typeface="Calibri"/>
              <a:ea typeface="Calibri"/>
              <a:cs typeface="Calibri"/>
              <a:sym typeface="Calibri"/>
            </a:endParaRPr>
          </a:p>
        </p:txBody>
      </p:sp>
      <p:sp>
        <p:nvSpPr>
          <p:cNvPr id="379" name="Google Shape;379;p46"/>
          <p:cNvSpPr txBox="1"/>
          <p:nvPr>
            <p:ph idx="12" type="sldNum"/>
          </p:nvPr>
        </p:nvSpPr>
        <p:spPr>
          <a:xfrm>
            <a:off x="10558300" y="5956137"/>
            <a:ext cx="10524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4" name="Shape 384"/>
        <p:cNvGrpSpPr/>
        <p:nvPr/>
      </p:nvGrpSpPr>
      <p:grpSpPr>
        <a:xfrm>
          <a:off x="0" y="0"/>
          <a:ext cx="0" cy="0"/>
          <a:chOff x="0" y="0"/>
          <a:chExt cx="0" cy="0"/>
        </a:xfrm>
      </p:grpSpPr>
      <p:sp>
        <p:nvSpPr>
          <p:cNvPr id="385" name="Google Shape;385;p47"/>
          <p:cNvSpPr txBox="1"/>
          <p:nvPr>
            <p:ph idx="1" type="body"/>
          </p:nvPr>
        </p:nvSpPr>
        <p:spPr>
          <a:xfrm>
            <a:off x="581200" y="2180500"/>
            <a:ext cx="10928700" cy="31305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b="1" lang="ca" sz="2000" u="sng">
                <a:latin typeface="Calibri"/>
                <a:ea typeface="Calibri"/>
                <a:cs typeface="Calibri"/>
                <a:sym typeface="Calibri"/>
              </a:rPr>
              <a:t>INTRODUCTION - OBJECTIVES.</a:t>
            </a:r>
            <a:endParaRPr b="1" sz="2000" u="sng">
              <a:latin typeface="Calibri"/>
              <a:ea typeface="Calibri"/>
              <a:cs typeface="Calibri"/>
              <a:sym typeface="Calibri"/>
            </a:endParaRPr>
          </a:p>
          <a:p>
            <a:pPr indent="0" lvl="0" marL="0" rtl="0" algn="l">
              <a:spcBef>
                <a:spcPts val="0"/>
              </a:spcBef>
              <a:spcAft>
                <a:spcPts val="0"/>
              </a:spcAft>
              <a:buNone/>
            </a:pPr>
            <a:r>
              <a:t/>
            </a:r>
            <a:endParaRPr b="1" sz="2000" u="sng">
              <a:latin typeface="Calibri"/>
              <a:ea typeface="Calibri"/>
              <a:cs typeface="Calibri"/>
              <a:sym typeface="Calibri"/>
            </a:endParaRPr>
          </a:p>
          <a:p>
            <a:pPr indent="0" lvl="0" marL="0" rtl="0" algn="just">
              <a:lnSpc>
                <a:spcPct val="115000"/>
              </a:lnSpc>
              <a:spcBef>
                <a:spcPts val="0"/>
              </a:spcBef>
              <a:spcAft>
                <a:spcPts val="0"/>
              </a:spcAft>
              <a:buNone/>
            </a:pPr>
            <a:r>
              <a:rPr b="1" lang="ca" sz="2000">
                <a:latin typeface="Calibri"/>
                <a:ea typeface="Calibri"/>
                <a:cs typeface="Calibri"/>
                <a:sym typeface="Calibri"/>
              </a:rPr>
              <a:t>ITEM 3. </a:t>
            </a:r>
            <a:r>
              <a:rPr lang="ca" sz="2000">
                <a:solidFill>
                  <a:srgbClr val="44546A"/>
                </a:solidFill>
                <a:latin typeface="Calibri"/>
                <a:ea typeface="Calibri"/>
                <a:cs typeface="Calibri"/>
                <a:sym typeface="Calibri"/>
              </a:rPr>
              <a:t>State specific objectives, including any prespecified hypotheses.</a:t>
            </a:r>
            <a:endParaRPr sz="2000">
              <a:solidFill>
                <a:srgbClr val="44546A"/>
              </a:solidFill>
              <a:latin typeface="Calibri"/>
              <a:ea typeface="Calibri"/>
              <a:cs typeface="Calibri"/>
              <a:sym typeface="Calibri"/>
            </a:endParaRPr>
          </a:p>
          <a:p>
            <a:pPr indent="0" lvl="0" marL="0" rtl="0" algn="just">
              <a:lnSpc>
                <a:spcPct val="115000"/>
              </a:lnSpc>
              <a:spcBef>
                <a:spcPts val="0"/>
              </a:spcBef>
              <a:spcAft>
                <a:spcPts val="0"/>
              </a:spcAft>
              <a:buNone/>
            </a:pPr>
            <a:r>
              <a:t/>
            </a:r>
            <a:endParaRPr sz="2000">
              <a:solidFill>
                <a:srgbClr val="44546A"/>
              </a:solidFill>
              <a:latin typeface="Calibri"/>
              <a:ea typeface="Calibri"/>
              <a:cs typeface="Calibri"/>
              <a:sym typeface="Calibri"/>
            </a:endParaRPr>
          </a:p>
          <a:p>
            <a:pPr indent="-355600" lvl="0" marL="457200" rtl="0" algn="just">
              <a:lnSpc>
                <a:spcPct val="115000"/>
              </a:lnSpc>
              <a:spcBef>
                <a:spcPts val="0"/>
              </a:spcBef>
              <a:spcAft>
                <a:spcPts val="0"/>
              </a:spcAft>
              <a:buClr>
                <a:srgbClr val="FF9900"/>
              </a:buClr>
              <a:buSzPts val="2000"/>
              <a:buFont typeface="Calibri"/>
              <a:buChar char="-"/>
            </a:pPr>
            <a:r>
              <a:rPr lang="ca" sz="2000">
                <a:solidFill>
                  <a:srgbClr val="44546A"/>
                </a:solidFill>
                <a:latin typeface="Calibri"/>
                <a:ea typeface="Calibri"/>
                <a:cs typeface="Calibri"/>
                <a:sym typeface="Calibri"/>
              </a:rPr>
              <a:t>Sí. S’incida que l'objectiu d'aquest estudi és mesurar les tendències de la tuberculosi incident entre els seroconversors del VIH i determinar la relació temporal entre la seroconversió del VIH i el desenvolupament de la malaltia de la tuberculosi abans i després de la introducció del TARGA.</a:t>
            </a:r>
            <a:endParaRPr sz="2000">
              <a:solidFill>
                <a:srgbClr val="44546A"/>
              </a:solidFill>
              <a:latin typeface="Calibri"/>
              <a:ea typeface="Calibri"/>
              <a:cs typeface="Calibri"/>
              <a:sym typeface="Calibri"/>
            </a:endParaRPr>
          </a:p>
          <a:p>
            <a:pPr indent="-355600" lvl="0" marL="457200" rtl="0" algn="just">
              <a:lnSpc>
                <a:spcPct val="115000"/>
              </a:lnSpc>
              <a:spcBef>
                <a:spcPts val="0"/>
              </a:spcBef>
              <a:spcAft>
                <a:spcPts val="0"/>
              </a:spcAft>
              <a:buClr>
                <a:srgbClr val="FF9900"/>
              </a:buClr>
              <a:buSzPts val="2000"/>
              <a:buFont typeface="Calibri"/>
              <a:buChar char="-"/>
            </a:pPr>
            <a:r>
              <a:rPr lang="ca" sz="2000">
                <a:solidFill>
                  <a:srgbClr val="44546A"/>
                </a:solidFill>
                <a:latin typeface="Calibri"/>
                <a:ea typeface="Calibri"/>
                <a:cs typeface="Calibri"/>
                <a:sym typeface="Calibri"/>
              </a:rPr>
              <a:t>No pre especifiquen cap hipótesis.</a:t>
            </a:r>
            <a:endParaRPr sz="2000">
              <a:solidFill>
                <a:srgbClr val="44546A"/>
              </a:solidFill>
              <a:latin typeface="Calibri"/>
              <a:ea typeface="Calibri"/>
              <a:cs typeface="Calibri"/>
              <a:sym typeface="Calibri"/>
            </a:endParaRPr>
          </a:p>
        </p:txBody>
      </p:sp>
      <p:sp>
        <p:nvSpPr>
          <p:cNvPr id="386" name="Google Shape;386;p47"/>
          <p:cNvSpPr txBox="1"/>
          <p:nvPr>
            <p:ph idx="12" type="sldNum"/>
          </p:nvPr>
        </p:nvSpPr>
        <p:spPr>
          <a:xfrm>
            <a:off x="10558300" y="5956137"/>
            <a:ext cx="10524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ca"/>
              <a:t>‹#›</a:t>
            </a:fld>
            <a:endParaRPr/>
          </a:p>
        </p:txBody>
      </p:sp>
      <p:sp>
        <p:nvSpPr>
          <p:cNvPr id="387" name="Google Shape;387;p47"/>
          <p:cNvSpPr txBox="1"/>
          <p:nvPr>
            <p:ph type="title"/>
          </p:nvPr>
        </p:nvSpPr>
        <p:spPr>
          <a:xfrm>
            <a:off x="581192" y="702156"/>
            <a:ext cx="11029500" cy="10137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ca"/>
              <a:t>ESTUDI DE COHORTS. GUIA STROBE.</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2" name="Shape 392"/>
        <p:cNvGrpSpPr/>
        <p:nvPr/>
      </p:nvGrpSpPr>
      <p:grpSpPr>
        <a:xfrm>
          <a:off x="0" y="0"/>
          <a:ext cx="0" cy="0"/>
          <a:chOff x="0" y="0"/>
          <a:chExt cx="0" cy="0"/>
        </a:xfrm>
      </p:grpSpPr>
      <p:sp>
        <p:nvSpPr>
          <p:cNvPr id="393" name="Google Shape;393;p48"/>
          <p:cNvSpPr txBox="1"/>
          <p:nvPr>
            <p:ph idx="12" type="sldNum"/>
          </p:nvPr>
        </p:nvSpPr>
        <p:spPr>
          <a:xfrm>
            <a:off x="10558300" y="5956137"/>
            <a:ext cx="10524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ca"/>
              <a:t>‹#›</a:t>
            </a:fld>
            <a:endParaRPr/>
          </a:p>
        </p:txBody>
      </p:sp>
      <p:sp>
        <p:nvSpPr>
          <p:cNvPr id="394" name="Google Shape;394;p48"/>
          <p:cNvSpPr txBox="1"/>
          <p:nvPr>
            <p:ph idx="1" type="body"/>
          </p:nvPr>
        </p:nvSpPr>
        <p:spPr>
          <a:xfrm>
            <a:off x="581200" y="2180500"/>
            <a:ext cx="11029500" cy="28248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b="1" lang="ca" sz="2000" u="sng">
                <a:latin typeface="Calibri"/>
                <a:ea typeface="Calibri"/>
                <a:cs typeface="Calibri"/>
                <a:sym typeface="Calibri"/>
              </a:rPr>
              <a:t>METHODS - STUDY DESIGN.</a:t>
            </a:r>
            <a:endParaRPr b="1" sz="2000" u="sng">
              <a:latin typeface="Calibri"/>
              <a:ea typeface="Calibri"/>
              <a:cs typeface="Calibri"/>
              <a:sym typeface="Calibri"/>
            </a:endParaRPr>
          </a:p>
          <a:p>
            <a:pPr indent="0" lvl="0" marL="0" rtl="0" algn="l">
              <a:spcBef>
                <a:spcPts val="0"/>
              </a:spcBef>
              <a:spcAft>
                <a:spcPts val="0"/>
              </a:spcAft>
              <a:buNone/>
            </a:pPr>
            <a:r>
              <a:t/>
            </a:r>
            <a:endParaRPr b="1" sz="2000" u="sng">
              <a:latin typeface="Calibri"/>
              <a:ea typeface="Calibri"/>
              <a:cs typeface="Calibri"/>
              <a:sym typeface="Calibri"/>
            </a:endParaRPr>
          </a:p>
          <a:p>
            <a:pPr indent="0" lvl="0" marL="0" rtl="0" algn="just">
              <a:lnSpc>
                <a:spcPct val="115000"/>
              </a:lnSpc>
              <a:spcBef>
                <a:spcPts val="0"/>
              </a:spcBef>
              <a:spcAft>
                <a:spcPts val="0"/>
              </a:spcAft>
              <a:buNone/>
            </a:pPr>
            <a:r>
              <a:rPr b="1" lang="ca" sz="2000">
                <a:latin typeface="Calibri"/>
                <a:ea typeface="Calibri"/>
                <a:cs typeface="Calibri"/>
                <a:sym typeface="Calibri"/>
              </a:rPr>
              <a:t>ITEM 4. </a:t>
            </a:r>
            <a:r>
              <a:rPr lang="ca" sz="2000">
                <a:solidFill>
                  <a:srgbClr val="44546A"/>
                </a:solidFill>
                <a:latin typeface="Calibri"/>
                <a:ea typeface="Calibri"/>
                <a:cs typeface="Calibri"/>
                <a:sym typeface="Calibri"/>
              </a:rPr>
              <a:t>Present key elements of study design early in the paper.</a:t>
            </a:r>
            <a:endParaRPr sz="2000">
              <a:solidFill>
                <a:srgbClr val="44546A"/>
              </a:solidFill>
              <a:latin typeface="Calibri"/>
              <a:ea typeface="Calibri"/>
              <a:cs typeface="Calibri"/>
              <a:sym typeface="Calibri"/>
            </a:endParaRPr>
          </a:p>
          <a:p>
            <a:pPr indent="0" lvl="0" marL="0" rtl="0" algn="just">
              <a:lnSpc>
                <a:spcPct val="115000"/>
              </a:lnSpc>
              <a:spcBef>
                <a:spcPts val="0"/>
              </a:spcBef>
              <a:spcAft>
                <a:spcPts val="0"/>
              </a:spcAft>
              <a:buNone/>
            </a:pPr>
            <a:r>
              <a:t/>
            </a:r>
            <a:endParaRPr sz="2000">
              <a:solidFill>
                <a:srgbClr val="44546A"/>
              </a:solidFill>
              <a:latin typeface="Calibri"/>
              <a:ea typeface="Calibri"/>
              <a:cs typeface="Calibri"/>
              <a:sym typeface="Calibri"/>
            </a:endParaRPr>
          </a:p>
          <a:p>
            <a:pPr indent="-355600" lvl="0" marL="457200" rtl="0" algn="just">
              <a:lnSpc>
                <a:spcPct val="115000"/>
              </a:lnSpc>
              <a:spcBef>
                <a:spcPts val="0"/>
              </a:spcBef>
              <a:spcAft>
                <a:spcPts val="0"/>
              </a:spcAft>
              <a:buClr>
                <a:srgbClr val="FF9900"/>
              </a:buClr>
              <a:buSzPts val="2000"/>
              <a:buFont typeface="Calibri"/>
              <a:buChar char="-"/>
            </a:pPr>
            <a:r>
              <a:rPr lang="ca" sz="2000">
                <a:solidFill>
                  <a:srgbClr val="44546A"/>
                </a:solidFill>
                <a:latin typeface="Calibri"/>
                <a:ea typeface="Calibri"/>
                <a:cs typeface="Calibri"/>
                <a:sym typeface="Calibri"/>
              </a:rPr>
              <a:t>L’article indica, a l’inici de l’apartat de “Pacients i mètodes”, que es van analitzar dades de 2238 pacients amb seroconversió de VIH, procedents de vuit cohorts incloses en GEMES (el grup multidisciplinari espanyol de seroconsersors).</a:t>
            </a:r>
            <a:endParaRPr sz="2000"/>
          </a:p>
        </p:txBody>
      </p:sp>
      <p:sp>
        <p:nvSpPr>
          <p:cNvPr id="395" name="Google Shape;395;p48"/>
          <p:cNvSpPr txBox="1"/>
          <p:nvPr>
            <p:ph type="title"/>
          </p:nvPr>
        </p:nvSpPr>
        <p:spPr>
          <a:xfrm>
            <a:off x="581192" y="702156"/>
            <a:ext cx="11029500" cy="10137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ca"/>
              <a:t>ESTUDI DE COHORTS. GUIA STROBE.</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0" name="Shape 400"/>
        <p:cNvGrpSpPr/>
        <p:nvPr/>
      </p:nvGrpSpPr>
      <p:grpSpPr>
        <a:xfrm>
          <a:off x="0" y="0"/>
          <a:ext cx="0" cy="0"/>
          <a:chOff x="0" y="0"/>
          <a:chExt cx="0" cy="0"/>
        </a:xfrm>
      </p:grpSpPr>
      <p:sp>
        <p:nvSpPr>
          <p:cNvPr id="401" name="Google Shape;401;p49"/>
          <p:cNvSpPr txBox="1"/>
          <p:nvPr>
            <p:ph idx="1" type="body"/>
          </p:nvPr>
        </p:nvSpPr>
        <p:spPr>
          <a:xfrm>
            <a:off x="581200" y="1828725"/>
            <a:ext cx="11029500" cy="4944300"/>
          </a:xfrm>
          <a:prstGeom prst="rect">
            <a:avLst/>
          </a:prstGeom>
        </p:spPr>
        <p:txBody>
          <a:bodyPr anchorCtr="0" anchor="ctr" bIns="45700" lIns="91425" spcFirstLastPara="1" rIns="91425" wrap="square" tIns="45700">
            <a:noAutofit/>
          </a:bodyPr>
          <a:lstStyle/>
          <a:p>
            <a:pPr indent="0" lvl="0" marL="0" rtl="0" algn="just">
              <a:spcBef>
                <a:spcPts val="0"/>
              </a:spcBef>
              <a:spcAft>
                <a:spcPts val="0"/>
              </a:spcAft>
              <a:buNone/>
            </a:pPr>
            <a:r>
              <a:rPr b="1" lang="ca" sz="1900" u="sng">
                <a:latin typeface="Calibri"/>
                <a:ea typeface="Calibri"/>
                <a:cs typeface="Calibri"/>
                <a:sym typeface="Calibri"/>
              </a:rPr>
              <a:t>METHODS - SETTING.</a:t>
            </a:r>
            <a:endParaRPr b="1" sz="1900" u="sng">
              <a:latin typeface="Calibri"/>
              <a:ea typeface="Calibri"/>
              <a:cs typeface="Calibri"/>
              <a:sym typeface="Calibri"/>
            </a:endParaRPr>
          </a:p>
          <a:p>
            <a:pPr indent="0" lvl="0" marL="0" rtl="0" algn="just">
              <a:spcBef>
                <a:spcPts val="0"/>
              </a:spcBef>
              <a:spcAft>
                <a:spcPts val="0"/>
              </a:spcAft>
              <a:buNone/>
            </a:pPr>
            <a:r>
              <a:t/>
            </a:r>
            <a:endParaRPr b="1" sz="1900" u="sng">
              <a:latin typeface="Calibri"/>
              <a:ea typeface="Calibri"/>
              <a:cs typeface="Calibri"/>
              <a:sym typeface="Calibri"/>
            </a:endParaRPr>
          </a:p>
          <a:p>
            <a:pPr indent="0" lvl="0" marL="0" rtl="0" algn="just">
              <a:lnSpc>
                <a:spcPct val="115000"/>
              </a:lnSpc>
              <a:spcBef>
                <a:spcPts val="0"/>
              </a:spcBef>
              <a:spcAft>
                <a:spcPts val="0"/>
              </a:spcAft>
              <a:buNone/>
            </a:pPr>
            <a:r>
              <a:rPr b="1" lang="ca" sz="1900">
                <a:latin typeface="Calibri"/>
                <a:ea typeface="Calibri"/>
                <a:cs typeface="Calibri"/>
                <a:sym typeface="Calibri"/>
              </a:rPr>
              <a:t>ITEM 5. </a:t>
            </a:r>
            <a:r>
              <a:rPr lang="ca" sz="1900">
                <a:solidFill>
                  <a:srgbClr val="44546A"/>
                </a:solidFill>
                <a:latin typeface="Calibri"/>
                <a:ea typeface="Calibri"/>
                <a:cs typeface="Calibri"/>
                <a:sym typeface="Calibri"/>
              </a:rPr>
              <a:t>Describe the setting, locations, and relevant dates, including periods of recruitment, exposure, follow-up, and data collection.</a:t>
            </a:r>
            <a:endParaRPr sz="1900">
              <a:solidFill>
                <a:srgbClr val="44546A"/>
              </a:solidFill>
              <a:latin typeface="Calibri"/>
              <a:ea typeface="Calibri"/>
              <a:cs typeface="Calibri"/>
              <a:sym typeface="Calibri"/>
            </a:endParaRPr>
          </a:p>
          <a:p>
            <a:pPr indent="-349250" lvl="0" marL="269999" rtl="0" algn="just">
              <a:lnSpc>
                <a:spcPct val="115000"/>
              </a:lnSpc>
              <a:spcBef>
                <a:spcPts val="0"/>
              </a:spcBef>
              <a:spcAft>
                <a:spcPts val="0"/>
              </a:spcAft>
              <a:buClr>
                <a:srgbClr val="FF9900"/>
              </a:buClr>
              <a:buSzPts val="1900"/>
              <a:buFont typeface="Calibri"/>
              <a:buChar char="-"/>
            </a:pPr>
            <a:r>
              <a:rPr lang="ca" sz="1900">
                <a:solidFill>
                  <a:srgbClr val="44546A"/>
                </a:solidFill>
                <a:latin typeface="Calibri"/>
                <a:ea typeface="Calibri"/>
                <a:cs typeface="Calibri"/>
                <a:sym typeface="Calibri"/>
              </a:rPr>
              <a:t>Es van identificar els seroconversors del VIH retrospectivament o prospectivament des dels anys vuitanta fins a la data actual (l’estudi és de 2007) i els van seguir al llarg del temps a sis ciutats espanyoles dins de tres de les comunitats autònomes (Catalunya, Madrid i Comunitat Valenciana) amb una elevada incidència del VIH / SIDA.</a:t>
            </a:r>
            <a:endParaRPr sz="1900">
              <a:solidFill>
                <a:srgbClr val="44546A"/>
              </a:solidFill>
              <a:latin typeface="Calibri"/>
              <a:ea typeface="Calibri"/>
              <a:cs typeface="Calibri"/>
              <a:sym typeface="Calibri"/>
            </a:endParaRPr>
          </a:p>
          <a:p>
            <a:pPr indent="-349250" lvl="0" marL="269999" rtl="0" algn="just">
              <a:lnSpc>
                <a:spcPct val="115000"/>
              </a:lnSpc>
              <a:spcBef>
                <a:spcPts val="0"/>
              </a:spcBef>
              <a:spcAft>
                <a:spcPts val="0"/>
              </a:spcAft>
              <a:buClr>
                <a:srgbClr val="FF9900"/>
              </a:buClr>
              <a:buSzPts val="1900"/>
              <a:buFont typeface="Calibri"/>
              <a:buChar char="-"/>
            </a:pPr>
            <a:r>
              <a:rPr lang="ca" sz="1900">
                <a:solidFill>
                  <a:srgbClr val="44546A"/>
                </a:solidFill>
                <a:latin typeface="Calibri"/>
                <a:ea typeface="Calibri"/>
                <a:cs typeface="Calibri"/>
                <a:sym typeface="Calibri"/>
              </a:rPr>
              <a:t>Es va recollir informació sobre característiques sociodemogràfiques (edat, sexe, categoria de transmissió [IDU, homes que tenen relacions sexuals amb homes (hematosexuals, PCD / hemofílics)), així com dades clíniques i immunològiques (nombre i tipus d'esdeveniments de la SIDA, tractaments antiretrovirals prescrits, recompte de cèl·lules CD4 de limfòcits, càrrega viral del VIH-RNA, estat vital i causa de mort).</a:t>
            </a:r>
            <a:endParaRPr sz="1900">
              <a:solidFill>
                <a:srgbClr val="44546A"/>
              </a:solidFill>
              <a:latin typeface="Calibri"/>
              <a:ea typeface="Calibri"/>
              <a:cs typeface="Calibri"/>
              <a:sym typeface="Calibri"/>
            </a:endParaRPr>
          </a:p>
          <a:p>
            <a:pPr indent="-349250" lvl="0" marL="269999" rtl="0" algn="just">
              <a:lnSpc>
                <a:spcPct val="115000"/>
              </a:lnSpc>
              <a:spcBef>
                <a:spcPts val="0"/>
              </a:spcBef>
              <a:spcAft>
                <a:spcPts val="0"/>
              </a:spcAft>
              <a:buClr>
                <a:srgbClr val="FF9900"/>
              </a:buClr>
              <a:buSzPts val="1900"/>
              <a:buFont typeface="Calibri"/>
              <a:buChar char="-"/>
            </a:pPr>
            <a:r>
              <a:rPr lang="ca" sz="1900">
                <a:solidFill>
                  <a:srgbClr val="44546A"/>
                </a:solidFill>
                <a:latin typeface="Calibri"/>
                <a:ea typeface="Calibri"/>
                <a:cs typeface="Calibri"/>
                <a:sym typeface="Calibri"/>
              </a:rPr>
              <a:t>Cadascuna de les cohorts de GEMES segueix els seus pacients als centres de reclutament i als hospitals de referència i el seguiment està actualitzat anualment.</a:t>
            </a:r>
            <a:endParaRPr sz="1900">
              <a:solidFill>
                <a:srgbClr val="44546A"/>
              </a:solidFill>
              <a:latin typeface="Calibri"/>
              <a:ea typeface="Calibri"/>
              <a:cs typeface="Calibri"/>
              <a:sym typeface="Calibri"/>
            </a:endParaRPr>
          </a:p>
          <a:p>
            <a:pPr indent="0" lvl="0" marL="0" rtl="0" algn="just">
              <a:lnSpc>
                <a:spcPct val="115000"/>
              </a:lnSpc>
              <a:spcBef>
                <a:spcPts val="0"/>
              </a:spcBef>
              <a:spcAft>
                <a:spcPts val="0"/>
              </a:spcAft>
              <a:buNone/>
            </a:pPr>
            <a:r>
              <a:t/>
            </a:r>
            <a:endParaRPr>
              <a:latin typeface="Calibri"/>
              <a:ea typeface="Calibri"/>
              <a:cs typeface="Calibri"/>
              <a:sym typeface="Calibri"/>
            </a:endParaRPr>
          </a:p>
        </p:txBody>
      </p:sp>
      <p:sp>
        <p:nvSpPr>
          <p:cNvPr id="402" name="Google Shape;402;p49"/>
          <p:cNvSpPr txBox="1"/>
          <p:nvPr>
            <p:ph idx="12" type="sldNum"/>
          </p:nvPr>
        </p:nvSpPr>
        <p:spPr>
          <a:xfrm>
            <a:off x="10558300" y="5982712"/>
            <a:ext cx="10524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ca"/>
              <a:t>‹#›</a:t>
            </a:fld>
            <a:endParaRPr/>
          </a:p>
        </p:txBody>
      </p:sp>
      <p:sp>
        <p:nvSpPr>
          <p:cNvPr id="403" name="Google Shape;403;p49"/>
          <p:cNvSpPr txBox="1"/>
          <p:nvPr>
            <p:ph type="title"/>
          </p:nvPr>
        </p:nvSpPr>
        <p:spPr>
          <a:xfrm>
            <a:off x="581192" y="702156"/>
            <a:ext cx="11029500" cy="10137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ca"/>
              <a:t>ESTUDI DE COHORTS. GUIA STROBE.</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8" name="Shape 408"/>
        <p:cNvGrpSpPr/>
        <p:nvPr/>
      </p:nvGrpSpPr>
      <p:grpSpPr>
        <a:xfrm>
          <a:off x="0" y="0"/>
          <a:ext cx="0" cy="0"/>
          <a:chOff x="0" y="0"/>
          <a:chExt cx="0" cy="0"/>
        </a:xfrm>
      </p:grpSpPr>
      <p:sp>
        <p:nvSpPr>
          <p:cNvPr id="409" name="Google Shape;409;p50"/>
          <p:cNvSpPr txBox="1"/>
          <p:nvPr>
            <p:ph type="title"/>
          </p:nvPr>
        </p:nvSpPr>
        <p:spPr>
          <a:xfrm>
            <a:off x="581192" y="702156"/>
            <a:ext cx="11029500" cy="10137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ca"/>
              <a:t>ESTUDI DE COHORTS. GUIA STROBE.</a:t>
            </a:r>
            <a:endParaRPr/>
          </a:p>
        </p:txBody>
      </p:sp>
      <p:sp>
        <p:nvSpPr>
          <p:cNvPr id="410" name="Google Shape;410;p50"/>
          <p:cNvSpPr txBox="1"/>
          <p:nvPr>
            <p:ph idx="1" type="body"/>
          </p:nvPr>
        </p:nvSpPr>
        <p:spPr>
          <a:xfrm>
            <a:off x="581200" y="1788850"/>
            <a:ext cx="11029500" cy="47982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b="1" lang="ca" sz="2000" u="sng">
                <a:latin typeface="Calibri"/>
                <a:ea typeface="Calibri"/>
                <a:cs typeface="Calibri"/>
                <a:sym typeface="Calibri"/>
              </a:rPr>
              <a:t>METHODS - NUMBERS ANALYSED.</a:t>
            </a:r>
            <a:endParaRPr b="1" sz="2000" u="sng">
              <a:latin typeface="Calibri"/>
              <a:ea typeface="Calibri"/>
              <a:cs typeface="Calibri"/>
              <a:sym typeface="Calibri"/>
            </a:endParaRPr>
          </a:p>
          <a:p>
            <a:pPr indent="0" lvl="0" marL="0" rtl="0" algn="l">
              <a:spcBef>
                <a:spcPts val="0"/>
              </a:spcBef>
              <a:spcAft>
                <a:spcPts val="0"/>
              </a:spcAft>
              <a:buNone/>
            </a:pPr>
            <a:r>
              <a:t/>
            </a:r>
            <a:endParaRPr b="1" sz="2000" u="sng">
              <a:latin typeface="Calibri"/>
              <a:ea typeface="Calibri"/>
              <a:cs typeface="Calibri"/>
              <a:sym typeface="Calibri"/>
            </a:endParaRPr>
          </a:p>
          <a:p>
            <a:pPr indent="0" lvl="0" marL="0" rtl="0" algn="just">
              <a:lnSpc>
                <a:spcPct val="115000"/>
              </a:lnSpc>
              <a:spcBef>
                <a:spcPts val="0"/>
              </a:spcBef>
              <a:spcAft>
                <a:spcPts val="0"/>
              </a:spcAft>
              <a:buNone/>
            </a:pPr>
            <a:r>
              <a:rPr b="1" lang="ca" sz="2000">
                <a:latin typeface="Calibri"/>
                <a:ea typeface="Calibri"/>
                <a:cs typeface="Calibri"/>
                <a:sym typeface="Calibri"/>
              </a:rPr>
              <a:t>ITEM 6a. </a:t>
            </a:r>
            <a:r>
              <a:rPr lang="ca" sz="2000">
                <a:solidFill>
                  <a:srgbClr val="44546A"/>
                </a:solidFill>
                <a:latin typeface="Calibri"/>
                <a:ea typeface="Calibri"/>
                <a:cs typeface="Calibri"/>
                <a:sym typeface="Calibri"/>
              </a:rPr>
              <a:t>Give the eligibility criteria, and the sources and methods of selection of participants. Describe methods of follow-up.</a:t>
            </a:r>
            <a:endParaRPr sz="2000">
              <a:latin typeface="Calibri"/>
              <a:ea typeface="Calibri"/>
              <a:cs typeface="Calibri"/>
              <a:sym typeface="Calibri"/>
            </a:endParaRPr>
          </a:p>
          <a:p>
            <a:pPr indent="-355600" lvl="0" marL="457200" rtl="0" algn="just">
              <a:lnSpc>
                <a:spcPct val="115000"/>
              </a:lnSpc>
              <a:spcBef>
                <a:spcPts val="0"/>
              </a:spcBef>
              <a:spcAft>
                <a:spcPts val="0"/>
              </a:spcAft>
              <a:buClr>
                <a:srgbClr val="FF9900"/>
              </a:buClr>
              <a:buSzPts val="2000"/>
              <a:buFont typeface="Calibri"/>
              <a:buChar char="-"/>
            </a:pPr>
            <a:r>
              <a:rPr lang="ca" sz="2000">
                <a:solidFill>
                  <a:srgbClr val="44546A"/>
                </a:solidFill>
                <a:latin typeface="Calibri"/>
                <a:ea typeface="Calibri"/>
                <a:cs typeface="Calibri"/>
                <a:sym typeface="Calibri"/>
              </a:rPr>
              <a:t>Es va definir un seroconsersor com un individu que va donar negatiu en VIH abans de la primera prova positiva amb un interval màxim de 3 anys entre les dates de les dues proves o si tenia una malaltia de seroconversió documentada. Per a aquests individus, la seroconversió es va estimar com a punt mitjà entre l'últim VIH-negatiu i la primera prova VIH positiva.</a:t>
            </a:r>
            <a:endParaRPr sz="2000">
              <a:solidFill>
                <a:srgbClr val="44546A"/>
              </a:solidFill>
              <a:latin typeface="Calibri"/>
              <a:ea typeface="Calibri"/>
              <a:cs typeface="Calibri"/>
              <a:sym typeface="Calibri"/>
            </a:endParaRPr>
          </a:p>
          <a:p>
            <a:pPr indent="0" lvl="0" marL="0" rtl="0" algn="just">
              <a:lnSpc>
                <a:spcPct val="115000"/>
              </a:lnSpc>
              <a:spcBef>
                <a:spcPts val="0"/>
              </a:spcBef>
              <a:spcAft>
                <a:spcPts val="0"/>
              </a:spcAft>
              <a:buNone/>
            </a:pPr>
            <a:r>
              <a:rPr lang="ca" sz="2000">
                <a:solidFill>
                  <a:srgbClr val="44546A"/>
                </a:solidFill>
                <a:latin typeface="Calibri"/>
                <a:ea typeface="Calibri"/>
                <a:cs typeface="Calibri"/>
                <a:sym typeface="Calibri"/>
              </a:rPr>
              <a:t> </a:t>
            </a:r>
            <a:endParaRPr sz="2000">
              <a:solidFill>
                <a:srgbClr val="44546A"/>
              </a:solidFill>
              <a:latin typeface="Calibri"/>
              <a:ea typeface="Calibri"/>
              <a:cs typeface="Calibri"/>
              <a:sym typeface="Calibri"/>
            </a:endParaRPr>
          </a:p>
          <a:p>
            <a:pPr indent="-355600" lvl="0" marL="457200" rtl="0" algn="just">
              <a:lnSpc>
                <a:spcPct val="115000"/>
              </a:lnSpc>
              <a:spcBef>
                <a:spcPts val="0"/>
              </a:spcBef>
              <a:spcAft>
                <a:spcPts val="0"/>
              </a:spcAft>
              <a:buClr>
                <a:srgbClr val="FF9900"/>
              </a:buClr>
              <a:buSzPts val="2000"/>
              <a:buFont typeface="Calibri"/>
              <a:buChar char="-"/>
            </a:pPr>
            <a:r>
              <a:rPr lang="ca" sz="2000">
                <a:solidFill>
                  <a:srgbClr val="44546A"/>
                </a:solidFill>
                <a:latin typeface="Calibri"/>
                <a:ea typeface="Calibri"/>
                <a:cs typeface="Calibri"/>
                <a:sym typeface="Calibri"/>
              </a:rPr>
              <a:t>A més, es van incloure totes les persones infectades pel VIH amb trastorns de coagulació (PCD) de tres de les unitats d'hemofília més grans d'Espanya. S'ha completat la comprovació de tots els hemofílics VIH-1 positius, ja que els registres van ser ben conservats per motius mèdics i legals. </a:t>
            </a:r>
            <a:endParaRPr sz="2000">
              <a:highlight>
                <a:schemeClr val="lt1"/>
              </a:highlight>
              <a:latin typeface="Calibri"/>
              <a:ea typeface="Calibri"/>
              <a:cs typeface="Calibri"/>
              <a:sym typeface="Calibri"/>
            </a:endParaRPr>
          </a:p>
        </p:txBody>
      </p:sp>
      <p:sp>
        <p:nvSpPr>
          <p:cNvPr id="411" name="Google Shape;411;p50"/>
          <p:cNvSpPr txBox="1"/>
          <p:nvPr>
            <p:ph idx="12" type="sldNum"/>
          </p:nvPr>
        </p:nvSpPr>
        <p:spPr>
          <a:xfrm>
            <a:off x="10558300" y="5956137"/>
            <a:ext cx="10524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6" name="Shape 416"/>
        <p:cNvGrpSpPr/>
        <p:nvPr/>
      </p:nvGrpSpPr>
      <p:grpSpPr>
        <a:xfrm>
          <a:off x="0" y="0"/>
          <a:ext cx="0" cy="0"/>
          <a:chOff x="0" y="0"/>
          <a:chExt cx="0" cy="0"/>
        </a:xfrm>
      </p:grpSpPr>
      <p:sp>
        <p:nvSpPr>
          <p:cNvPr id="417" name="Google Shape;417;p51"/>
          <p:cNvSpPr txBox="1"/>
          <p:nvPr>
            <p:ph type="title"/>
          </p:nvPr>
        </p:nvSpPr>
        <p:spPr>
          <a:xfrm>
            <a:off x="581192" y="702156"/>
            <a:ext cx="11029500" cy="10137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ca"/>
              <a:t>ESTUDI DE COHORTS. </a:t>
            </a:r>
            <a:r>
              <a:rPr lang="ca"/>
              <a:t>GUIA STROBE.</a:t>
            </a:r>
            <a:endParaRPr/>
          </a:p>
        </p:txBody>
      </p:sp>
      <p:sp>
        <p:nvSpPr>
          <p:cNvPr id="418" name="Google Shape;418;p51"/>
          <p:cNvSpPr txBox="1"/>
          <p:nvPr>
            <p:ph idx="1" type="body"/>
          </p:nvPr>
        </p:nvSpPr>
        <p:spPr>
          <a:xfrm>
            <a:off x="581200" y="2180501"/>
            <a:ext cx="11029500" cy="44064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b="1" lang="ca" sz="2000" u="sng">
                <a:latin typeface="Calibri"/>
                <a:ea typeface="Calibri"/>
                <a:cs typeface="Calibri"/>
                <a:sym typeface="Calibri"/>
              </a:rPr>
              <a:t>METHODS - NUMBERS ANALYSED. (CONTINUACIÓ)</a:t>
            </a:r>
            <a:endParaRPr b="1" sz="2000" u="sng">
              <a:latin typeface="Calibri"/>
              <a:ea typeface="Calibri"/>
              <a:cs typeface="Calibri"/>
              <a:sym typeface="Calibri"/>
            </a:endParaRPr>
          </a:p>
          <a:p>
            <a:pPr indent="0" lvl="0" marL="0" rtl="0" algn="l">
              <a:spcBef>
                <a:spcPts val="0"/>
              </a:spcBef>
              <a:spcAft>
                <a:spcPts val="0"/>
              </a:spcAft>
              <a:buNone/>
            </a:pPr>
            <a:r>
              <a:t/>
            </a:r>
            <a:endParaRPr b="1" sz="2000" u="sng">
              <a:latin typeface="Calibri"/>
              <a:ea typeface="Calibri"/>
              <a:cs typeface="Calibri"/>
              <a:sym typeface="Calibri"/>
            </a:endParaRPr>
          </a:p>
          <a:p>
            <a:pPr indent="0" lvl="0" marL="0" rtl="0" algn="just">
              <a:lnSpc>
                <a:spcPct val="115000"/>
              </a:lnSpc>
              <a:spcBef>
                <a:spcPts val="0"/>
              </a:spcBef>
              <a:spcAft>
                <a:spcPts val="0"/>
              </a:spcAft>
              <a:buNone/>
            </a:pPr>
            <a:r>
              <a:rPr b="1" lang="ca" sz="2000">
                <a:latin typeface="Calibri"/>
                <a:ea typeface="Calibri"/>
                <a:cs typeface="Calibri"/>
                <a:sym typeface="Calibri"/>
              </a:rPr>
              <a:t>ITEM 6a. (continua)</a:t>
            </a:r>
            <a:endParaRPr sz="2000">
              <a:solidFill>
                <a:srgbClr val="44546A"/>
              </a:solidFill>
              <a:latin typeface="Calibri"/>
              <a:ea typeface="Calibri"/>
              <a:cs typeface="Calibri"/>
              <a:sym typeface="Calibri"/>
            </a:endParaRPr>
          </a:p>
          <a:p>
            <a:pPr indent="-355600" lvl="0" marL="457200" rtl="0" algn="just">
              <a:lnSpc>
                <a:spcPct val="115000"/>
              </a:lnSpc>
              <a:spcBef>
                <a:spcPts val="0"/>
              </a:spcBef>
              <a:spcAft>
                <a:spcPts val="0"/>
              </a:spcAft>
              <a:buClr>
                <a:srgbClr val="FF9900"/>
              </a:buClr>
              <a:buSzPts val="2000"/>
              <a:buFont typeface="Calibri"/>
              <a:buChar char="-"/>
            </a:pPr>
            <a:r>
              <a:rPr lang="ca" sz="2000">
                <a:solidFill>
                  <a:srgbClr val="44546A"/>
                </a:solidFill>
                <a:latin typeface="Calibri"/>
                <a:ea typeface="Calibri"/>
                <a:cs typeface="Calibri"/>
                <a:sym typeface="Calibri"/>
              </a:rPr>
              <a:t>Les primeres proves negatives de VIH només van estar disponibles per a alguns casos, però totes les persones nascudes abans de 1979 es van considerar infectades pel VIH entre 1979 i 1985, data en què tots els concentrats de plasma es van tractar tèrmicament a Espanya. Per als nascuts després de 1979, es va prendre la data de naixement com la data d'inici de l'exposició al VIH. La data de la seroconversió del VIH es va estimar mitjançant la probabilitat de distribució acumulativa d'infeccions utilitzant tècniques matemàtiques per a dades censurades entre 1979 i 1985.</a:t>
            </a:r>
            <a:endParaRPr sz="2000">
              <a:solidFill>
                <a:srgbClr val="44546A"/>
              </a:solidFill>
              <a:latin typeface="Calibri"/>
              <a:ea typeface="Calibri"/>
              <a:cs typeface="Calibri"/>
              <a:sym typeface="Calibri"/>
            </a:endParaRPr>
          </a:p>
          <a:p>
            <a:pPr indent="0" lvl="0" marL="457200" rtl="0" algn="just">
              <a:lnSpc>
                <a:spcPct val="115000"/>
              </a:lnSpc>
              <a:spcBef>
                <a:spcPts val="0"/>
              </a:spcBef>
              <a:spcAft>
                <a:spcPts val="0"/>
              </a:spcAft>
              <a:buNone/>
            </a:pPr>
            <a:r>
              <a:t/>
            </a:r>
            <a:endParaRPr sz="2000">
              <a:solidFill>
                <a:srgbClr val="44546A"/>
              </a:solidFill>
              <a:latin typeface="Calibri"/>
              <a:ea typeface="Calibri"/>
              <a:cs typeface="Calibri"/>
              <a:sym typeface="Calibri"/>
            </a:endParaRPr>
          </a:p>
          <a:p>
            <a:pPr indent="0" lvl="0" marL="0" rtl="0" algn="just">
              <a:lnSpc>
                <a:spcPct val="115000"/>
              </a:lnSpc>
              <a:spcBef>
                <a:spcPts val="0"/>
              </a:spcBef>
              <a:spcAft>
                <a:spcPts val="0"/>
              </a:spcAft>
              <a:buNone/>
            </a:pPr>
            <a:r>
              <a:rPr b="1" lang="ca" sz="2000">
                <a:latin typeface="Calibri"/>
                <a:ea typeface="Calibri"/>
                <a:cs typeface="Calibri"/>
                <a:sym typeface="Calibri"/>
              </a:rPr>
              <a:t>ITEM 6b. </a:t>
            </a:r>
            <a:r>
              <a:rPr lang="ca" sz="2000">
                <a:solidFill>
                  <a:srgbClr val="44546A"/>
                </a:solidFill>
                <a:latin typeface="Calibri"/>
                <a:ea typeface="Calibri"/>
                <a:cs typeface="Calibri"/>
                <a:sym typeface="Calibri"/>
              </a:rPr>
              <a:t>For matched studies, give matching criteria and number of exposed and unexposed.</a:t>
            </a:r>
            <a:endParaRPr sz="2000">
              <a:latin typeface="Calibri"/>
              <a:ea typeface="Calibri"/>
              <a:cs typeface="Calibri"/>
              <a:sym typeface="Calibri"/>
            </a:endParaRPr>
          </a:p>
          <a:p>
            <a:pPr indent="-355600" lvl="0" marL="457200" rtl="0" algn="just">
              <a:lnSpc>
                <a:spcPct val="115000"/>
              </a:lnSpc>
              <a:spcBef>
                <a:spcPts val="0"/>
              </a:spcBef>
              <a:spcAft>
                <a:spcPts val="0"/>
              </a:spcAft>
              <a:buClr>
                <a:srgbClr val="FF9900"/>
              </a:buClr>
              <a:buSzPts val="2000"/>
              <a:buFont typeface="Calibri"/>
              <a:buChar char="-"/>
            </a:pPr>
            <a:r>
              <a:rPr lang="ca" sz="2000">
                <a:latin typeface="Calibri"/>
                <a:ea typeface="Calibri"/>
                <a:cs typeface="Calibri"/>
                <a:sym typeface="Calibri"/>
              </a:rPr>
              <a:t>No consta.</a:t>
            </a:r>
            <a:endParaRPr sz="2000">
              <a:latin typeface="Calibri"/>
              <a:ea typeface="Calibri"/>
              <a:cs typeface="Calibri"/>
              <a:sym typeface="Calibri"/>
            </a:endParaRPr>
          </a:p>
          <a:p>
            <a:pPr indent="0" lvl="0" marL="0" rtl="0" algn="just">
              <a:lnSpc>
                <a:spcPct val="115000"/>
              </a:lnSpc>
              <a:spcBef>
                <a:spcPts val="0"/>
              </a:spcBef>
              <a:spcAft>
                <a:spcPts val="0"/>
              </a:spcAft>
              <a:buNone/>
            </a:pPr>
            <a:r>
              <a:t/>
            </a:r>
            <a:endParaRPr sz="2000">
              <a:highlight>
                <a:schemeClr val="lt1"/>
              </a:highlight>
              <a:latin typeface="Calibri"/>
              <a:ea typeface="Calibri"/>
              <a:cs typeface="Calibri"/>
              <a:sym typeface="Calibri"/>
            </a:endParaRPr>
          </a:p>
        </p:txBody>
      </p:sp>
      <p:sp>
        <p:nvSpPr>
          <p:cNvPr id="419" name="Google Shape;419;p51"/>
          <p:cNvSpPr txBox="1"/>
          <p:nvPr>
            <p:ph idx="12" type="sldNum"/>
          </p:nvPr>
        </p:nvSpPr>
        <p:spPr>
          <a:xfrm>
            <a:off x="10558300" y="5956137"/>
            <a:ext cx="10524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Google Shape;126;p16"/>
          <p:cNvSpPr txBox="1"/>
          <p:nvPr>
            <p:ph type="title"/>
          </p:nvPr>
        </p:nvSpPr>
        <p:spPr>
          <a:xfrm>
            <a:off x="581192" y="702156"/>
            <a:ext cx="11029500" cy="10137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ca"/>
              <a:t>ASSAIG CLÍNIC. GUIA CONSORT.</a:t>
            </a:r>
            <a:endParaRPr/>
          </a:p>
        </p:txBody>
      </p:sp>
      <p:sp>
        <p:nvSpPr>
          <p:cNvPr id="127" name="Google Shape;127;p16"/>
          <p:cNvSpPr txBox="1"/>
          <p:nvPr>
            <p:ph idx="1" type="body"/>
          </p:nvPr>
        </p:nvSpPr>
        <p:spPr>
          <a:xfrm>
            <a:off x="581192" y="2180496"/>
            <a:ext cx="11029500" cy="36783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b="1" lang="ca" sz="2000" u="sng">
                <a:latin typeface="Calibri"/>
                <a:ea typeface="Calibri"/>
                <a:cs typeface="Calibri"/>
                <a:sym typeface="Calibri"/>
              </a:rPr>
              <a:t>TITLE &amp; ABSTRACTS.</a:t>
            </a:r>
            <a:endParaRPr b="1" sz="2000" u="sng">
              <a:latin typeface="Calibri"/>
              <a:ea typeface="Calibri"/>
              <a:cs typeface="Calibri"/>
              <a:sym typeface="Calibri"/>
            </a:endParaRPr>
          </a:p>
          <a:p>
            <a:pPr indent="0" lvl="0" marL="0" rtl="0" algn="l">
              <a:spcBef>
                <a:spcPts val="0"/>
              </a:spcBef>
              <a:spcAft>
                <a:spcPts val="0"/>
              </a:spcAft>
              <a:buNone/>
            </a:pPr>
            <a:r>
              <a:t/>
            </a:r>
            <a:endParaRPr b="1" sz="2000" u="sng">
              <a:latin typeface="Calibri"/>
              <a:ea typeface="Calibri"/>
              <a:cs typeface="Calibri"/>
              <a:sym typeface="Calibri"/>
            </a:endParaRPr>
          </a:p>
          <a:p>
            <a:pPr indent="0" lvl="0" marL="0" rtl="0" algn="just">
              <a:lnSpc>
                <a:spcPct val="115000"/>
              </a:lnSpc>
              <a:spcBef>
                <a:spcPts val="0"/>
              </a:spcBef>
              <a:spcAft>
                <a:spcPts val="0"/>
              </a:spcAft>
              <a:buNone/>
            </a:pPr>
            <a:r>
              <a:rPr b="1" lang="ca" sz="2000">
                <a:latin typeface="Calibri"/>
                <a:ea typeface="Calibri"/>
                <a:cs typeface="Calibri"/>
                <a:sym typeface="Calibri"/>
              </a:rPr>
              <a:t>ITEM 1A. </a:t>
            </a:r>
            <a:r>
              <a:rPr lang="ca" sz="2000">
                <a:latin typeface="Calibri"/>
                <a:ea typeface="Calibri"/>
                <a:cs typeface="Calibri"/>
                <a:sym typeface="Calibri"/>
              </a:rPr>
              <a:t>Identification as randomised trial in the title.</a:t>
            </a:r>
            <a:endParaRPr sz="2000">
              <a:latin typeface="Calibri"/>
              <a:ea typeface="Calibri"/>
              <a:cs typeface="Calibri"/>
              <a:sym typeface="Calibri"/>
            </a:endParaRPr>
          </a:p>
          <a:p>
            <a:pPr indent="-355600" lvl="0" marL="457200" rtl="0" algn="just">
              <a:lnSpc>
                <a:spcPct val="115000"/>
              </a:lnSpc>
              <a:spcBef>
                <a:spcPts val="0"/>
              </a:spcBef>
              <a:spcAft>
                <a:spcPts val="0"/>
              </a:spcAft>
              <a:buSzPts val="2000"/>
              <a:buFont typeface="Calibri"/>
              <a:buChar char="-"/>
            </a:pPr>
            <a:r>
              <a:rPr lang="ca" sz="2000">
                <a:highlight>
                  <a:schemeClr val="lt1"/>
                </a:highlight>
                <a:latin typeface="Calibri"/>
                <a:ea typeface="Calibri"/>
                <a:cs typeface="Calibri"/>
                <a:sym typeface="Calibri"/>
              </a:rPr>
              <a:t>No presenta identificació com a assaig clínic al títol.</a:t>
            </a:r>
            <a:endParaRPr sz="2000">
              <a:highlight>
                <a:schemeClr val="lt1"/>
              </a:highlight>
              <a:latin typeface="Calibri"/>
              <a:ea typeface="Calibri"/>
              <a:cs typeface="Calibri"/>
              <a:sym typeface="Calibri"/>
            </a:endParaRPr>
          </a:p>
          <a:p>
            <a:pPr indent="0" lvl="0" marL="0" rtl="0" algn="just">
              <a:lnSpc>
                <a:spcPct val="115000"/>
              </a:lnSpc>
              <a:spcBef>
                <a:spcPts val="0"/>
              </a:spcBef>
              <a:spcAft>
                <a:spcPts val="0"/>
              </a:spcAft>
              <a:buNone/>
            </a:pPr>
            <a:r>
              <a:t/>
            </a:r>
            <a:endParaRPr sz="2000">
              <a:highlight>
                <a:schemeClr val="lt1"/>
              </a:highlight>
              <a:latin typeface="Calibri"/>
              <a:ea typeface="Calibri"/>
              <a:cs typeface="Calibri"/>
              <a:sym typeface="Calibri"/>
            </a:endParaRPr>
          </a:p>
          <a:p>
            <a:pPr indent="0" lvl="0" marL="0" rtl="0" algn="l">
              <a:spcBef>
                <a:spcPts val="360"/>
              </a:spcBef>
              <a:spcAft>
                <a:spcPts val="0"/>
              </a:spcAft>
              <a:buNone/>
            </a:pPr>
            <a:r>
              <a:rPr b="1" lang="ca" sz="2000">
                <a:latin typeface="Calibri"/>
                <a:ea typeface="Calibri"/>
                <a:cs typeface="Calibri"/>
                <a:sym typeface="Calibri"/>
              </a:rPr>
              <a:t>ITEM 1B. </a:t>
            </a:r>
            <a:r>
              <a:rPr lang="ca" sz="2000">
                <a:latin typeface="Calibri"/>
                <a:ea typeface="Calibri"/>
                <a:cs typeface="Calibri"/>
                <a:sym typeface="Calibri"/>
              </a:rPr>
              <a:t>Structured summary of trial design, methods, results, and conclusions (for specific guidance see CONSORT for abstracts).</a:t>
            </a:r>
            <a:endParaRPr sz="2000">
              <a:latin typeface="Calibri"/>
              <a:ea typeface="Calibri"/>
              <a:cs typeface="Calibri"/>
              <a:sym typeface="Calibri"/>
            </a:endParaRPr>
          </a:p>
          <a:p>
            <a:pPr indent="-355600" lvl="0" marL="457200" rtl="0" algn="just">
              <a:lnSpc>
                <a:spcPct val="115000"/>
              </a:lnSpc>
              <a:spcBef>
                <a:spcPts val="600"/>
              </a:spcBef>
              <a:spcAft>
                <a:spcPts val="0"/>
              </a:spcAft>
              <a:buSzPts val="2000"/>
              <a:buFont typeface="Calibri"/>
              <a:buChar char="-"/>
            </a:pPr>
            <a:r>
              <a:rPr lang="ca" sz="2000">
                <a:highlight>
                  <a:schemeClr val="lt1"/>
                </a:highlight>
                <a:latin typeface="Calibri"/>
                <a:ea typeface="Calibri"/>
                <a:cs typeface="Calibri"/>
                <a:sym typeface="Calibri"/>
              </a:rPr>
              <a:t>Sí , sota una sèrie de encapçalaments relatius al disseny, l'anàlisi , la interpretació i els mètodes, resultats i conclusions.</a:t>
            </a:r>
            <a:endParaRPr sz="2000">
              <a:highlight>
                <a:schemeClr val="lt1"/>
              </a:highlight>
              <a:latin typeface="Calibri"/>
              <a:ea typeface="Calibri"/>
              <a:cs typeface="Calibri"/>
              <a:sym typeface="Calibri"/>
            </a:endParaRPr>
          </a:p>
          <a:p>
            <a:pPr indent="0" lvl="0" marL="0" rtl="0" algn="l">
              <a:spcBef>
                <a:spcPts val="0"/>
              </a:spcBef>
              <a:spcAft>
                <a:spcPts val="0"/>
              </a:spcAft>
              <a:buNone/>
            </a:pPr>
            <a:r>
              <a:t/>
            </a:r>
            <a:endParaRPr b="1" sz="2000">
              <a:solidFill>
                <a:schemeClr val="dk1"/>
              </a:solidFill>
              <a:latin typeface="Calibri"/>
              <a:ea typeface="Calibri"/>
              <a:cs typeface="Calibri"/>
              <a:sym typeface="Calibri"/>
            </a:endParaRPr>
          </a:p>
        </p:txBody>
      </p:sp>
      <p:sp>
        <p:nvSpPr>
          <p:cNvPr id="128" name="Google Shape;128;p16"/>
          <p:cNvSpPr txBox="1"/>
          <p:nvPr>
            <p:ph idx="12" type="sldNum"/>
          </p:nvPr>
        </p:nvSpPr>
        <p:spPr>
          <a:xfrm>
            <a:off x="10558300" y="5956137"/>
            <a:ext cx="10524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ca"/>
              <a:t>‹#›</a:t>
            </a:fld>
            <a:endParaRPr/>
          </a:p>
        </p:txBody>
      </p:sp>
      <p:sp>
        <p:nvSpPr>
          <p:cNvPr id="129" name="Google Shape;129;p16">
            <a:hlinkClick action="ppaction://hlinksldjump" r:id="rId3"/>
          </p:cNvPr>
          <p:cNvSpPr/>
          <p:nvPr/>
        </p:nvSpPr>
        <p:spPr>
          <a:xfrm>
            <a:off x="11104150" y="6007425"/>
            <a:ext cx="249300" cy="262500"/>
          </a:xfrm>
          <a:prstGeom prst="curvedRightArrow">
            <a:avLst>
              <a:gd fmla="val 25000" name="adj1"/>
              <a:gd fmla="val 50000" name="adj2"/>
              <a:gd fmla="val 25000" name="adj3"/>
            </a:avLst>
          </a:prstGeom>
          <a:solidFill>
            <a:srgbClr val="FF9900"/>
          </a:solidFill>
          <a:ln cap="flat" cmpd="sng" w="952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4" name="Shape 424"/>
        <p:cNvGrpSpPr/>
        <p:nvPr/>
      </p:nvGrpSpPr>
      <p:grpSpPr>
        <a:xfrm>
          <a:off x="0" y="0"/>
          <a:ext cx="0" cy="0"/>
          <a:chOff x="0" y="0"/>
          <a:chExt cx="0" cy="0"/>
        </a:xfrm>
      </p:grpSpPr>
      <p:sp>
        <p:nvSpPr>
          <p:cNvPr id="425" name="Google Shape;425;p52"/>
          <p:cNvSpPr txBox="1"/>
          <p:nvPr>
            <p:ph idx="1" type="body"/>
          </p:nvPr>
        </p:nvSpPr>
        <p:spPr>
          <a:xfrm>
            <a:off x="581192" y="2180496"/>
            <a:ext cx="11029500" cy="36783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b="1" lang="ca" sz="2000" u="sng">
                <a:latin typeface="Calibri"/>
                <a:ea typeface="Calibri"/>
                <a:cs typeface="Calibri"/>
                <a:sym typeface="Calibri"/>
              </a:rPr>
              <a:t>METHODS - VARIABLES.</a:t>
            </a:r>
            <a:endParaRPr b="1" sz="2000" u="sng">
              <a:latin typeface="Calibri"/>
              <a:ea typeface="Calibri"/>
              <a:cs typeface="Calibri"/>
              <a:sym typeface="Calibri"/>
            </a:endParaRPr>
          </a:p>
          <a:p>
            <a:pPr indent="0" lvl="0" marL="0" rtl="0" algn="l">
              <a:spcBef>
                <a:spcPts val="0"/>
              </a:spcBef>
              <a:spcAft>
                <a:spcPts val="0"/>
              </a:spcAft>
              <a:buNone/>
            </a:pPr>
            <a:r>
              <a:t/>
            </a:r>
            <a:endParaRPr b="1" sz="2000" u="sng">
              <a:latin typeface="Calibri"/>
              <a:ea typeface="Calibri"/>
              <a:cs typeface="Calibri"/>
              <a:sym typeface="Calibri"/>
            </a:endParaRPr>
          </a:p>
          <a:p>
            <a:pPr indent="0" lvl="0" marL="0" rtl="0" algn="just">
              <a:lnSpc>
                <a:spcPct val="115000"/>
              </a:lnSpc>
              <a:spcBef>
                <a:spcPts val="0"/>
              </a:spcBef>
              <a:spcAft>
                <a:spcPts val="0"/>
              </a:spcAft>
              <a:buNone/>
            </a:pPr>
            <a:r>
              <a:rPr b="1" lang="ca" sz="2000">
                <a:latin typeface="Calibri"/>
                <a:ea typeface="Calibri"/>
                <a:cs typeface="Calibri"/>
                <a:sym typeface="Calibri"/>
              </a:rPr>
              <a:t>ITEM 7. </a:t>
            </a:r>
            <a:r>
              <a:rPr lang="ca" sz="2000">
                <a:solidFill>
                  <a:srgbClr val="44546A"/>
                </a:solidFill>
                <a:latin typeface="Calibri"/>
                <a:ea typeface="Calibri"/>
                <a:cs typeface="Calibri"/>
                <a:sym typeface="Calibri"/>
              </a:rPr>
              <a:t>Clearly define all outcomes, exposures, predictors, potential confounders, and effect modifiers. Give diagnostic criteria, if applicable.</a:t>
            </a:r>
            <a:endParaRPr sz="2000">
              <a:latin typeface="Calibri"/>
              <a:ea typeface="Calibri"/>
              <a:cs typeface="Calibri"/>
              <a:sym typeface="Calibri"/>
            </a:endParaRPr>
          </a:p>
          <a:p>
            <a:pPr indent="-355600" lvl="0" marL="457200" rtl="0" algn="just">
              <a:lnSpc>
                <a:spcPct val="115000"/>
              </a:lnSpc>
              <a:spcBef>
                <a:spcPts val="0"/>
              </a:spcBef>
              <a:spcAft>
                <a:spcPts val="0"/>
              </a:spcAft>
              <a:buClr>
                <a:srgbClr val="FF9900"/>
              </a:buClr>
              <a:buSzPts val="2000"/>
              <a:buFont typeface="Calibri"/>
              <a:buChar char="-"/>
            </a:pPr>
            <a:r>
              <a:rPr lang="ca"/>
              <a:t>Al llarg de l'estudi s'exposen tant els resultats, els diferents tipus d'exposició que tenen en compte variables que podrien ser confusores i variables que es creuen que podrien modificar els resultats.</a:t>
            </a:r>
            <a:endParaRPr/>
          </a:p>
        </p:txBody>
      </p:sp>
      <p:sp>
        <p:nvSpPr>
          <p:cNvPr id="426" name="Google Shape;426;p52"/>
          <p:cNvSpPr txBox="1"/>
          <p:nvPr>
            <p:ph idx="12" type="sldNum"/>
          </p:nvPr>
        </p:nvSpPr>
        <p:spPr>
          <a:xfrm>
            <a:off x="10558300" y="5956137"/>
            <a:ext cx="10524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ca"/>
              <a:t>‹#›</a:t>
            </a:fld>
            <a:endParaRPr/>
          </a:p>
        </p:txBody>
      </p:sp>
      <p:sp>
        <p:nvSpPr>
          <p:cNvPr id="427" name="Google Shape;427;p52"/>
          <p:cNvSpPr txBox="1"/>
          <p:nvPr>
            <p:ph type="title"/>
          </p:nvPr>
        </p:nvSpPr>
        <p:spPr>
          <a:xfrm>
            <a:off x="581192" y="702156"/>
            <a:ext cx="11029500" cy="10137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ca"/>
              <a:t>ESTUDI DE COHORTS. GUIA STROBE.</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2" name="Shape 432"/>
        <p:cNvGrpSpPr/>
        <p:nvPr/>
      </p:nvGrpSpPr>
      <p:grpSpPr>
        <a:xfrm>
          <a:off x="0" y="0"/>
          <a:ext cx="0" cy="0"/>
          <a:chOff x="0" y="0"/>
          <a:chExt cx="0" cy="0"/>
        </a:xfrm>
      </p:grpSpPr>
      <p:sp>
        <p:nvSpPr>
          <p:cNvPr id="433" name="Google Shape;433;p53"/>
          <p:cNvSpPr txBox="1"/>
          <p:nvPr>
            <p:ph idx="1" type="body"/>
          </p:nvPr>
        </p:nvSpPr>
        <p:spPr>
          <a:xfrm>
            <a:off x="581192" y="2180496"/>
            <a:ext cx="11029500" cy="36783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b="1" lang="ca" sz="2000" u="sng">
                <a:latin typeface="Calibri"/>
                <a:ea typeface="Calibri"/>
                <a:cs typeface="Calibri"/>
                <a:sym typeface="Calibri"/>
              </a:rPr>
              <a:t>METHODS - DATA SOURCES/MEASUREMENT.</a:t>
            </a:r>
            <a:endParaRPr b="1" sz="2000" u="sng">
              <a:latin typeface="Calibri"/>
              <a:ea typeface="Calibri"/>
              <a:cs typeface="Calibri"/>
              <a:sym typeface="Calibri"/>
            </a:endParaRPr>
          </a:p>
          <a:p>
            <a:pPr indent="0" lvl="0" marL="0" rtl="0" algn="l">
              <a:spcBef>
                <a:spcPts val="0"/>
              </a:spcBef>
              <a:spcAft>
                <a:spcPts val="0"/>
              </a:spcAft>
              <a:buNone/>
            </a:pPr>
            <a:r>
              <a:t/>
            </a:r>
            <a:endParaRPr b="1" sz="2000" u="sng">
              <a:latin typeface="Calibri"/>
              <a:ea typeface="Calibri"/>
              <a:cs typeface="Calibri"/>
              <a:sym typeface="Calibri"/>
            </a:endParaRPr>
          </a:p>
          <a:p>
            <a:pPr indent="0" lvl="0" marL="0" rtl="0" algn="just">
              <a:lnSpc>
                <a:spcPct val="115000"/>
              </a:lnSpc>
              <a:spcBef>
                <a:spcPts val="0"/>
              </a:spcBef>
              <a:spcAft>
                <a:spcPts val="0"/>
              </a:spcAft>
              <a:buNone/>
            </a:pPr>
            <a:r>
              <a:rPr b="1" lang="ca" sz="2000">
                <a:latin typeface="Calibri"/>
                <a:ea typeface="Calibri"/>
                <a:cs typeface="Calibri"/>
                <a:sym typeface="Calibri"/>
              </a:rPr>
              <a:t>ITEM 8. </a:t>
            </a:r>
            <a:r>
              <a:rPr lang="ca" sz="2000">
                <a:solidFill>
                  <a:srgbClr val="44546A"/>
                </a:solidFill>
                <a:latin typeface="Calibri"/>
                <a:ea typeface="Calibri"/>
                <a:cs typeface="Calibri"/>
                <a:sym typeface="Calibri"/>
              </a:rPr>
              <a:t>For each variable of interest, give sources of data and details of methods of assessment (measurement). Describe comparability of assessment methods if there is more than one group.</a:t>
            </a:r>
            <a:endParaRPr sz="2000">
              <a:latin typeface="Calibri"/>
              <a:ea typeface="Calibri"/>
              <a:cs typeface="Calibri"/>
              <a:sym typeface="Calibri"/>
            </a:endParaRPr>
          </a:p>
          <a:p>
            <a:pPr indent="-355600" lvl="0" marL="457200" rtl="0" algn="just">
              <a:lnSpc>
                <a:spcPct val="115000"/>
              </a:lnSpc>
              <a:spcBef>
                <a:spcPts val="0"/>
              </a:spcBef>
              <a:spcAft>
                <a:spcPts val="0"/>
              </a:spcAft>
              <a:buClr>
                <a:srgbClr val="44546A"/>
              </a:buClr>
              <a:buSzPts val="2000"/>
              <a:buFont typeface="Calibri"/>
              <a:buChar char="-"/>
            </a:pPr>
            <a:r>
              <a:rPr lang="ca" sz="2000">
                <a:solidFill>
                  <a:srgbClr val="44546A"/>
                </a:solidFill>
                <a:highlight>
                  <a:srgbClr val="FFFFFF"/>
                </a:highlight>
                <a:latin typeface="Calibri"/>
                <a:ea typeface="Calibri"/>
                <a:cs typeface="Calibri"/>
                <a:sym typeface="Calibri"/>
              </a:rPr>
              <a:t>Les dades d'un estudi de cohort multicèntric de 2238 seroconvertidors de VIH entre els anys 80 i 2004 es van analitzar i van censurar fins a desembre de 2004 de 8 cohorts incloses en GEMES. Els pacients amb febre persistent i símptomes constitucionals es van analitzar mitjançant cultiu de M. tuberculosis en mostres de sang, orina, femta i medul·la òssia. L'aspiració amb agulla fina per extreure el líquid de les adenopaties es va obtenir si calia.</a:t>
            </a:r>
            <a:endParaRPr/>
          </a:p>
        </p:txBody>
      </p:sp>
      <p:sp>
        <p:nvSpPr>
          <p:cNvPr id="434" name="Google Shape;434;p53"/>
          <p:cNvSpPr txBox="1"/>
          <p:nvPr>
            <p:ph idx="12" type="sldNum"/>
          </p:nvPr>
        </p:nvSpPr>
        <p:spPr>
          <a:xfrm>
            <a:off x="10558300" y="5956137"/>
            <a:ext cx="10524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ca"/>
              <a:t>‹#›</a:t>
            </a:fld>
            <a:endParaRPr/>
          </a:p>
        </p:txBody>
      </p:sp>
      <p:sp>
        <p:nvSpPr>
          <p:cNvPr id="435" name="Google Shape;435;p53"/>
          <p:cNvSpPr txBox="1"/>
          <p:nvPr>
            <p:ph type="title"/>
          </p:nvPr>
        </p:nvSpPr>
        <p:spPr>
          <a:xfrm>
            <a:off x="581192" y="702156"/>
            <a:ext cx="11029500" cy="10137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ca"/>
              <a:t>ESTUDI DE COHORTS. GUIA STROBE.</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0" name="Shape 440"/>
        <p:cNvGrpSpPr/>
        <p:nvPr/>
      </p:nvGrpSpPr>
      <p:grpSpPr>
        <a:xfrm>
          <a:off x="0" y="0"/>
          <a:ext cx="0" cy="0"/>
          <a:chOff x="0" y="0"/>
          <a:chExt cx="0" cy="0"/>
        </a:xfrm>
      </p:grpSpPr>
      <p:sp>
        <p:nvSpPr>
          <p:cNvPr id="441" name="Google Shape;441;p54"/>
          <p:cNvSpPr txBox="1"/>
          <p:nvPr>
            <p:ph idx="1" type="body"/>
          </p:nvPr>
        </p:nvSpPr>
        <p:spPr>
          <a:xfrm>
            <a:off x="581192" y="2180496"/>
            <a:ext cx="11029500" cy="36783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b="1" lang="ca" sz="2000" u="sng">
                <a:latin typeface="Calibri"/>
                <a:ea typeface="Calibri"/>
                <a:cs typeface="Calibri"/>
                <a:sym typeface="Calibri"/>
              </a:rPr>
              <a:t>METHODS - BIAS.</a:t>
            </a:r>
            <a:endParaRPr b="1" sz="2000" u="sng">
              <a:latin typeface="Calibri"/>
              <a:ea typeface="Calibri"/>
              <a:cs typeface="Calibri"/>
              <a:sym typeface="Calibri"/>
            </a:endParaRPr>
          </a:p>
          <a:p>
            <a:pPr indent="0" lvl="0" marL="0" rtl="0" algn="l">
              <a:spcBef>
                <a:spcPts val="0"/>
              </a:spcBef>
              <a:spcAft>
                <a:spcPts val="0"/>
              </a:spcAft>
              <a:buNone/>
            </a:pPr>
            <a:r>
              <a:t/>
            </a:r>
            <a:endParaRPr b="1" sz="2000" u="sng">
              <a:latin typeface="Calibri"/>
              <a:ea typeface="Calibri"/>
              <a:cs typeface="Calibri"/>
              <a:sym typeface="Calibri"/>
            </a:endParaRPr>
          </a:p>
          <a:p>
            <a:pPr indent="0" lvl="0" marL="0" rtl="0" algn="just">
              <a:lnSpc>
                <a:spcPct val="115000"/>
              </a:lnSpc>
              <a:spcBef>
                <a:spcPts val="0"/>
              </a:spcBef>
              <a:spcAft>
                <a:spcPts val="0"/>
              </a:spcAft>
              <a:buNone/>
            </a:pPr>
            <a:r>
              <a:rPr b="1" lang="ca" sz="2000">
                <a:latin typeface="Calibri"/>
                <a:ea typeface="Calibri"/>
                <a:cs typeface="Calibri"/>
                <a:sym typeface="Calibri"/>
              </a:rPr>
              <a:t>ITEM 9. </a:t>
            </a:r>
            <a:r>
              <a:rPr lang="ca" sz="2000">
                <a:latin typeface="Calibri"/>
                <a:ea typeface="Calibri"/>
                <a:cs typeface="Calibri"/>
                <a:sym typeface="Calibri"/>
              </a:rPr>
              <a:t>Describe any efforts to address potential sources of bias.</a:t>
            </a:r>
            <a:endParaRPr sz="2000">
              <a:latin typeface="Calibri"/>
              <a:ea typeface="Calibri"/>
              <a:cs typeface="Calibri"/>
              <a:sym typeface="Calibri"/>
            </a:endParaRPr>
          </a:p>
          <a:p>
            <a:pPr indent="-355600" lvl="0" marL="457200" rtl="0" algn="just">
              <a:lnSpc>
                <a:spcPct val="115000"/>
              </a:lnSpc>
              <a:spcBef>
                <a:spcPts val="0"/>
              </a:spcBef>
              <a:spcAft>
                <a:spcPts val="0"/>
              </a:spcAft>
              <a:buClr>
                <a:srgbClr val="44546A"/>
              </a:buClr>
              <a:buSzPts val="2000"/>
              <a:buFont typeface="Calibri"/>
              <a:buChar char="-"/>
            </a:pPr>
            <a:r>
              <a:rPr lang="ca" sz="2000">
                <a:solidFill>
                  <a:srgbClr val="44546A"/>
                </a:solidFill>
                <a:highlight>
                  <a:srgbClr val="FFFFFF"/>
                </a:highlight>
                <a:latin typeface="Calibri"/>
                <a:ea typeface="Calibri"/>
                <a:cs typeface="Calibri"/>
                <a:sym typeface="Calibri"/>
              </a:rPr>
              <a:t>La informació recollida ve d'un lloc degudament detallat. Per augmentar la integritat de les dades, també es van realitzar verificacions creuades amb registres locals i nacionals de SIDA i mortalitat. El temps en risc es va dividir en tres períodes (abans de 1992, entre 1992-1996 i 1997-2004) que reflectien la disponibilitat de diferents teràpies antiretrovirals (TAR) abans de la introducció de la teràpia antiretroviral altament activa (TARGA). Es van considerar les possibles interaccions entre la categoria d'exposició, el període calendari i les variables restants. El temps fins a l'inici de la TB es va tractar com truncat a l'esquerra (entrada tardana) si l'ingrés al centre de reclutament va tenir lloc en un període anterior i com censurat a la dreta si l'individu era viu al final del període.</a:t>
            </a:r>
            <a:endParaRPr sz="2000">
              <a:solidFill>
                <a:srgbClr val="44546A"/>
              </a:solidFill>
            </a:endParaRPr>
          </a:p>
        </p:txBody>
      </p:sp>
      <p:sp>
        <p:nvSpPr>
          <p:cNvPr id="442" name="Google Shape;442;p54"/>
          <p:cNvSpPr txBox="1"/>
          <p:nvPr>
            <p:ph idx="12" type="sldNum"/>
          </p:nvPr>
        </p:nvSpPr>
        <p:spPr>
          <a:xfrm>
            <a:off x="10558300" y="5956137"/>
            <a:ext cx="10524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ca"/>
              <a:t>‹#›</a:t>
            </a:fld>
            <a:endParaRPr/>
          </a:p>
        </p:txBody>
      </p:sp>
      <p:sp>
        <p:nvSpPr>
          <p:cNvPr id="443" name="Google Shape;443;p54"/>
          <p:cNvSpPr txBox="1"/>
          <p:nvPr>
            <p:ph type="title"/>
          </p:nvPr>
        </p:nvSpPr>
        <p:spPr>
          <a:xfrm>
            <a:off x="581192" y="702156"/>
            <a:ext cx="11029500" cy="10137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ca"/>
              <a:t>ESTUDI DE COHORTS. GUIA STROBE.</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8" name="Shape 448"/>
        <p:cNvGrpSpPr/>
        <p:nvPr/>
      </p:nvGrpSpPr>
      <p:grpSpPr>
        <a:xfrm>
          <a:off x="0" y="0"/>
          <a:ext cx="0" cy="0"/>
          <a:chOff x="0" y="0"/>
          <a:chExt cx="0" cy="0"/>
        </a:xfrm>
      </p:grpSpPr>
      <p:sp>
        <p:nvSpPr>
          <p:cNvPr id="449" name="Google Shape;449;p55"/>
          <p:cNvSpPr txBox="1"/>
          <p:nvPr>
            <p:ph idx="1" type="body"/>
          </p:nvPr>
        </p:nvSpPr>
        <p:spPr>
          <a:xfrm>
            <a:off x="581192" y="2180496"/>
            <a:ext cx="11029500" cy="36783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b="1" lang="ca" sz="2000" u="sng">
                <a:latin typeface="Calibri"/>
                <a:ea typeface="Calibri"/>
                <a:cs typeface="Calibri"/>
                <a:sym typeface="Calibri"/>
              </a:rPr>
              <a:t>METHODS - STUDY SIZE.</a:t>
            </a:r>
            <a:endParaRPr b="1" sz="2000" u="sng">
              <a:latin typeface="Calibri"/>
              <a:ea typeface="Calibri"/>
              <a:cs typeface="Calibri"/>
              <a:sym typeface="Calibri"/>
            </a:endParaRPr>
          </a:p>
          <a:p>
            <a:pPr indent="0" lvl="0" marL="0" rtl="0" algn="l">
              <a:spcBef>
                <a:spcPts val="0"/>
              </a:spcBef>
              <a:spcAft>
                <a:spcPts val="0"/>
              </a:spcAft>
              <a:buNone/>
            </a:pPr>
            <a:r>
              <a:t/>
            </a:r>
            <a:endParaRPr b="1" sz="2000" u="sng">
              <a:latin typeface="Calibri"/>
              <a:ea typeface="Calibri"/>
              <a:cs typeface="Calibri"/>
              <a:sym typeface="Calibri"/>
            </a:endParaRPr>
          </a:p>
          <a:p>
            <a:pPr indent="0" lvl="0" marL="0" rtl="0" algn="just">
              <a:lnSpc>
                <a:spcPct val="115000"/>
              </a:lnSpc>
              <a:spcBef>
                <a:spcPts val="0"/>
              </a:spcBef>
              <a:spcAft>
                <a:spcPts val="0"/>
              </a:spcAft>
              <a:buNone/>
            </a:pPr>
            <a:r>
              <a:rPr b="1" lang="ca" sz="2000">
                <a:latin typeface="Calibri"/>
                <a:ea typeface="Calibri"/>
                <a:cs typeface="Calibri"/>
                <a:sym typeface="Calibri"/>
              </a:rPr>
              <a:t>ITEM 10. </a:t>
            </a:r>
            <a:r>
              <a:rPr lang="ca" sz="2000">
                <a:solidFill>
                  <a:srgbClr val="44546A"/>
                </a:solidFill>
                <a:latin typeface="Calibri"/>
                <a:ea typeface="Calibri"/>
                <a:cs typeface="Calibri"/>
                <a:sym typeface="Calibri"/>
              </a:rPr>
              <a:t>Explain how the study size was arrived at. </a:t>
            </a:r>
            <a:endParaRPr sz="2000">
              <a:solidFill>
                <a:srgbClr val="44546A"/>
              </a:solidFill>
              <a:latin typeface="Calibri"/>
              <a:ea typeface="Calibri"/>
              <a:cs typeface="Calibri"/>
              <a:sym typeface="Calibri"/>
            </a:endParaRPr>
          </a:p>
          <a:p>
            <a:pPr indent="-355600" lvl="0" marL="457200" rtl="0" algn="just">
              <a:lnSpc>
                <a:spcPct val="115000"/>
              </a:lnSpc>
              <a:spcBef>
                <a:spcPts val="0"/>
              </a:spcBef>
              <a:spcAft>
                <a:spcPts val="0"/>
              </a:spcAft>
              <a:buClr>
                <a:srgbClr val="44546A"/>
              </a:buClr>
              <a:buSzPts val="2000"/>
              <a:buFont typeface="Calibri"/>
              <a:buChar char="-"/>
            </a:pPr>
            <a:r>
              <a:rPr lang="ca" sz="2000">
                <a:solidFill>
                  <a:srgbClr val="44546A"/>
                </a:solidFill>
                <a:latin typeface="Calibri"/>
                <a:ea typeface="Calibri"/>
                <a:cs typeface="Calibri"/>
                <a:sym typeface="Calibri"/>
              </a:rPr>
              <a:t>Es va recollir informació de la GEMES en un període de temps determinat de 8 cohorts.</a:t>
            </a:r>
            <a:endParaRPr sz="2000">
              <a:solidFill>
                <a:srgbClr val="44546A"/>
              </a:solidFill>
              <a:latin typeface="Calibri"/>
              <a:ea typeface="Calibri"/>
              <a:cs typeface="Calibri"/>
              <a:sym typeface="Calibri"/>
            </a:endParaRPr>
          </a:p>
        </p:txBody>
      </p:sp>
      <p:sp>
        <p:nvSpPr>
          <p:cNvPr id="450" name="Google Shape;450;p55"/>
          <p:cNvSpPr txBox="1"/>
          <p:nvPr>
            <p:ph idx="12" type="sldNum"/>
          </p:nvPr>
        </p:nvSpPr>
        <p:spPr>
          <a:xfrm>
            <a:off x="10558300" y="5956137"/>
            <a:ext cx="10524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ca"/>
              <a:t>‹#›</a:t>
            </a:fld>
            <a:endParaRPr/>
          </a:p>
        </p:txBody>
      </p:sp>
      <p:sp>
        <p:nvSpPr>
          <p:cNvPr id="451" name="Google Shape;451;p55"/>
          <p:cNvSpPr txBox="1"/>
          <p:nvPr>
            <p:ph type="title"/>
          </p:nvPr>
        </p:nvSpPr>
        <p:spPr>
          <a:xfrm>
            <a:off x="581192" y="702156"/>
            <a:ext cx="11029500" cy="10137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ca"/>
              <a:t>ESTUDI DE COHORTS. GUIA STROBE.</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6" name="Shape 456"/>
        <p:cNvGrpSpPr/>
        <p:nvPr/>
      </p:nvGrpSpPr>
      <p:grpSpPr>
        <a:xfrm>
          <a:off x="0" y="0"/>
          <a:ext cx="0" cy="0"/>
          <a:chOff x="0" y="0"/>
          <a:chExt cx="0" cy="0"/>
        </a:xfrm>
      </p:grpSpPr>
      <p:sp>
        <p:nvSpPr>
          <p:cNvPr id="457" name="Google Shape;457;p56"/>
          <p:cNvSpPr txBox="1"/>
          <p:nvPr>
            <p:ph idx="1" type="body"/>
          </p:nvPr>
        </p:nvSpPr>
        <p:spPr>
          <a:xfrm>
            <a:off x="581192" y="2180496"/>
            <a:ext cx="11029500" cy="36783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b="1" lang="ca" sz="2000" u="sng">
                <a:latin typeface="Calibri"/>
                <a:ea typeface="Calibri"/>
                <a:cs typeface="Calibri"/>
                <a:sym typeface="Calibri"/>
              </a:rPr>
              <a:t>METHODS -  QUANTITATIVE VARIABLES..</a:t>
            </a:r>
            <a:endParaRPr b="1" sz="2000" u="sng">
              <a:latin typeface="Calibri"/>
              <a:ea typeface="Calibri"/>
              <a:cs typeface="Calibri"/>
              <a:sym typeface="Calibri"/>
            </a:endParaRPr>
          </a:p>
          <a:p>
            <a:pPr indent="0" lvl="0" marL="0" rtl="0" algn="l">
              <a:spcBef>
                <a:spcPts val="0"/>
              </a:spcBef>
              <a:spcAft>
                <a:spcPts val="0"/>
              </a:spcAft>
              <a:buNone/>
            </a:pPr>
            <a:r>
              <a:t/>
            </a:r>
            <a:endParaRPr b="1" sz="2000" u="sng">
              <a:latin typeface="Calibri"/>
              <a:ea typeface="Calibri"/>
              <a:cs typeface="Calibri"/>
              <a:sym typeface="Calibri"/>
            </a:endParaRPr>
          </a:p>
          <a:p>
            <a:pPr indent="0" lvl="0" marL="0" rtl="0" algn="just">
              <a:lnSpc>
                <a:spcPct val="115000"/>
              </a:lnSpc>
              <a:spcBef>
                <a:spcPts val="0"/>
              </a:spcBef>
              <a:spcAft>
                <a:spcPts val="0"/>
              </a:spcAft>
              <a:buNone/>
            </a:pPr>
            <a:r>
              <a:rPr b="1" lang="ca" sz="2000">
                <a:latin typeface="Calibri"/>
                <a:ea typeface="Calibri"/>
                <a:cs typeface="Calibri"/>
                <a:sym typeface="Calibri"/>
              </a:rPr>
              <a:t>ITEM 11. </a:t>
            </a:r>
            <a:r>
              <a:rPr lang="ca" sz="2000">
                <a:solidFill>
                  <a:srgbClr val="44546A"/>
                </a:solidFill>
                <a:latin typeface="Calibri"/>
                <a:ea typeface="Calibri"/>
                <a:cs typeface="Calibri"/>
                <a:sym typeface="Calibri"/>
              </a:rPr>
              <a:t>Explain how quantitative variables were handled in the analyses. If applicable, describe which groupings were chosen and why.</a:t>
            </a:r>
            <a:endParaRPr sz="2000">
              <a:latin typeface="Calibri"/>
              <a:ea typeface="Calibri"/>
              <a:cs typeface="Calibri"/>
              <a:sym typeface="Calibri"/>
            </a:endParaRPr>
          </a:p>
          <a:p>
            <a:pPr indent="-355600" lvl="0" marL="457200" rtl="0" algn="just">
              <a:lnSpc>
                <a:spcPct val="115000"/>
              </a:lnSpc>
              <a:spcBef>
                <a:spcPts val="0"/>
              </a:spcBef>
              <a:spcAft>
                <a:spcPts val="0"/>
              </a:spcAft>
              <a:buClr>
                <a:srgbClr val="44546A"/>
              </a:buClr>
              <a:buSzPts val="2000"/>
              <a:buFont typeface="Calibri"/>
              <a:buChar char="-"/>
            </a:pPr>
            <a:r>
              <a:rPr lang="ca" sz="2000">
                <a:solidFill>
                  <a:srgbClr val="44546A"/>
                </a:solidFill>
                <a:highlight>
                  <a:srgbClr val="FFFFFF"/>
                </a:highlight>
                <a:latin typeface="Calibri"/>
                <a:ea typeface="Calibri"/>
                <a:cs typeface="Calibri"/>
                <a:sym typeface="Calibri"/>
              </a:rPr>
              <a:t>La comparació dels temps (sense censura) de la seroconversió a la TB entre grups es va realitzar amb la prova no paramètrica de Kruskall-Wallis. El model de risc proporcional es va utilitzar per determinar els factors associats amb el risc de desenvolupar TB, tenint en compte les següents covariables: gènere, categoria d'exposició, edat de la seroconversió i període de calendari. També diu que el temps fins a l'inici de la TB es va tractar com truncat a l'esquerra (entrada tardana) si l'ingrés al centre de reclutament va tenir lloc en un període anterior i com censurat a la dreta si l'individu era viu al final del període.</a:t>
            </a:r>
            <a:endParaRPr sz="2000">
              <a:solidFill>
                <a:srgbClr val="44546A"/>
              </a:solidFill>
              <a:latin typeface="Calibri"/>
              <a:ea typeface="Calibri"/>
              <a:cs typeface="Calibri"/>
              <a:sym typeface="Calibri"/>
            </a:endParaRPr>
          </a:p>
        </p:txBody>
      </p:sp>
      <p:sp>
        <p:nvSpPr>
          <p:cNvPr id="458" name="Google Shape;458;p56"/>
          <p:cNvSpPr txBox="1"/>
          <p:nvPr>
            <p:ph idx="12" type="sldNum"/>
          </p:nvPr>
        </p:nvSpPr>
        <p:spPr>
          <a:xfrm>
            <a:off x="10558300" y="5956137"/>
            <a:ext cx="10524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ca"/>
              <a:t>‹#›</a:t>
            </a:fld>
            <a:endParaRPr/>
          </a:p>
        </p:txBody>
      </p:sp>
      <p:sp>
        <p:nvSpPr>
          <p:cNvPr id="459" name="Google Shape;459;p56"/>
          <p:cNvSpPr txBox="1"/>
          <p:nvPr>
            <p:ph type="title"/>
          </p:nvPr>
        </p:nvSpPr>
        <p:spPr>
          <a:xfrm>
            <a:off x="581192" y="702156"/>
            <a:ext cx="11029500" cy="10137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ca"/>
              <a:t>ESTUDI DE COHORTS. GUIA STROBE.</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4" name="Shape 464"/>
        <p:cNvGrpSpPr/>
        <p:nvPr/>
      </p:nvGrpSpPr>
      <p:grpSpPr>
        <a:xfrm>
          <a:off x="0" y="0"/>
          <a:ext cx="0" cy="0"/>
          <a:chOff x="0" y="0"/>
          <a:chExt cx="0" cy="0"/>
        </a:xfrm>
      </p:grpSpPr>
      <p:sp>
        <p:nvSpPr>
          <p:cNvPr id="465" name="Google Shape;465;p57"/>
          <p:cNvSpPr txBox="1"/>
          <p:nvPr>
            <p:ph idx="1" type="body"/>
          </p:nvPr>
        </p:nvSpPr>
        <p:spPr>
          <a:xfrm>
            <a:off x="581192" y="2180496"/>
            <a:ext cx="11029500" cy="36783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b="1" lang="ca" sz="2000" u="sng">
                <a:latin typeface="Calibri"/>
                <a:ea typeface="Calibri"/>
                <a:cs typeface="Calibri"/>
                <a:sym typeface="Calibri"/>
              </a:rPr>
              <a:t>METHODS -  STATISTICAL METHODS..</a:t>
            </a:r>
            <a:endParaRPr b="1" sz="2000" u="sng">
              <a:latin typeface="Calibri"/>
              <a:ea typeface="Calibri"/>
              <a:cs typeface="Calibri"/>
              <a:sym typeface="Calibri"/>
            </a:endParaRPr>
          </a:p>
          <a:p>
            <a:pPr indent="0" lvl="0" marL="0" rtl="0" algn="l">
              <a:spcBef>
                <a:spcPts val="0"/>
              </a:spcBef>
              <a:spcAft>
                <a:spcPts val="0"/>
              </a:spcAft>
              <a:buNone/>
            </a:pPr>
            <a:r>
              <a:t/>
            </a:r>
            <a:endParaRPr b="1" sz="2000" u="sng">
              <a:latin typeface="Calibri"/>
              <a:ea typeface="Calibri"/>
              <a:cs typeface="Calibri"/>
              <a:sym typeface="Calibri"/>
            </a:endParaRPr>
          </a:p>
          <a:p>
            <a:pPr indent="0" lvl="0" marL="0" rtl="0" algn="just">
              <a:lnSpc>
                <a:spcPct val="115000"/>
              </a:lnSpc>
              <a:spcBef>
                <a:spcPts val="0"/>
              </a:spcBef>
              <a:spcAft>
                <a:spcPts val="0"/>
              </a:spcAft>
              <a:buNone/>
            </a:pPr>
            <a:r>
              <a:rPr b="1" lang="ca" sz="2000">
                <a:latin typeface="Calibri"/>
                <a:ea typeface="Calibri"/>
                <a:cs typeface="Calibri"/>
                <a:sym typeface="Calibri"/>
              </a:rPr>
              <a:t>ITEM 12a. </a:t>
            </a:r>
            <a:r>
              <a:rPr lang="ca" sz="2000">
                <a:solidFill>
                  <a:srgbClr val="44546A"/>
                </a:solidFill>
                <a:latin typeface="Calibri"/>
                <a:ea typeface="Calibri"/>
                <a:cs typeface="Calibri"/>
                <a:sym typeface="Calibri"/>
              </a:rPr>
              <a:t>Describe all statistical methods, including those used to control for confounding.</a:t>
            </a:r>
            <a:endParaRPr sz="2000">
              <a:latin typeface="Calibri"/>
              <a:ea typeface="Calibri"/>
              <a:cs typeface="Calibri"/>
              <a:sym typeface="Calibri"/>
            </a:endParaRPr>
          </a:p>
          <a:p>
            <a:pPr indent="-355600" lvl="0" marL="457200" rtl="0" algn="just">
              <a:lnSpc>
                <a:spcPct val="115000"/>
              </a:lnSpc>
              <a:spcBef>
                <a:spcPts val="0"/>
              </a:spcBef>
              <a:spcAft>
                <a:spcPts val="0"/>
              </a:spcAft>
              <a:buClr>
                <a:srgbClr val="44546A"/>
              </a:buClr>
              <a:buSzPts val="2000"/>
              <a:buFont typeface="Calibri"/>
              <a:buChar char="-"/>
            </a:pPr>
            <a:r>
              <a:rPr lang="ca" sz="2000">
                <a:solidFill>
                  <a:srgbClr val="44546A"/>
                </a:solidFill>
                <a:highlight>
                  <a:schemeClr val="lt1"/>
                </a:highlight>
                <a:latin typeface="Calibri"/>
                <a:ea typeface="Calibri"/>
                <a:cs typeface="Calibri"/>
                <a:sym typeface="Calibri"/>
              </a:rPr>
              <a:t> </a:t>
            </a:r>
            <a:r>
              <a:rPr lang="ca" sz="2000">
                <a:solidFill>
                  <a:srgbClr val="44546A"/>
                </a:solidFill>
                <a:highlight>
                  <a:srgbClr val="FFFFFF"/>
                </a:highlight>
                <a:latin typeface="Calibri"/>
                <a:ea typeface="Calibri"/>
                <a:cs typeface="Calibri"/>
                <a:sym typeface="Calibri"/>
              </a:rPr>
              <a:t>Kruskal-Wallis: per provar si les dades provenen d'una mateixa població</a:t>
            </a:r>
            <a:endParaRPr sz="2000">
              <a:solidFill>
                <a:srgbClr val="44546A"/>
              </a:solidFill>
              <a:highlight>
                <a:srgbClr val="FFFFFF"/>
              </a:highlight>
              <a:latin typeface="Calibri"/>
              <a:ea typeface="Calibri"/>
              <a:cs typeface="Calibri"/>
              <a:sym typeface="Calibri"/>
            </a:endParaRPr>
          </a:p>
          <a:p>
            <a:pPr indent="-355600" lvl="0" marL="457200" rtl="0" algn="just">
              <a:lnSpc>
                <a:spcPct val="115000"/>
              </a:lnSpc>
              <a:spcBef>
                <a:spcPts val="0"/>
              </a:spcBef>
              <a:spcAft>
                <a:spcPts val="0"/>
              </a:spcAft>
              <a:buClr>
                <a:srgbClr val="44546A"/>
              </a:buClr>
              <a:buSzPts val="2000"/>
              <a:buFont typeface="Calibri"/>
              <a:buChar char="-"/>
            </a:pPr>
            <a:r>
              <a:rPr lang="ca" sz="2000">
                <a:solidFill>
                  <a:srgbClr val="44546A"/>
                </a:solidFill>
                <a:highlight>
                  <a:srgbClr val="FFFFFF"/>
                </a:highlight>
                <a:latin typeface="Calibri"/>
                <a:ea typeface="Calibri"/>
                <a:cs typeface="Calibri"/>
                <a:sym typeface="Calibri"/>
              </a:rPr>
              <a:t>Wald: per posar a prova el veritable valor del paràmetre basat en l'estimació de la mostra.</a:t>
            </a:r>
            <a:endParaRPr sz="2000">
              <a:solidFill>
                <a:srgbClr val="44546A"/>
              </a:solidFill>
              <a:highlight>
                <a:srgbClr val="FFFFFF"/>
              </a:highlight>
              <a:latin typeface="Calibri"/>
              <a:ea typeface="Calibri"/>
              <a:cs typeface="Calibri"/>
              <a:sym typeface="Calibri"/>
            </a:endParaRPr>
          </a:p>
          <a:p>
            <a:pPr indent="-355600" lvl="0" marL="457200" rtl="0" algn="just">
              <a:lnSpc>
                <a:spcPct val="115000"/>
              </a:lnSpc>
              <a:spcBef>
                <a:spcPts val="0"/>
              </a:spcBef>
              <a:spcAft>
                <a:spcPts val="0"/>
              </a:spcAft>
              <a:buClr>
                <a:srgbClr val="44546A"/>
              </a:buClr>
              <a:buSzPts val="2000"/>
              <a:buFont typeface="Calibri"/>
              <a:buChar char="-"/>
            </a:pPr>
            <a:r>
              <a:rPr lang="ca" sz="2000">
                <a:solidFill>
                  <a:srgbClr val="44546A"/>
                </a:solidFill>
                <a:highlight>
                  <a:srgbClr val="FFFFFF"/>
                </a:highlight>
                <a:latin typeface="Calibri"/>
                <a:ea typeface="Calibri"/>
                <a:cs typeface="Calibri"/>
                <a:sym typeface="Calibri"/>
              </a:rPr>
              <a:t>El model de risc proporcional: per determinar els factors associats amb el risc de desenvolupar TB</a:t>
            </a:r>
            <a:endParaRPr sz="2000">
              <a:solidFill>
                <a:srgbClr val="44546A"/>
              </a:solidFill>
              <a:highlight>
                <a:srgbClr val="FFFFFF"/>
              </a:highlight>
              <a:latin typeface="Calibri"/>
              <a:ea typeface="Calibri"/>
              <a:cs typeface="Calibri"/>
              <a:sym typeface="Calibri"/>
            </a:endParaRPr>
          </a:p>
          <a:p>
            <a:pPr indent="-355600" lvl="0" marL="457200" rtl="0" algn="just">
              <a:lnSpc>
                <a:spcPct val="115000"/>
              </a:lnSpc>
              <a:spcBef>
                <a:spcPts val="0"/>
              </a:spcBef>
              <a:spcAft>
                <a:spcPts val="0"/>
              </a:spcAft>
              <a:buClr>
                <a:srgbClr val="44546A"/>
              </a:buClr>
              <a:buSzPts val="2000"/>
              <a:buFont typeface="Calibri"/>
              <a:buChar char="-"/>
            </a:pPr>
            <a:r>
              <a:rPr lang="ca" sz="2000">
                <a:solidFill>
                  <a:srgbClr val="44546A"/>
                </a:solidFill>
                <a:highlight>
                  <a:srgbClr val="FFFFFF"/>
                </a:highlight>
                <a:latin typeface="Calibri"/>
                <a:ea typeface="Calibri"/>
                <a:cs typeface="Calibri"/>
                <a:sym typeface="Calibri"/>
              </a:rPr>
              <a:t>Proves basades en els residus de Schoenfeld: Per verificar si els supòsits de riscos proporcionals es van mantenir.</a:t>
            </a:r>
            <a:endParaRPr sz="2000">
              <a:solidFill>
                <a:srgbClr val="44546A"/>
              </a:solidFill>
              <a:highlight>
                <a:srgbClr val="FFFFFF"/>
              </a:highlight>
              <a:latin typeface="Calibri"/>
              <a:ea typeface="Calibri"/>
              <a:cs typeface="Calibri"/>
              <a:sym typeface="Calibri"/>
            </a:endParaRPr>
          </a:p>
        </p:txBody>
      </p:sp>
      <p:sp>
        <p:nvSpPr>
          <p:cNvPr id="466" name="Google Shape;466;p57"/>
          <p:cNvSpPr txBox="1"/>
          <p:nvPr>
            <p:ph idx="12" type="sldNum"/>
          </p:nvPr>
        </p:nvSpPr>
        <p:spPr>
          <a:xfrm>
            <a:off x="10558300" y="5956137"/>
            <a:ext cx="10524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ca"/>
              <a:t>‹#›</a:t>
            </a:fld>
            <a:endParaRPr/>
          </a:p>
        </p:txBody>
      </p:sp>
      <p:sp>
        <p:nvSpPr>
          <p:cNvPr id="467" name="Google Shape;467;p57"/>
          <p:cNvSpPr txBox="1"/>
          <p:nvPr>
            <p:ph type="title"/>
          </p:nvPr>
        </p:nvSpPr>
        <p:spPr>
          <a:xfrm>
            <a:off x="581192" y="702156"/>
            <a:ext cx="11029500" cy="10137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ca"/>
              <a:t>ESTUDI DE COHORTS. GUIA STROBE.</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2" name="Shape 472"/>
        <p:cNvGrpSpPr/>
        <p:nvPr/>
      </p:nvGrpSpPr>
      <p:grpSpPr>
        <a:xfrm>
          <a:off x="0" y="0"/>
          <a:ext cx="0" cy="0"/>
          <a:chOff x="0" y="0"/>
          <a:chExt cx="0" cy="0"/>
        </a:xfrm>
      </p:grpSpPr>
      <p:sp>
        <p:nvSpPr>
          <p:cNvPr id="473" name="Google Shape;473;p58"/>
          <p:cNvSpPr txBox="1"/>
          <p:nvPr>
            <p:ph idx="1" type="body"/>
          </p:nvPr>
        </p:nvSpPr>
        <p:spPr>
          <a:xfrm>
            <a:off x="581192" y="2180496"/>
            <a:ext cx="11029500" cy="36783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b="1" lang="ca" sz="2000" u="sng">
                <a:latin typeface="Calibri"/>
                <a:ea typeface="Calibri"/>
                <a:cs typeface="Calibri"/>
                <a:sym typeface="Calibri"/>
              </a:rPr>
              <a:t>METHODS -  STATISTICAL METHODS..</a:t>
            </a:r>
            <a:endParaRPr b="1" sz="2000" u="sng">
              <a:latin typeface="Calibri"/>
              <a:ea typeface="Calibri"/>
              <a:cs typeface="Calibri"/>
              <a:sym typeface="Calibri"/>
            </a:endParaRPr>
          </a:p>
          <a:p>
            <a:pPr indent="0" lvl="0" marL="0" rtl="0" algn="l">
              <a:spcBef>
                <a:spcPts val="0"/>
              </a:spcBef>
              <a:spcAft>
                <a:spcPts val="0"/>
              </a:spcAft>
              <a:buNone/>
            </a:pPr>
            <a:r>
              <a:t/>
            </a:r>
            <a:endParaRPr b="1" sz="2000" u="sng">
              <a:latin typeface="Calibri"/>
              <a:ea typeface="Calibri"/>
              <a:cs typeface="Calibri"/>
              <a:sym typeface="Calibri"/>
            </a:endParaRPr>
          </a:p>
          <a:p>
            <a:pPr indent="0" lvl="0" marL="0" rtl="0" algn="just">
              <a:lnSpc>
                <a:spcPct val="115000"/>
              </a:lnSpc>
              <a:spcBef>
                <a:spcPts val="0"/>
              </a:spcBef>
              <a:spcAft>
                <a:spcPts val="0"/>
              </a:spcAft>
              <a:buNone/>
            </a:pPr>
            <a:r>
              <a:rPr b="1" lang="ca" sz="2000">
                <a:latin typeface="Calibri"/>
                <a:ea typeface="Calibri"/>
                <a:cs typeface="Calibri"/>
                <a:sym typeface="Calibri"/>
              </a:rPr>
              <a:t>ITEM 12b. </a:t>
            </a:r>
            <a:r>
              <a:rPr lang="ca" sz="2000">
                <a:latin typeface="Calibri"/>
                <a:ea typeface="Calibri"/>
                <a:cs typeface="Calibri"/>
                <a:sym typeface="Calibri"/>
              </a:rPr>
              <a:t>Describe any methods used to examine subgroups and interactions.</a:t>
            </a:r>
            <a:endParaRPr sz="2000">
              <a:latin typeface="Calibri"/>
              <a:ea typeface="Calibri"/>
              <a:cs typeface="Calibri"/>
              <a:sym typeface="Calibri"/>
            </a:endParaRPr>
          </a:p>
          <a:p>
            <a:pPr indent="-355600" lvl="0" marL="457200" rtl="0" algn="just">
              <a:lnSpc>
                <a:spcPct val="115000"/>
              </a:lnSpc>
              <a:spcBef>
                <a:spcPts val="0"/>
              </a:spcBef>
              <a:spcAft>
                <a:spcPts val="0"/>
              </a:spcAft>
              <a:buClr>
                <a:srgbClr val="FF9900"/>
              </a:buClr>
              <a:buSzPts val="2000"/>
              <a:buFont typeface="Calibri"/>
              <a:buChar char="-"/>
            </a:pPr>
            <a:r>
              <a:rPr lang="ca" sz="2000">
                <a:solidFill>
                  <a:srgbClr val="44546A"/>
                </a:solidFill>
                <a:highlight>
                  <a:srgbClr val="FFFFFF"/>
                </a:highlight>
                <a:latin typeface="Calibri"/>
                <a:ea typeface="Calibri"/>
                <a:cs typeface="Calibri"/>
                <a:sym typeface="Calibri"/>
              </a:rPr>
              <a:t>El model de risc proporcional es va utilitzar per determinar els factors associats amb el risc de desenvolupar TB, tenint en compte les següents covariables: gènere, categoria d'exposició, edat de la seroconversió i període de calendari. No obstant això, es van considerar les possibles interaccions entre la categoria d'exposició, el període calendari i les variables restants, ja que, en no ser significatives, no es van incloure en el model final.</a:t>
            </a:r>
            <a:endParaRPr b="1" sz="2000">
              <a:solidFill>
                <a:srgbClr val="44546A"/>
              </a:solidFill>
              <a:latin typeface="Calibri"/>
              <a:ea typeface="Calibri"/>
              <a:cs typeface="Calibri"/>
              <a:sym typeface="Calibri"/>
            </a:endParaRPr>
          </a:p>
          <a:p>
            <a:pPr indent="0" lvl="0" marL="0" rtl="0" algn="just">
              <a:lnSpc>
                <a:spcPct val="115000"/>
              </a:lnSpc>
              <a:spcBef>
                <a:spcPts val="0"/>
              </a:spcBef>
              <a:spcAft>
                <a:spcPts val="0"/>
              </a:spcAft>
              <a:buNone/>
            </a:pPr>
            <a:r>
              <a:t/>
            </a:r>
            <a:endParaRPr sz="2000">
              <a:highlight>
                <a:schemeClr val="lt1"/>
              </a:highlight>
              <a:latin typeface="Calibri"/>
              <a:ea typeface="Calibri"/>
              <a:cs typeface="Calibri"/>
              <a:sym typeface="Calibri"/>
            </a:endParaRPr>
          </a:p>
        </p:txBody>
      </p:sp>
      <p:sp>
        <p:nvSpPr>
          <p:cNvPr id="474" name="Google Shape;474;p58"/>
          <p:cNvSpPr txBox="1"/>
          <p:nvPr>
            <p:ph idx="12" type="sldNum"/>
          </p:nvPr>
        </p:nvSpPr>
        <p:spPr>
          <a:xfrm>
            <a:off x="10558300" y="5956137"/>
            <a:ext cx="10524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ca"/>
              <a:t>‹#›</a:t>
            </a:fld>
            <a:endParaRPr/>
          </a:p>
        </p:txBody>
      </p:sp>
      <p:sp>
        <p:nvSpPr>
          <p:cNvPr id="475" name="Google Shape;475;p58"/>
          <p:cNvSpPr txBox="1"/>
          <p:nvPr>
            <p:ph type="title"/>
          </p:nvPr>
        </p:nvSpPr>
        <p:spPr>
          <a:xfrm>
            <a:off x="581192" y="702156"/>
            <a:ext cx="11029500" cy="10137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ca"/>
              <a:t>ESTUDI DE COHORTS. GUIA STROBE.</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0" name="Shape 480"/>
        <p:cNvGrpSpPr/>
        <p:nvPr/>
      </p:nvGrpSpPr>
      <p:grpSpPr>
        <a:xfrm>
          <a:off x="0" y="0"/>
          <a:ext cx="0" cy="0"/>
          <a:chOff x="0" y="0"/>
          <a:chExt cx="0" cy="0"/>
        </a:xfrm>
      </p:grpSpPr>
      <p:sp>
        <p:nvSpPr>
          <p:cNvPr id="481" name="Google Shape;481;p59"/>
          <p:cNvSpPr txBox="1"/>
          <p:nvPr>
            <p:ph idx="1" type="body"/>
          </p:nvPr>
        </p:nvSpPr>
        <p:spPr>
          <a:xfrm>
            <a:off x="581192" y="2180496"/>
            <a:ext cx="11029500" cy="36783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b="1" lang="ca" sz="2000" u="sng">
                <a:latin typeface="Calibri"/>
                <a:ea typeface="Calibri"/>
                <a:cs typeface="Calibri"/>
                <a:sym typeface="Calibri"/>
              </a:rPr>
              <a:t>METHODS -  STATISTICAL METHODS..</a:t>
            </a:r>
            <a:endParaRPr b="1" sz="2000" u="sng">
              <a:latin typeface="Calibri"/>
              <a:ea typeface="Calibri"/>
              <a:cs typeface="Calibri"/>
              <a:sym typeface="Calibri"/>
            </a:endParaRPr>
          </a:p>
          <a:p>
            <a:pPr indent="0" lvl="0" marL="0" rtl="0" algn="l">
              <a:spcBef>
                <a:spcPts val="0"/>
              </a:spcBef>
              <a:spcAft>
                <a:spcPts val="0"/>
              </a:spcAft>
              <a:buNone/>
            </a:pPr>
            <a:r>
              <a:t/>
            </a:r>
            <a:endParaRPr b="1" sz="2000" u="sng">
              <a:latin typeface="Calibri"/>
              <a:ea typeface="Calibri"/>
              <a:cs typeface="Calibri"/>
              <a:sym typeface="Calibri"/>
            </a:endParaRPr>
          </a:p>
          <a:p>
            <a:pPr indent="0" lvl="0" marL="0" rtl="0" algn="just">
              <a:lnSpc>
                <a:spcPct val="115000"/>
              </a:lnSpc>
              <a:spcBef>
                <a:spcPts val="0"/>
              </a:spcBef>
              <a:spcAft>
                <a:spcPts val="0"/>
              </a:spcAft>
              <a:buNone/>
            </a:pPr>
            <a:r>
              <a:rPr b="1" lang="ca" sz="2000">
                <a:latin typeface="Calibri"/>
                <a:ea typeface="Calibri"/>
                <a:cs typeface="Calibri"/>
                <a:sym typeface="Calibri"/>
              </a:rPr>
              <a:t>ITEM 12c. </a:t>
            </a:r>
            <a:r>
              <a:rPr lang="ca" sz="2000">
                <a:solidFill>
                  <a:srgbClr val="44546A"/>
                </a:solidFill>
                <a:latin typeface="Calibri"/>
                <a:ea typeface="Calibri"/>
                <a:cs typeface="Calibri"/>
                <a:sym typeface="Calibri"/>
              </a:rPr>
              <a:t>Explain how missing data were addressed.</a:t>
            </a:r>
            <a:endParaRPr sz="2000">
              <a:latin typeface="Calibri"/>
              <a:ea typeface="Calibri"/>
              <a:cs typeface="Calibri"/>
              <a:sym typeface="Calibri"/>
            </a:endParaRPr>
          </a:p>
          <a:p>
            <a:pPr indent="-355600" lvl="0" marL="457200" rtl="0" algn="just">
              <a:lnSpc>
                <a:spcPct val="115000"/>
              </a:lnSpc>
              <a:spcBef>
                <a:spcPts val="0"/>
              </a:spcBef>
              <a:spcAft>
                <a:spcPts val="0"/>
              </a:spcAft>
              <a:buClr>
                <a:srgbClr val="FF9900"/>
              </a:buClr>
              <a:buSzPts val="2000"/>
              <a:buFont typeface="Calibri"/>
              <a:buChar char="-"/>
            </a:pPr>
            <a:r>
              <a:rPr lang="ca" sz="2000">
                <a:highlight>
                  <a:schemeClr val="lt1"/>
                </a:highlight>
                <a:latin typeface="Calibri"/>
                <a:ea typeface="Calibri"/>
                <a:cs typeface="Calibri"/>
                <a:sym typeface="Calibri"/>
              </a:rPr>
              <a:t> </a:t>
            </a:r>
            <a:r>
              <a:rPr lang="ca" sz="2000">
                <a:highlight>
                  <a:schemeClr val="lt1"/>
                </a:highlight>
                <a:latin typeface="Calibri"/>
                <a:ea typeface="Calibri"/>
                <a:cs typeface="Calibri"/>
                <a:sym typeface="Calibri"/>
              </a:rPr>
              <a:t>El temps fins a l'inici de la TB es va tractar com truncat a l'esquerra (entrada tardana) si l'ingrés al centre de reclutament va tenir lloc en un període anterior i com censurat a la dreta si l'individu era viu al final del período.La data de la seroconversió del VIH es va estimar a través de la probabilitat de distribució acumulativa d'infeccions utilitzant tècniques matemàtiques per a dades censurades per intervals des de 1979 fins al 1985.</a:t>
            </a:r>
            <a:endParaRPr sz="2000">
              <a:highlight>
                <a:schemeClr val="lt1"/>
              </a:highlight>
              <a:latin typeface="Calibri"/>
              <a:ea typeface="Calibri"/>
              <a:cs typeface="Calibri"/>
              <a:sym typeface="Calibri"/>
            </a:endParaRPr>
          </a:p>
          <a:p>
            <a:pPr indent="0" lvl="0" marL="0" rtl="0" algn="just">
              <a:lnSpc>
                <a:spcPct val="115000"/>
              </a:lnSpc>
              <a:spcBef>
                <a:spcPts val="0"/>
              </a:spcBef>
              <a:spcAft>
                <a:spcPts val="0"/>
              </a:spcAft>
              <a:buNone/>
            </a:pPr>
            <a:r>
              <a:rPr b="1" lang="ca" sz="2000">
                <a:latin typeface="Calibri"/>
                <a:ea typeface="Calibri"/>
                <a:cs typeface="Calibri"/>
                <a:sym typeface="Calibri"/>
              </a:rPr>
              <a:t>ITEM 12d.</a:t>
            </a:r>
            <a:r>
              <a:rPr lang="ca" sz="2000">
                <a:solidFill>
                  <a:srgbClr val="44546A"/>
                </a:solidFill>
                <a:latin typeface="Calibri"/>
                <a:ea typeface="Calibri"/>
                <a:cs typeface="Calibri"/>
                <a:sym typeface="Calibri"/>
              </a:rPr>
              <a:t> If applicable, explain how loss to follow-up was addressed.</a:t>
            </a:r>
            <a:r>
              <a:rPr b="1" lang="ca" sz="2000">
                <a:latin typeface="Calibri"/>
                <a:ea typeface="Calibri"/>
                <a:cs typeface="Calibri"/>
                <a:sym typeface="Calibri"/>
              </a:rPr>
              <a:t> </a:t>
            </a:r>
            <a:endParaRPr sz="2000">
              <a:latin typeface="Calibri"/>
              <a:ea typeface="Calibri"/>
              <a:cs typeface="Calibri"/>
              <a:sym typeface="Calibri"/>
            </a:endParaRPr>
          </a:p>
          <a:p>
            <a:pPr indent="-355600" lvl="0" marL="457200" rtl="0" algn="just">
              <a:lnSpc>
                <a:spcPct val="115000"/>
              </a:lnSpc>
              <a:spcBef>
                <a:spcPts val="0"/>
              </a:spcBef>
              <a:spcAft>
                <a:spcPts val="0"/>
              </a:spcAft>
              <a:buClr>
                <a:srgbClr val="FF9900"/>
              </a:buClr>
              <a:buSzPts val="2000"/>
              <a:buFont typeface="Calibri"/>
              <a:buChar char="-"/>
            </a:pPr>
            <a:r>
              <a:rPr lang="ca" sz="2000">
                <a:highlight>
                  <a:schemeClr val="lt1"/>
                </a:highlight>
                <a:latin typeface="Calibri"/>
                <a:ea typeface="Calibri"/>
                <a:cs typeface="Calibri"/>
                <a:sym typeface="Calibri"/>
              </a:rPr>
              <a:t> </a:t>
            </a:r>
            <a:endParaRPr sz="2000">
              <a:highlight>
                <a:schemeClr val="lt1"/>
              </a:highlight>
              <a:latin typeface="Calibri"/>
              <a:ea typeface="Calibri"/>
              <a:cs typeface="Calibri"/>
              <a:sym typeface="Calibri"/>
            </a:endParaRPr>
          </a:p>
          <a:p>
            <a:pPr indent="0" lvl="0" marL="0" rtl="0" algn="just">
              <a:lnSpc>
                <a:spcPct val="115000"/>
              </a:lnSpc>
              <a:spcBef>
                <a:spcPts val="0"/>
              </a:spcBef>
              <a:spcAft>
                <a:spcPts val="0"/>
              </a:spcAft>
              <a:buNone/>
            </a:pPr>
            <a:r>
              <a:rPr b="1" lang="ca" sz="2000">
                <a:latin typeface="Calibri"/>
                <a:ea typeface="Calibri"/>
                <a:cs typeface="Calibri"/>
                <a:sym typeface="Calibri"/>
              </a:rPr>
              <a:t>ITEM 12e. </a:t>
            </a:r>
            <a:r>
              <a:rPr lang="ca" sz="2000">
                <a:solidFill>
                  <a:srgbClr val="44546A"/>
                </a:solidFill>
                <a:latin typeface="Calibri"/>
                <a:ea typeface="Calibri"/>
                <a:cs typeface="Calibri"/>
                <a:sym typeface="Calibri"/>
              </a:rPr>
              <a:t>Describe any sensitivity analyses.</a:t>
            </a:r>
            <a:r>
              <a:rPr b="1" lang="ca" sz="2000">
                <a:latin typeface="Calibri"/>
                <a:ea typeface="Calibri"/>
                <a:cs typeface="Calibri"/>
                <a:sym typeface="Calibri"/>
              </a:rPr>
              <a:t> </a:t>
            </a:r>
            <a:endParaRPr sz="2000">
              <a:latin typeface="Calibri"/>
              <a:ea typeface="Calibri"/>
              <a:cs typeface="Calibri"/>
              <a:sym typeface="Calibri"/>
            </a:endParaRPr>
          </a:p>
          <a:p>
            <a:pPr indent="-355600" lvl="0" marL="457200" rtl="0" algn="just">
              <a:lnSpc>
                <a:spcPct val="115000"/>
              </a:lnSpc>
              <a:spcBef>
                <a:spcPts val="0"/>
              </a:spcBef>
              <a:spcAft>
                <a:spcPts val="0"/>
              </a:spcAft>
              <a:buClr>
                <a:srgbClr val="44546A"/>
              </a:buClr>
              <a:buSzPts val="2000"/>
              <a:buFont typeface="Calibri"/>
              <a:buChar char="-"/>
            </a:pPr>
            <a:r>
              <a:rPr lang="ca" sz="2000">
                <a:solidFill>
                  <a:srgbClr val="44546A"/>
                </a:solidFill>
                <a:highlight>
                  <a:schemeClr val="lt1"/>
                </a:highlight>
                <a:latin typeface="Calibri"/>
                <a:ea typeface="Calibri"/>
                <a:cs typeface="Calibri"/>
                <a:sym typeface="Calibri"/>
              </a:rPr>
              <a:t>Els resultats de les proves es van considerar estadísticament significatius si el valor de P resultant era menor de 0.05.</a:t>
            </a:r>
            <a:endParaRPr sz="2000">
              <a:solidFill>
                <a:srgbClr val="44546A"/>
              </a:solidFill>
              <a:highlight>
                <a:schemeClr val="lt1"/>
              </a:highlight>
              <a:latin typeface="Calibri"/>
              <a:ea typeface="Calibri"/>
              <a:cs typeface="Calibri"/>
              <a:sym typeface="Calibri"/>
            </a:endParaRPr>
          </a:p>
        </p:txBody>
      </p:sp>
      <p:sp>
        <p:nvSpPr>
          <p:cNvPr id="482" name="Google Shape;482;p59"/>
          <p:cNvSpPr txBox="1"/>
          <p:nvPr>
            <p:ph idx="12" type="sldNum"/>
          </p:nvPr>
        </p:nvSpPr>
        <p:spPr>
          <a:xfrm>
            <a:off x="10558300" y="5956137"/>
            <a:ext cx="10524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ca"/>
              <a:t>‹#›</a:t>
            </a:fld>
            <a:endParaRPr/>
          </a:p>
        </p:txBody>
      </p:sp>
      <p:sp>
        <p:nvSpPr>
          <p:cNvPr id="483" name="Google Shape;483;p59"/>
          <p:cNvSpPr txBox="1"/>
          <p:nvPr>
            <p:ph type="title"/>
          </p:nvPr>
        </p:nvSpPr>
        <p:spPr>
          <a:xfrm>
            <a:off x="581192" y="702156"/>
            <a:ext cx="11029500" cy="10137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ca"/>
              <a:t>ESTUDI DE COHORTS. GUIA STROBE.</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8" name="Shape 488"/>
        <p:cNvGrpSpPr/>
        <p:nvPr/>
      </p:nvGrpSpPr>
      <p:grpSpPr>
        <a:xfrm>
          <a:off x="0" y="0"/>
          <a:ext cx="0" cy="0"/>
          <a:chOff x="0" y="0"/>
          <a:chExt cx="0" cy="0"/>
        </a:xfrm>
      </p:grpSpPr>
      <p:sp>
        <p:nvSpPr>
          <p:cNvPr id="489" name="Google Shape;489;p60"/>
          <p:cNvSpPr txBox="1"/>
          <p:nvPr>
            <p:ph idx="1" type="body"/>
          </p:nvPr>
        </p:nvSpPr>
        <p:spPr>
          <a:xfrm>
            <a:off x="581192" y="2180496"/>
            <a:ext cx="11029500" cy="36783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t/>
            </a:r>
            <a:endParaRPr b="1" sz="2000" u="sng">
              <a:latin typeface="Calibri"/>
              <a:ea typeface="Calibri"/>
              <a:cs typeface="Calibri"/>
              <a:sym typeface="Calibri"/>
            </a:endParaRPr>
          </a:p>
          <a:p>
            <a:pPr indent="0" lvl="0" marL="0" rtl="0" algn="l">
              <a:spcBef>
                <a:spcPts val="0"/>
              </a:spcBef>
              <a:spcAft>
                <a:spcPts val="0"/>
              </a:spcAft>
              <a:buNone/>
            </a:pPr>
            <a:r>
              <a:rPr b="1" lang="ca" sz="2000" u="sng">
                <a:latin typeface="Calibri"/>
                <a:ea typeface="Calibri"/>
                <a:cs typeface="Calibri"/>
                <a:sym typeface="Calibri"/>
              </a:rPr>
              <a:t>RESULTS - PARTICIPANTS.</a:t>
            </a:r>
            <a:endParaRPr b="1" sz="2000" u="sng">
              <a:latin typeface="Calibri"/>
              <a:ea typeface="Calibri"/>
              <a:cs typeface="Calibri"/>
              <a:sym typeface="Calibri"/>
            </a:endParaRPr>
          </a:p>
          <a:p>
            <a:pPr indent="0" lvl="0" marL="0" rtl="0" algn="l">
              <a:spcBef>
                <a:spcPts val="0"/>
              </a:spcBef>
              <a:spcAft>
                <a:spcPts val="0"/>
              </a:spcAft>
              <a:buNone/>
            </a:pPr>
            <a:r>
              <a:t/>
            </a:r>
            <a:endParaRPr b="1" sz="2000" u="sng">
              <a:latin typeface="Calibri"/>
              <a:ea typeface="Calibri"/>
              <a:cs typeface="Calibri"/>
              <a:sym typeface="Calibri"/>
            </a:endParaRPr>
          </a:p>
          <a:p>
            <a:pPr indent="0" lvl="0" marL="0" rtl="0" algn="just">
              <a:lnSpc>
                <a:spcPct val="115000"/>
              </a:lnSpc>
              <a:spcBef>
                <a:spcPts val="0"/>
              </a:spcBef>
              <a:spcAft>
                <a:spcPts val="0"/>
              </a:spcAft>
              <a:buNone/>
            </a:pPr>
            <a:r>
              <a:rPr b="1" lang="ca" sz="2000">
                <a:latin typeface="Calibri"/>
                <a:ea typeface="Calibri"/>
                <a:cs typeface="Calibri"/>
                <a:sym typeface="Calibri"/>
              </a:rPr>
              <a:t>ITEM 13a. </a:t>
            </a:r>
            <a:r>
              <a:rPr lang="ca" sz="2000">
                <a:solidFill>
                  <a:srgbClr val="44546A"/>
                </a:solidFill>
                <a:latin typeface="Calibri"/>
                <a:ea typeface="Calibri"/>
                <a:cs typeface="Calibri"/>
                <a:sym typeface="Calibri"/>
              </a:rPr>
              <a:t>Report numbers of individuals at each stage of study—eg numbers potentially eligible, examined for eligibility, confirmed eligible, included in the study, completing follow-up, and analysed.</a:t>
            </a:r>
            <a:endParaRPr b="1" sz="2000">
              <a:latin typeface="Calibri"/>
              <a:ea typeface="Calibri"/>
              <a:cs typeface="Calibri"/>
              <a:sym typeface="Calibri"/>
            </a:endParaRPr>
          </a:p>
          <a:p>
            <a:pPr indent="-355600" lvl="0" marL="457200" rtl="0" algn="just">
              <a:lnSpc>
                <a:spcPct val="115000"/>
              </a:lnSpc>
              <a:spcBef>
                <a:spcPts val="0"/>
              </a:spcBef>
              <a:spcAft>
                <a:spcPts val="0"/>
              </a:spcAft>
              <a:buClr>
                <a:srgbClr val="44546A"/>
              </a:buClr>
              <a:buSzPts val="2000"/>
              <a:buFont typeface="Calibri"/>
              <a:buChar char="-"/>
            </a:pPr>
            <a:r>
              <a:rPr lang="ca" sz="2000">
                <a:solidFill>
                  <a:srgbClr val="44546A"/>
                </a:solidFill>
                <a:highlight>
                  <a:srgbClr val="FFFFFF"/>
                </a:highlight>
                <a:latin typeface="Calibri"/>
                <a:ea typeface="Calibri"/>
                <a:cs typeface="Calibri"/>
                <a:sym typeface="Calibri"/>
              </a:rPr>
              <a:t>Les anàlisis van incloure 2238 seroconvertidores de VIH (1874 homes i 364 dones); dels quals 423 (18.9%) van contraure la infecció per VIH a l'era HAART. La mitjana de seguiment va ser de 10,1 anys i el seguiment total va ser de 23698 persones-any.</a:t>
            </a:r>
            <a:endParaRPr sz="2000">
              <a:solidFill>
                <a:srgbClr val="44546A"/>
              </a:solidFill>
              <a:latin typeface="Calibri"/>
              <a:ea typeface="Calibri"/>
              <a:cs typeface="Calibri"/>
              <a:sym typeface="Calibri"/>
            </a:endParaRPr>
          </a:p>
          <a:p>
            <a:pPr indent="0" lvl="0" marL="0" rtl="0" algn="just">
              <a:lnSpc>
                <a:spcPct val="115000"/>
              </a:lnSpc>
              <a:spcBef>
                <a:spcPts val="800"/>
              </a:spcBef>
              <a:spcAft>
                <a:spcPts val="0"/>
              </a:spcAft>
              <a:buNone/>
            </a:pPr>
            <a:r>
              <a:rPr b="1" lang="ca" sz="2000">
                <a:latin typeface="Calibri"/>
                <a:ea typeface="Calibri"/>
                <a:cs typeface="Calibri"/>
                <a:sym typeface="Calibri"/>
              </a:rPr>
              <a:t>ITEM 13b. </a:t>
            </a:r>
            <a:r>
              <a:rPr lang="ca" sz="2000">
                <a:solidFill>
                  <a:srgbClr val="44546A"/>
                </a:solidFill>
                <a:latin typeface="Calibri"/>
                <a:ea typeface="Calibri"/>
                <a:cs typeface="Calibri"/>
                <a:sym typeface="Calibri"/>
              </a:rPr>
              <a:t>Give reasons for non-participation at each stage.</a:t>
            </a:r>
            <a:endParaRPr sz="2000">
              <a:latin typeface="Calibri"/>
              <a:ea typeface="Calibri"/>
              <a:cs typeface="Calibri"/>
              <a:sym typeface="Calibri"/>
            </a:endParaRPr>
          </a:p>
          <a:p>
            <a:pPr indent="-355600" lvl="0" marL="457200" rtl="0" algn="just">
              <a:lnSpc>
                <a:spcPct val="115000"/>
              </a:lnSpc>
              <a:spcBef>
                <a:spcPts val="0"/>
              </a:spcBef>
              <a:spcAft>
                <a:spcPts val="0"/>
              </a:spcAft>
              <a:buSzPts val="2000"/>
              <a:buFont typeface="Calibri"/>
              <a:buChar char="-"/>
            </a:pPr>
            <a:r>
              <a:t/>
            </a:r>
            <a:endParaRPr sz="2000">
              <a:latin typeface="Calibri"/>
              <a:ea typeface="Calibri"/>
              <a:cs typeface="Calibri"/>
              <a:sym typeface="Calibri"/>
            </a:endParaRPr>
          </a:p>
          <a:p>
            <a:pPr indent="0" lvl="0" marL="0" rtl="0" algn="just">
              <a:lnSpc>
                <a:spcPct val="115000"/>
              </a:lnSpc>
              <a:spcBef>
                <a:spcPts val="0"/>
              </a:spcBef>
              <a:spcAft>
                <a:spcPts val="0"/>
              </a:spcAft>
              <a:buNone/>
            </a:pPr>
            <a:r>
              <a:rPr b="1" lang="ca" sz="2000">
                <a:latin typeface="Calibri"/>
                <a:ea typeface="Calibri"/>
                <a:cs typeface="Calibri"/>
                <a:sym typeface="Calibri"/>
              </a:rPr>
              <a:t>ITEM 13c. </a:t>
            </a:r>
            <a:r>
              <a:rPr lang="ca" sz="2000">
                <a:solidFill>
                  <a:srgbClr val="44546A"/>
                </a:solidFill>
                <a:latin typeface="Calibri"/>
                <a:ea typeface="Calibri"/>
                <a:cs typeface="Calibri"/>
                <a:sym typeface="Calibri"/>
              </a:rPr>
              <a:t>Consider use of a flow diagram.</a:t>
            </a:r>
            <a:endParaRPr sz="2000">
              <a:latin typeface="Calibri"/>
              <a:ea typeface="Calibri"/>
              <a:cs typeface="Calibri"/>
              <a:sym typeface="Calibri"/>
            </a:endParaRPr>
          </a:p>
          <a:p>
            <a:pPr indent="-355600" lvl="0" marL="457200" rtl="0" algn="just">
              <a:lnSpc>
                <a:spcPct val="115000"/>
              </a:lnSpc>
              <a:spcBef>
                <a:spcPts val="0"/>
              </a:spcBef>
              <a:spcAft>
                <a:spcPts val="0"/>
              </a:spcAft>
              <a:buClr>
                <a:srgbClr val="44546A"/>
              </a:buClr>
              <a:buSzPts val="2000"/>
              <a:buFont typeface="Calibri"/>
              <a:buChar char="-"/>
            </a:pPr>
            <a:r>
              <a:rPr lang="ca" sz="2000">
                <a:solidFill>
                  <a:srgbClr val="44546A"/>
                </a:solidFill>
                <a:highlight>
                  <a:srgbClr val="FFFFFF"/>
                </a:highlight>
                <a:latin typeface="Calibri"/>
                <a:ea typeface="Calibri"/>
                <a:cs typeface="Calibri"/>
                <a:sym typeface="Calibri"/>
              </a:rPr>
              <a:t>Podria fer-se'n un ramificant per gènere, després pel motiu d'infecció i per presència o no de tuberculosi, però més que un diagrama de flux seria com un arbre.</a:t>
            </a:r>
            <a:endParaRPr sz="2000">
              <a:solidFill>
                <a:srgbClr val="44546A"/>
              </a:solidFill>
              <a:highlight>
                <a:srgbClr val="FFFFFF"/>
              </a:highlight>
              <a:latin typeface="Calibri"/>
              <a:ea typeface="Calibri"/>
              <a:cs typeface="Calibri"/>
              <a:sym typeface="Calibri"/>
            </a:endParaRPr>
          </a:p>
          <a:p>
            <a:pPr indent="0" lvl="0" marL="457200" rtl="0" algn="just">
              <a:lnSpc>
                <a:spcPct val="115000"/>
              </a:lnSpc>
              <a:spcBef>
                <a:spcPts val="800"/>
              </a:spcBef>
              <a:spcAft>
                <a:spcPts val="0"/>
              </a:spcAft>
              <a:buNone/>
            </a:pPr>
            <a:r>
              <a:t/>
            </a:r>
            <a:endParaRPr sz="2000">
              <a:latin typeface="Calibri"/>
              <a:ea typeface="Calibri"/>
              <a:cs typeface="Calibri"/>
              <a:sym typeface="Calibri"/>
            </a:endParaRPr>
          </a:p>
        </p:txBody>
      </p:sp>
      <p:sp>
        <p:nvSpPr>
          <p:cNvPr id="490" name="Google Shape;490;p60"/>
          <p:cNvSpPr txBox="1"/>
          <p:nvPr>
            <p:ph idx="12" type="sldNum"/>
          </p:nvPr>
        </p:nvSpPr>
        <p:spPr>
          <a:xfrm>
            <a:off x="10558300" y="5956137"/>
            <a:ext cx="10524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ca"/>
              <a:t>‹#›</a:t>
            </a:fld>
            <a:endParaRPr/>
          </a:p>
        </p:txBody>
      </p:sp>
      <p:sp>
        <p:nvSpPr>
          <p:cNvPr id="491" name="Google Shape;491;p60"/>
          <p:cNvSpPr txBox="1"/>
          <p:nvPr>
            <p:ph type="title"/>
          </p:nvPr>
        </p:nvSpPr>
        <p:spPr>
          <a:xfrm>
            <a:off x="581192" y="702156"/>
            <a:ext cx="11029500" cy="10137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ca"/>
              <a:t>ESTUDI DE COHORTS. GUIA STROBE.</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6" name="Shape 496"/>
        <p:cNvGrpSpPr/>
        <p:nvPr/>
      </p:nvGrpSpPr>
      <p:grpSpPr>
        <a:xfrm>
          <a:off x="0" y="0"/>
          <a:ext cx="0" cy="0"/>
          <a:chOff x="0" y="0"/>
          <a:chExt cx="0" cy="0"/>
        </a:xfrm>
      </p:grpSpPr>
      <p:sp>
        <p:nvSpPr>
          <p:cNvPr id="497" name="Google Shape;497;p61"/>
          <p:cNvSpPr txBox="1"/>
          <p:nvPr>
            <p:ph idx="1" type="body"/>
          </p:nvPr>
        </p:nvSpPr>
        <p:spPr>
          <a:xfrm>
            <a:off x="581192" y="2180496"/>
            <a:ext cx="11029500" cy="36783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t/>
            </a:r>
            <a:endParaRPr b="1" sz="2000" u="sng">
              <a:latin typeface="Calibri"/>
              <a:ea typeface="Calibri"/>
              <a:cs typeface="Calibri"/>
              <a:sym typeface="Calibri"/>
            </a:endParaRPr>
          </a:p>
          <a:p>
            <a:pPr indent="0" lvl="0" marL="0" rtl="0" algn="l">
              <a:spcBef>
                <a:spcPts val="0"/>
              </a:spcBef>
              <a:spcAft>
                <a:spcPts val="0"/>
              </a:spcAft>
              <a:buNone/>
            </a:pPr>
            <a:r>
              <a:rPr b="1" lang="ca" sz="2000" u="sng">
                <a:latin typeface="Calibri"/>
                <a:ea typeface="Calibri"/>
                <a:cs typeface="Calibri"/>
                <a:sym typeface="Calibri"/>
              </a:rPr>
              <a:t>RESULTS - DESCRIPTVE DATA.</a:t>
            </a:r>
            <a:endParaRPr b="1" sz="2000" u="sng">
              <a:latin typeface="Calibri"/>
              <a:ea typeface="Calibri"/>
              <a:cs typeface="Calibri"/>
              <a:sym typeface="Calibri"/>
            </a:endParaRPr>
          </a:p>
          <a:p>
            <a:pPr indent="0" lvl="0" marL="0" rtl="0" algn="l">
              <a:spcBef>
                <a:spcPts val="0"/>
              </a:spcBef>
              <a:spcAft>
                <a:spcPts val="0"/>
              </a:spcAft>
              <a:buNone/>
            </a:pPr>
            <a:r>
              <a:t/>
            </a:r>
            <a:endParaRPr b="1" sz="2000" u="sng">
              <a:latin typeface="Calibri"/>
              <a:ea typeface="Calibri"/>
              <a:cs typeface="Calibri"/>
              <a:sym typeface="Calibri"/>
            </a:endParaRPr>
          </a:p>
          <a:p>
            <a:pPr indent="0" lvl="0" marL="0" rtl="0" algn="just">
              <a:lnSpc>
                <a:spcPct val="115000"/>
              </a:lnSpc>
              <a:spcBef>
                <a:spcPts val="0"/>
              </a:spcBef>
              <a:spcAft>
                <a:spcPts val="0"/>
              </a:spcAft>
              <a:buNone/>
            </a:pPr>
            <a:r>
              <a:rPr b="1" lang="ca" sz="2000">
                <a:latin typeface="Calibri"/>
                <a:ea typeface="Calibri"/>
                <a:cs typeface="Calibri"/>
                <a:sym typeface="Calibri"/>
              </a:rPr>
              <a:t>IITEM 14a. </a:t>
            </a:r>
            <a:r>
              <a:rPr lang="ca" sz="2000">
                <a:solidFill>
                  <a:srgbClr val="44546A"/>
                </a:solidFill>
                <a:latin typeface="Calibri"/>
                <a:ea typeface="Calibri"/>
                <a:cs typeface="Calibri"/>
                <a:sym typeface="Calibri"/>
              </a:rPr>
              <a:t>Give characteristics of study participants (eg demographic, clinical, social) and information on exposures and potential confounders.</a:t>
            </a:r>
            <a:endParaRPr b="1" sz="2000">
              <a:latin typeface="Calibri"/>
              <a:ea typeface="Calibri"/>
              <a:cs typeface="Calibri"/>
              <a:sym typeface="Calibri"/>
            </a:endParaRPr>
          </a:p>
          <a:p>
            <a:pPr indent="-355600" lvl="0" marL="457200" rtl="0" algn="just">
              <a:lnSpc>
                <a:spcPct val="115000"/>
              </a:lnSpc>
              <a:spcBef>
                <a:spcPts val="0"/>
              </a:spcBef>
              <a:spcAft>
                <a:spcPts val="0"/>
              </a:spcAft>
              <a:buClr>
                <a:srgbClr val="44546A"/>
              </a:buClr>
              <a:buSzPts val="2000"/>
              <a:buFont typeface="Calibri"/>
              <a:buChar char="-"/>
            </a:pPr>
            <a:r>
              <a:rPr lang="ca" sz="2000">
                <a:solidFill>
                  <a:srgbClr val="44546A"/>
                </a:solidFill>
                <a:highlight>
                  <a:srgbClr val="FFFFFF"/>
                </a:highlight>
                <a:latin typeface="Calibri"/>
                <a:ea typeface="Calibri"/>
                <a:cs typeface="Calibri"/>
                <a:sym typeface="Calibri"/>
              </a:rPr>
              <a:t>L'estudi recull les dades de l'edat, sexe, categoria de transmissió [UDI, homes que tenen sexe amb homes (HSH), heterosexuals, PCD/ hemofílics]), així com dades clíniques i immunològics (nombre i tipus d'esdeveniments de SIDA, tractaments antiretrovirals prescrits, Es van recollir el recompte de limfòcits CD4, la càrrega viral del VIH-ARN, l'estat vital i la causa de mort.</a:t>
            </a:r>
            <a:endParaRPr sz="2000">
              <a:solidFill>
                <a:srgbClr val="44546A"/>
              </a:solidFill>
              <a:latin typeface="Calibri"/>
              <a:ea typeface="Calibri"/>
              <a:cs typeface="Calibri"/>
              <a:sym typeface="Calibri"/>
            </a:endParaRPr>
          </a:p>
          <a:p>
            <a:pPr indent="0" lvl="0" marL="0" rtl="0" algn="just">
              <a:lnSpc>
                <a:spcPct val="115000"/>
              </a:lnSpc>
              <a:spcBef>
                <a:spcPts val="800"/>
              </a:spcBef>
              <a:spcAft>
                <a:spcPts val="0"/>
              </a:spcAft>
              <a:buNone/>
            </a:pPr>
            <a:r>
              <a:rPr b="1" lang="ca" sz="2000">
                <a:latin typeface="Calibri"/>
                <a:ea typeface="Calibri"/>
                <a:cs typeface="Calibri"/>
                <a:sym typeface="Calibri"/>
              </a:rPr>
              <a:t>ITEM 14b. </a:t>
            </a:r>
            <a:r>
              <a:rPr lang="ca" sz="2000">
                <a:solidFill>
                  <a:srgbClr val="44546A"/>
                </a:solidFill>
                <a:latin typeface="Calibri"/>
                <a:ea typeface="Calibri"/>
                <a:cs typeface="Calibri"/>
                <a:sym typeface="Calibri"/>
              </a:rPr>
              <a:t>Indicate number of participants with missing data for each variable of interest.</a:t>
            </a:r>
            <a:endParaRPr sz="2000">
              <a:latin typeface="Calibri"/>
              <a:ea typeface="Calibri"/>
              <a:cs typeface="Calibri"/>
              <a:sym typeface="Calibri"/>
            </a:endParaRPr>
          </a:p>
          <a:p>
            <a:pPr indent="-355600" lvl="0" marL="457200" rtl="0" algn="just">
              <a:lnSpc>
                <a:spcPct val="115000"/>
              </a:lnSpc>
              <a:spcBef>
                <a:spcPts val="0"/>
              </a:spcBef>
              <a:spcAft>
                <a:spcPts val="0"/>
              </a:spcAft>
              <a:buSzPts val="2000"/>
              <a:buFont typeface="Calibri"/>
              <a:buChar char="-"/>
            </a:pPr>
            <a:r>
              <a:rPr lang="ca" sz="2000">
                <a:latin typeface="Calibri"/>
                <a:ea typeface="Calibri"/>
                <a:cs typeface="Calibri"/>
                <a:sym typeface="Calibri"/>
              </a:rPr>
              <a:t>No s'indica la quantitat de dades que faltaven però si que se'ns diu que hi ha una part de la mostra a la qual se li ha atribuït valors com el de la data de seroconversió.</a:t>
            </a:r>
            <a:endParaRPr sz="2000">
              <a:latin typeface="Calibri"/>
              <a:ea typeface="Calibri"/>
              <a:cs typeface="Calibri"/>
              <a:sym typeface="Calibri"/>
            </a:endParaRPr>
          </a:p>
          <a:p>
            <a:pPr indent="0" lvl="0" marL="0" rtl="0" algn="just">
              <a:lnSpc>
                <a:spcPct val="115000"/>
              </a:lnSpc>
              <a:spcBef>
                <a:spcPts val="0"/>
              </a:spcBef>
              <a:spcAft>
                <a:spcPts val="0"/>
              </a:spcAft>
              <a:buNone/>
            </a:pPr>
            <a:r>
              <a:rPr b="1" lang="ca" sz="2000">
                <a:latin typeface="Calibri"/>
                <a:ea typeface="Calibri"/>
                <a:cs typeface="Calibri"/>
                <a:sym typeface="Calibri"/>
              </a:rPr>
              <a:t>ITEM 14c. </a:t>
            </a:r>
            <a:r>
              <a:rPr lang="ca" sz="2000">
                <a:solidFill>
                  <a:srgbClr val="44546A"/>
                </a:solidFill>
                <a:latin typeface="Calibri"/>
                <a:ea typeface="Calibri"/>
                <a:cs typeface="Calibri"/>
                <a:sym typeface="Calibri"/>
              </a:rPr>
              <a:t>Summarise follow-up time (eg, average and total amount).</a:t>
            </a:r>
            <a:endParaRPr sz="2000">
              <a:latin typeface="Calibri"/>
              <a:ea typeface="Calibri"/>
              <a:cs typeface="Calibri"/>
              <a:sym typeface="Calibri"/>
            </a:endParaRPr>
          </a:p>
          <a:p>
            <a:pPr indent="-355600" lvl="0" marL="457200" rtl="0" algn="just">
              <a:lnSpc>
                <a:spcPct val="115000"/>
              </a:lnSpc>
              <a:spcBef>
                <a:spcPts val="0"/>
              </a:spcBef>
              <a:spcAft>
                <a:spcPts val="0"/>
              </a:spcAft>
              <a:buClr>
                <a:srgbClr val="44546A"/>
              </a:buClr>
              <a:buSzPts val="2000"/>
              <a:buFont typeface="Calibri"/>
              <a:buChar char="-"/>
            </a:pPr>
            <a:r>
              <a:rPr lang="ca" sz="2000">
                <a:solidFill>
                  <a:srgbClr val="44546A"/>
                </a:solidFill>
                <a:latin typeface="Calibri"/>
                <a:ea typeface="Calibri"/>
                <a:cs typeface="Calibri"/>
                <a:sym typeface="Calibri"/>
              </a:rPr>
              <a:t>La mitjana de seguiment va ser de 10,1 anys (rang interquartil (RIC), 6,4-13,7 anys).</a:t>
            </a:r>
            <a:endParaRPr sz="2000">
              <a:solidFill>
                <a:srgbClr val="44546A"/>
              </a:solidFill>
              <a:latin typeface="Calibri"/>
              <a:ea typeface="Calibri"/>
              <a:cs typeface="Calibri"/>
              <a:sym typeface="Calibri"/>
            </a:endParaRPr>
          </a:p>
        </p:txBody>
      </p:sp>
      <p:sp>
        <p:nvSpPr>
          <p:cNvPr id="498" name="Google Shape;498;p61"/>
          <p:cNvSpPr txBox="1"/>
          <p:nvPr>
            <p:ph idx="12" type="sldNum"/>
          </p:nvPr>
        </p:nvSpPr>
        <p:spPr>
          <a:xfrm>
            <a:off x="10558300" y="5956137"/>
            <a:ext cx="10524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ca"/>
              <a:t>‹#›</a:t>
            </a:fld>
            <a:endParaRPr/>
          </a:p>
        </p:txBody>
      </p:sp>
      <p:sp>
        <p:nvSpPr>
          <p:cNvPr id="499" name="Google Shape;499;p61"/>
          <p:cNvSpPr txBox="1"/>
          <p:nvPr>
            <p:ph type="title"/>
          </p:nvPr>
        </p:nvSpPr>
        <p:spPr>
          <a:xfrm>
            <a:off x="581192" y="702156"/>
            <a:ext cx="11029500" cy="10137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ca"/>
              <a:t>ESTUDI DE COHORTS. GUIA STROBE.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17"/>
          <p:cNvSpPr txBox="1"/>
          <p:nvPr>
            <p:ph type="title"/>
          </p:nvPr>
        </p:nvSpPr>
        <p:spPr>
          <a:xfrm>
            <a:off x="581250" y="2084500"/>
            <a:ext cx="11029500" cy="35433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b="1" lang="ca" sz="2000" u="sng">
                <a:solidFill>
                  <a:schemeClr val="dk2"/>
                </a:solidFill>
                <a:latin typeface="Calibri"/>
                <a:ea typeface="Calibri"/>
                <a:cs typeface="Calibri"/>
                <a:sym typeface="Calibri"/>
              </a:rPr>
              <a:t>INTRODUCTION.</a:t>
            </a:r>
            <a:endParaRPr b="1" sz="2000" u="sng">
              <a:solidFill>
                <a:schemeClr val="dk2"/>
              </a:solidFill>
              <a:latin typeface="Calibri"/>
              <a:ea typeface="Calibri"/>
              <a:cs typeface="Calibri"/>
              <a:sym typeface="Calibri"/>
            </a:endParaRPr>
          </a:p>
          <a:p>
            <a:pPr indent="0" lvl="0" marL="0" rtl="0" algn="l">
              <a:spcBef>
                <a:spcPts val="0"/>
              </a:spcBef>
              <a:spcAft>
                <a:spcPts val="0"/>
              </a:spcAft>
              <a:buNone/>
            </a:pPr>
            <a:r>
              <a:t/>
            </a:r>
            <a:endParaRPr b="1" sz="2000" u="sng">
              <a:solidFill>
                <a:schemeClr val="dk2"/>
              </a:solidFill>
              <a:latin typeface="Calibri"/>
              <a:ea typeface="Calibri"/>
              <a:cs typeface="Calibri"/>
              <a:sym typeface="Calibri"/>
            </a:endParaRPr>
          </a:p>
          <a:p>
            <a:pPr indent="0" lvl="0" marL="0" rtl="0" algn="just">
              <a:lnSpc>
                <a:spcPct val="115000"/>
              </a:lnSpc>
              <a:spcBef>
                <a:spcPts val="0"/>
              </a:spcBef>
              <a:spcAft>
                <a:spcPts val="0"/>
              </a:spcAft>
              <a:buClr>
                <a:schemeClr val="dk1"/>
              </a:buClr>
              <a:buSzPts val="1100"/>
              <a:buFont typeface="Arial"/>
              <a:buNone/>
            </a:pPr>
            <a:r>
              <a:rPr b="1" lang="ca" sz="2000">
                <a:solidFill>
                  <a:schemeClr val="dk2"/>
                </a:solidFill>
                <a:latin typeface="Calibri"/>
                <a:ea typeface="Calibri"/>
                <a:cs typeface="Calibri"/>
                <a:sym typeface="Calibri"/>
              </a:rPr>
              <a:t>ITEM 2A.</a:t>
            </a:r>
            <a:r>
              <a:rPr lang="ca" sz="2000">
                <a:solidFill>
                  <a:schemeClr val="dk2"/>
                </a:solidFill>
                <a:latin typeface="Calibri"/>
                <a:ea typeface="Calibri"/>
                <a:cs typeface="Calibri"/>
                <a:sym typeface="Calibri"/>
              </a:rPr>
              <a:t> Scientific background and explanation of rationale.</a:t>
            </a:r>
            <a:endParaRPr sz="2000">
              <a:solidFill>
                <a:schemeClr val="dk2"/>
              </a:solidFill>
              <a:latin typeface="Calibri"/>
              <a:ea typeface="Calibri"/>
              <a:cs typeface="Calibri"/>
              <a:sym typeface="Calibri"/>
            </a:endParaRPr>
          </a:p>
          <a:p>
            <a:pPr indent="-355600" lvl="0" marL="457200" rtl="0" algn="just">
              <a:lnSpc>
                <a:spcPct val="115000"/>
              </a:lnSpc>
              <a:spcBef>
                <a:spcPts val="0"/>
              </a:spcBef>
              <a:spcAft>
                <a:spcPts val="0"/>
              </a:spcAft>
              <a:buClr>
                <a:srgbClr val="FF9900"/>
              </a:buClr>
              <a:buSzPts val="2000"/>
              <a:buFont typeface="Calibri"/>
              <a:buChar char="-"/>
            </a:pPr>
            <a:r>
              <a:rPr lang="ca" sz="2000">
                <a:solidFill>
                  <a:schemeClr val="dk2"/>
                </a:solidFill>
                <a:latin typeface="Calibri"/>
                <a:ea typeface="Calibri"/>
                <a:cs typeface="Calibri"/>
                <a:sym typeface="Calibri"/>
              </a:rPr>
              <a:t>Si s’explica el bagatge científic racionalment sobre l’accident cerebrovascular agut i la seva neuroprotecció.</a:t>
            </a:r>
            <a:endParaRPr sz="2000">
              <a:solidFill>
                <a:schemeClr val="dk2"/>
              </a:solidFill>
              <a:latin typeface="Calibri"/>
              <a:ea typeface="Calibri"/>
              <a:cs typeface="Calibri"/>
              <a:sym typeface="Calibri"/>
            </a:endParaRPr>
          </a:p>
          <a:p>
            <a:pPr indent="0" lvl="0" marL="457200" rtl="0" algn="just">
              <a:lnSpc>
                <a:spcPct val="115000"/>
              </a:lnSpc>
              <a:spcBef>
                <a:spcPts val="0"/>
              </a:spcBef>
              <a:spcAft>
                <a:spcPts val="0"/>
              </a:spcAft>
              <a:buNone/>
            </a:pPr>
            <a:r>
              <a:t/>
            </a:r>
            <a:endParaRPr sz="2000">
              <a:solidFill>
                <a:schemeClr val="dk2"/>
              </a:solidFill>
              <a:latin typeface="Calibri"/>
              <a:ea typeface="Calibri"/>
              <a:cs typeface="Calibri"/>
              <a:sym typeface="Calibri"/>
            </a:endParaRPr>
          </a:p>
          <a:p>
            <a:pPr indent="0" lvl="0" marL="0" rtl="0" algn="l">
              <a:spcBef>
                <a:spcPts val="360"/>
              </a:spcBef>
              <a:spcAft>
                <a:spcPts val="0"/>
              </a:spcAft>
              <a:buClr>
                <a:schemeClr val="dk1"/>
              </a:buClr>
              <a:buSzPts val="1100"/>
              <a:buFont typeface="Arial"/>
              <a:buNone/>
            </a:pPr>
            <a:r>
              <a:rPr b="1" lang="ca" sz="2000">
                <a:solidFill>
                  <a:schemeClr val="dk2"/>
                </a:solidFill>
                <a:latin typeface="Calibri"/>
                <a:ea typeface="Calibri"/>
                <a:cs typeface="Calibri"/>
                <a:sym typeface="Calibri"/>
              </a:rPr>
              <a:t>ITEM 2B.</a:t>
            </a:r>
            <a:r>
              <a:rPr lang="ca" sz="2000">
                <a:solidFill>
                  <a:schemeClr val="dk2"/>
                </a:solidFill>
                <a:latin typeface="Calibri"/>
                <a:ea typeface="Calibri"/>
                <a:cs typeface="Calibri"/>
                <a:sym typeface="Calibri"/>
              </a:rPr>
              <a:t> Specific objectives or hypotheses.</a:t>
            </a:r>
            <a:endParaRPr sz="2000">
              <a:solidFill>
                <a:schemeClr val="dk2"/>
              </a:solidFill>
              <a:latin typeface="Calibri"/>
              <a:ea typeface="Calibri"/>
              <a:cs typeface="Calibri"/>
              <a:sym typeface="Calibri"/>
            </a:endParaRPr>
          </a:p>
          <a:p>
            <a:pPr indent="-355600" lvl="0" marL="457200" rtl="0" algn="just">
              <a:lnSpc>
                <a:spcPct val="115000"/>
              </a:lnSpc>
              <a:spcBef>
                <a:spcPts val="600"/>
              </a:spcBef>
              <a:spcAft>
                <a:spcPts val="0"/>
              </a:spcAft>
              <a:buClr>
                <a:srgbClr val="FF9900"/>
              </a:buClr>
              <a:buSzPts val="2000"/>
              <a:buFont typeface="Calibri"/>
              <a:buChar char="-"/>
            </a:pPr>
            <a:r>
              <a:rPr lang="ca" sz="2000">
                <a:solidFill>
                  <a:schemeClr val="dk2"/>
                </a:solidFill>
                <a:latin typeface="Calibri"/>
                <a:ea typeface="Calibri"/>
                <a:cs typeface="Calibri"/>
                <a:sym typeface="Calibri"/>
              </a:rPr>
              <a:t>Sí els objectius. No suficientment les hipòtesis en humans encara que parla de la eficiencia de la terapéutica particular en ratolins.</a:t>
            </a:r>
            <a:endParaRPr b="1" sz="2000">
              <a:solidFill>
                <a:schemeClr val="dk2"/>
              </a:solidFill>
              <a:latin typeface="Calibri"/>
              <a:ea typeface="Calibri"/>
              <a:cs typeface="Calibri"/>
              <a:sym typeface="Calibri"/>
            </a:endParaRPr>
          </a:p>
        </p:txBody>
      </p:sp>
      <p:sp>
        <p:nvSpPr>
          <p:cNvPr id="136" name="Google Shape;136;p17"/>
          <p:cNvSpPr txBox="1"/>
          <p:nvPr>
            <p:ph type="title"/>
          </p:nvPr>
        </p:nvSpPr>
        <p:spPr>
          <a:xfrm>
            <a:off x="581192" y="702156"/>
            <a:ext cx="11029500" cy="10137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ca"/>
              <a:t>ASSAIG CLÍNIC. GUIA CONSORT.</a:t>
            </a:r>
            <a:endParaRPr/>
          </a:p>
        </p:txBody>
      </p:sp>
      <p:sp>
        <p:nvSpPr>
          <p:cNvPr id="137" name="Google Shape;137;p17"/>
          <p:cNvSpPr txBox="1"/>
          <p:nvPr>
            <p:ph idx="12" type="sldNum"/>
          </p:nvPr>
        </p:nvSpPr>
        <p:spPr>
          <a:xfrm>
            <a:off x="10558300" y="5956137"/>
            <a:ext cx="10524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ca"/>
              <a:t>‹#›</a:t>
            </a:fld>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4" name="Shape 504"/>
        <p:cNvGrpSpPr/>
        <p:nvPr/>
      </p:nvGrpSpPr>
      <p:grpSpPr>
        <a:xfrm>
          <a:off x="0" y="0"/>
          <a:ext cx="0" cy="0"/>
          <a:chOff x="0" y="0"/>
          <a:chExt cx="0" cy="0"/>
        </a:xfrm>
      </p:grpSpPr>
      <p:sp>
        <p:nvSpPr>
          <p:cNvPr id="505" name="Google Shape;505;p62"/>
          <p:cNvSpPr txBox="1"/>
          <p:nvPr>
            <p:ph idx="1" type="body"/>
          </p:nvPr>
        </p:nvSpPr>
        <p:spPr>
          <a:xfrm>
            <a:off x="581192" y="2180496"/>
            <a:ext cx="11029500" cy="36783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b="1" lang="ca" sz="2000" u="sng">
                <a:latin typeface="Calibri"/>
                <a:ea typeface="Calibri"/>
                <a:cs typeface="Calibri"/>
                <a:sym typeface="Calibri"/>
              </a:rPr>
              <a:t>RESULTS - OUTCOME DATA.</a:t>
            </a:r>
            <a:endParaRPr b="1" sz="2000" u="sng">
              <a:latin typeface="Calibri"/>
              <a:ea typeface="Calibri"/>
              <a:cs typeface="Calibri"/>
              <a:sym typeface="Calibri"/>
            </a:endParaRPr>
          </a:p>
          <a:p>
            <a:pPr indent="0" lvl="0" marL="0" rtl="0" algn="l">
              <a:spcBef>
                <a:spcPts val="0"/>
              </a:spcBef>
              <a:spcAft>
                <a:spcPts val="0"/>
              </a:spcAft>
              <a:buNone/>
            </a:pPr>
            <a:r>
              <a:t/>
            </a:r>
            <a:endParaRPr b="1" sz="2000" u="sng">
              <a:latin typeface="Calibri"/>
              <a:ea typeface="Calibri"/>
              <a:cs typeface="Calibri"/>
              <a:sym typeface="Calibri"/>
            </a:endParaRPr>
          </a:p>
          <a:p>
            <a:pPr indent="0" lvl="0" marL="0" rtl="0" algn="just">
              <a:lnSpc>
                <a:spcPct val="115000"/>
              </a:lnSpc>
              <a:spcBef>
                <a:spcPts val="0"/>
              </a:spcBef>
              <a:spcAft>
                <a:spcPts val="0"/>
              </a:spcAft>
              <a:buNone/>
            </a:pPr>
            <a:r>
              <a:rPr b="1" lang="ca" sz="2000">
                <a:latin typeface="Calibri"/>
                <a:ea typeface="Calibri"/>
                <a:cs typeface="Calibri"/>
                <a:sym typeface="Calibri"/>
              </a:rPr>
              <a:t>ITEM 15. </a:t>
            </a:r>
            <a:r>
              <a:rPr lang="ca" sz="2000">
                <a:solidFill>
                  <a:srgbClr val="44546A"/>
                </a:solidFill>
                <a:latin typeface="Calibri"/>
                <a:ea typeface="Calibri"/>
                <a:cs typeface="Calibri"/>
                <a:sym typeface="Calibri"/>
              </a:rPr>
              <a:t>Report numbers of outcome events or summary measures over time.</a:t>
            </a:r>
            <a:endParaRPr sz="2000">
              <a:solidFill>
                <a:srgbClr val="44546A"/>
              </a:solidFill>
              <a:latin typeface="Calibri"/>
              <a:ea typeface="Calibri"/>
              <a:cs typeface="Calibri"/>
              <a:sym typeface="Calibri"/>
            </a:endParaRPr>
          </a:p>
          <a:p>
            <a:pPr indent="-355600" lvl="0" marL="457200" rtl="0" algn="just">
              <a:lnSpc>
                <a:spcPct val="115000"/>
              </a:lnSpc>
              <a:spcBef>
                <a:spcPts val="0"/>
              </a:spcBef>
              <a:spcAft>
                <a:spcPts val="0"/>
              </a:spcAft>
              <a:buClr>
                <a:srgbClr val="FF9900"/>
              </a:buClr>
              <a:buSzPts val="2000"/>
              <a:buFont typeface="Calibri"/>
              <a:buChar char="-"/>
            </a:pPr>
            <a:r>
              <a:rPr lang="ca"/>
              <a:t>La prevalença de vida de l'ús de TAR va ser de 51.4%; 62% en PCD, 50% en UDI i 41% en individus infectats per via sexual. Pel que fa a la prevalença en la vida de l'ús de TARGA, va ser del 41% en UDI, el 38% en persones infectades sexualment i el 35% a PCD. Després de 1997, la prevalença de per vida va ser igual a 45.4% (UDI), 38.5% (transmissió sexual) i 74.0% (PCD), respectivament. La incidència de tuberculosi va ser major en els usuaris de drogues intravenoses, i partir de 1995 es va observar una tendència a la disminució de la incidència de tuberculosi en totes les categories.</a:t>
            </a:r>
            <a:endParaRPr/>
          </a:p>
          <a:p>
            <a:pPr indent="0" lvl="0" marL="457200" rtl="0" algn="just">
              <a:lnSpc>
                <a:spcPct val="115000"/>
              </a:lnSpc>
              <a:spcBef>
                <a:spcPts val="0"/>
              </a:spcBef>
              <a:spcAft>
                <a:spcPts val="0"/>
              </a:spcAft>
              <a:buNone/>
            </a:pPr>
            <a:r>
              <a:t/>
            </a:r>
            <a:endParaRPr/>
          </a:p>
        </p:txBody>
      </p:sp>
      <p:sp>
        <p:nvSpPr>
          <p:cNvPr id="506" name="Google Shape;506;p62"/>
          <p:cNvSpPr txBox="1"/>
          <p:nvPr>
            <p:ph idx="12" type="sldNum"/>
          </p:nvPr>
        </p:nvSpPr>
        <p:spPr>
          <a:xfrm>
            <a:off x="10558300" y="5956137"/>
            <a:ext cx="10524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ca"/>
              <a:t>‹#›</a:t>
            </a:fld>
            <a:endParaRPr/>
          </a:p>
        </p:txBody>
      </p:sp>
      <p:sp>
        <p:nvSpPr>
          <p:cNvPr id="507" name="Google Shape;507;p62"/>
          <p:cNvSpPr txBox="1"/>
          <p:nvPr>
            <p:ph type="title"/>
          </p:nvPr>
        </p:nvSpPr>
        <p:spPr>
          <a:xfrm>
            <a:off x="581192" y="702156"/>
            <a:ext cx="11029500" cy="10137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ca"/>
              <a:t>ESTUDI DE COHORTS. GUIA STROBE.</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2" name="Shape 512"/>
        <p:cNvGrpSpPr/>
        <p:nvPr/>
      </p:nvGrpSpPr>
      <p:grpSpPr>
        <a:xfrm>
          <a:off x="0" y="0"/>
          <a:ext cx="0" cy="0"/>
          <a:chOff x="0" y="0"/>
          <a:chExt cx="0" cy="0"/>
        </a:xfrm>
      </p:grpSpPr>
      <p:sp>
        <p:nvSpPr>
          <p:cNvPr id="513" name="Google Shape;513;p63"/>
          <p:cNvSpPr txBox="1"/>
          <p:nvPr>
            <p:ph idx="1" type="body"/>
          </p:nvPr>
        </p:nvSpPr>
        <p:spPr>
          <a:xfrm>
            <a:off x="581192" y="2180496"/>
            <a:ext cx="11029500" cy="36783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t/>
            </a:r>
            <a:endParaRPr b="1" sz="2000" u="sng">
              <a:latin typeface="Calibri"/>
              <a:ea typeface="Calibri"/>
              <a:cs typeface="Calibri"/>
              <a:sym typeface="Calibri"/>
            </a:endParaRPr>
          </a:p>
          <a:p>
            <a:pPr indent="0" lvl="0" marL="0" rtl="0" algn="l">
              <a:spcBef>
                <a:spcPts val="0"/>
              </a:spcBef>
              <a:spcAft>
                <a:spcPts val="0"/>
              </a:spcAft>
              <a:buNone/>
            </a:pPr>
            <a:r>
              <a:t/>
            </a:r>
            <a:endParaRPr b="1" sz="2000" u="sng">
              <a:latin typeface="Calibri"/>
              <a:ea typeface="Calibri"/>
              <a:cs typeface="Calibri"/>
              <a:sym typeface="Calibri"/>
            </a:endParaRPr>
          </a:p>
          <a:p>
            <a:pPr indent="0" lvl="0" marL="0" rtl="0" algn="l">
              <a:spcBef>
                <a:spcPts val="0"/>
              </a:spcBef>
              <a:spcAft>
                <a:spcPts val="0"/>
              </a:spcAft>
              <a:buNone/>
            </a:pPr>
            <a:r>
              <a:t/>
            </a:r>
            <a:endParaRPr b="1" sz="2000" u="sng">
              <a:latin typeface="Calibri"/>
              <a:ea typeface="Calibri"/>
              <a:cs typeface="Calibri"/>
              <a:sym typeface="Calibri"/>
            </a:endParaRPr>
          </a:p>
          <a:p>
            <a:pPr indent="0" lvl="0" marL="0" rtl="0" algn="l">
              <a:spcBef>
                <a:spcPts val="0"/>
              </a:spcBef>
              <a:spcAft>
                <a:spcPts val="0"/>
              </a:spcAft>
              <a:buNone/>
            </a:pPr>
            <a:r>
              <a:rPr b="1" lang="ca" sz="2000" u="sng">
                <a:latin typeface="Calibri"/>
                <a:ea typeface="Calibri"/>
                <a:cs typeface="Calibri"/>
                <a:sym typeface="Calibri"/>
              </a:rPr>
              <a:t>RESULTS - MAIN RESULTS.</a:t>
            </a:r>
            <a:endParaRPr b="1" sz="2000" u="sng">
              <a:latin typeface="Calibri"/>
              <a:ea typeface="Calibri"/>
              <a:cs typeface="Calibri"/>
              <a:sym typeface="Calibri"/>
            </a:endParaRPr>
          </a:p>
          <a:p>
            <a:pPr indent="0" lvl="0" marL="0" rtl="0" algn="l">
              <a:spcBef>
                <a:spcPts val="0"/>
              </a:spcBef>
              <a:spcAft>
                <a:spcPts val="0"/>
              </a:spcAft>
              <a:buSzPts val="1100"/>
              <a:buFont typeface="Arial"/>
              <a:buNone/>
            </a:pPr>
            <a:r>
              <a:t/>
            </a:r>
            <a:endParaRPr b="1" sz="2000" u="sng">
              <a:latin typeface="Calibri"/>
              <a:ea typeface="Calibri"/>
              <a:cs typeface="Calibri"/>
              <a:sym typeface="Calibri"/>
            </a:endParaRPr>
          </a:p>
          <a:p>
            <a:pPr indent="0" lvl="0" marL="0" rtl="0" algn="just">
              <a:lnSpc>
                <a:spcPct val="115000"/>
              </a:lnSpc>
              <a:spcBef>
                <a:spcPts val="0"/>
              </a:spcBef>
              <a:spcAft>
                <a:spcPts val="0"/>
              </a:spcAft>
              <a:buSzPts val="1100"/>
              <a:buFont typeface="Arial"/>
              <a:buNone/>
            </a:pPr>
            <a:r>
              <a:rPr b="1" lang="ca" sz="2000">
                <a:latin typeface="Calibri"/>
                <a:ea typeface="Calibri"/>
                <a:cs typeface="Calibri"/>
                <a:sym typeface="Calibri"/>
              </a:rPr>
              <a:t>IITEM 16a. </a:t>
            </a:r>
            <a:r>
              <a:rPr lang="ca" sz="2000">
                <a:solidFill>
                  <a:srgbClr val="44546A"/>
                </a:solidFill>
                <a:latin typeface="Calibri"/>
                <a:ea typeface="Calibri"/>
                <a:cs typeface="Calibri"/>
                <a:sym typeface="Calibri"/>
              </a:rPr>
              <a:t>Give unadjusted estimates and, if applicable, confounder-adjusted estimates and their precision (eg, 95% confidence interval). Make clear which confounders were adjusted for and why they were included.</a:t>
            </a:r>
            <a:endParaRPr b="1" sz="2000">
              <a:latin typeface="Calibri"/>
              <a:ea typeface="Calibri"/>
              <a:cs typeface="Calibri"/>
              <a:sym typeface="Calibri"/>
            </a:endParaRPr>
          </a:p>
          <a:p>
            <a:pPr indent="-355600" lvl="0" marL="457200" rtl="0" algn="just">
              <a:lnSpc>
                <a:spcPct val="115000"/>
              </a:lnSpc>
              <a:spcBef>
                <a:spcPts val="0"/>
              </a:spcBef>
              <a:spcAft>
                <a:spcPts val="0"/>
              </a:spcAft>
              <a:buClr>
                <a:srgbClr val="44546A"/>
              </a:buClr>
              <a:buSzPts val="2000"/>
              <a:buFont typeface="Calibri"/>
              <a:buChar char="-"/>
            </a:pPr>
            <a:r>
              <a:rPr lang="ca" sz="2000">
                <a:solidFill>
                  <a:srgbClr val="44546A"/>
                </a:solidFill>
                <a:highlight>
                  <a:srgbClr val="FFFFFF"/>
                </a:highlight>
                <a:latin typeface="Calibri"/>
                <a:ea typeface="Calibri"/>
                <a:cs typeface="Calibri"/>
                <a:sym typeface="Calibri"/>
              </a:rPr>
              <a:t>La TB incident va ser més gran en UDI, 12.3 casos per 1000 p-y(IC del 95%, 10.3-14.5), en comparació amb persones infectades sexualment, 3.8 casos per 1000 p-y(IC del 95%, 2.1-6.4), i PCD, 2.7 casos per 1000 p-y(IC del 95%, 1.7-4.0). Les taxes de tuberculosi en els períodes de calendari a l'era HAART (5,6 per 1000 p-y) van ser significativament més baixes que abans de 1997 (8,9 per 1000 p-y).</a:t>
            </a:r>
            <a:endParaRPr sz="2000">
              <a:latin typeface="Calibri"/>
              <a:ea typeface="Calibri"/>
              <a:cs typeface="Calibri"/>
              <a:sym typeface="Calibri"/>
            </a:endParaRPr>
          </a:p>
          <a:p>
            <a:pPr indent="0" lvl="0" marL="0" rtl="0" algn="just">
              <a:lnSpc>
                <a:spcPct val="115000"/>
              </a:lnSpc>
              <a:spcBef>
                <a:spcPts val="800"/>
              </a:spcBef>
              <a:spcAft>
                <a:spcPts val="0"/>
              </a:spcAft>
              <a:buSzPts val="1100"/>
              <a:buFont typeface="Arial"/>
              <a:buNone/>
            </a:pPr>
            <a:r>
              <a:rPr b="1" lang="ca" sz="2000">
                <a:latin typeface="Calibri"/>
                <a:ea typeface="Calibri"/>
                <a:cs typeface="Calibri"/>
                <a:sym typeface="Calibri"/>
              </a:rPr>
              <a:t>ITEM 16b. </a:t>
            </a:r>
            <a:r>
              <a:rPr lang="ca" sz="2000">
                <a:solidFill>
                  <a:srgbClr val="44546A"/>
                </a:solidFill>
                <a:latin typeface="Calibri"/>
                <a:ea typeface="Calibri"/>
                <a:cs typeface="Calibri"/>
                <a:sym typeface="Calibri"/>
              </a:rPr>
              <a:t>Report category boundaries when continuous variables were categorized.</a:t>
            </a:r>
            <a:r>
              <a:rPr lang="ca" sz="2000">
                <a:latin typeface="Calibri"/>
                <a:ea typeface="Calibri"/>
                <a:cs typeface="Calibri"/>
                <a:sym typeface="Calibri"/>
              </a:rPr>
              <a:t> </a:t>
            </a:r>
            <a:endParaRPr sz="2000">
              <a:latin typeface="Calibri"/>
              <a:ea typeface="Calibri"/>
              <a:cs typeface="Calibri"/>
              <a:sym typeface="Calibri"/>
            </a:endParaRPr>
          </a:p>
          <a:p>
            <a:pPr indent="-355600" lvl="0" marL="457200" rtl="0" algn="just">
              <a:lnSpc>
                <a:spcPct val="115000"/>
              </a:lnSpc>
              <a:spcBef>
                <a:spcPts val="0"/>
              </a:spcBef>
              <a:spcAft>
                <a:spcPts val="0"/>
              </a:spcAft>
              <a:buSzPts val="2000"/>
              <a:buFont typeface="Calibri"/>
              <a:buChar char="-"/>
            </a:pPr>
            <a:r>
              <a:t/>
            </a:r>
            <a:endParaRPr sz="2000">
              <a:latin typeface="Calibri"/>
              <a:ea typeface="Calibri"/>
              <a:cs typeface="Calibri"/>
              <a:sym typeface="Calibri"/>
            </a:endParaRPr>
          </a:p>
          <a:p>
            <a:pPr indent="0" lvl="0" marL="0" rtl="0" algn="just">
              <a:lnSpc>
                <a:spcPct val="115000"/>
              </a:lnSpc>
              <a:spcBef>
                <a:spcPts val="0"/>
              </a:spcBef>
              <a:spcAft>
                <a:spcPts val="0"/>
              </a:spcAft>
              <a:buSzPts val="1100"/>
              <a:buFont typeface="Arial"/>
              <a:buNone/>
            </a:pPr>
            <a:r>
              <a:rPr b="1" lang="ca" sz="2000">
                <a:latin typeface="Calibri"/>
                <a:ea typeface="Calibri"/>
                <a:cs typeface="Calibri"/>
                <a:sym typeface="Calibri"/>
              </a:rPr>
              <a:t>ITEM 16c. </a:t>
            </a:r>
            <a:r>
              <a:rPr lang="ca" sz="2000">
                <a:solidFill>
                  <a:srgbClr val="44546A"/>
                </a:solidFill>
                <a:latin typeface="Calibri"/>
                <a:ea typeface="Calibri"/>
                <a:cs typeface="Calibri"/>
                <a:sym typeface="Calibri"/>
              </a:rPr>
              <a:t>If relevant, consider translating estimates of relative risk into absolute risk for a meaningful time period.</a:t>
            </a:r>
            <a:endParaRPr sz="2000">
              <a:latin typeface="Calibri"/>
              <a:ea typeface="Calibri"/>
              <a:cs typeface="Calibri"/>
              <a:sym typeface="Calibri"/>
            </a:endParaRPr>
          </a:p>
          <a:p>
            <a:pPr indent="-355600" lvl="0" marL="457200" rtl="0" algn="just">
              <a:lnSpc>
                <a:spcPct val="115000"/>
              </a:lnSpc>
              <a:spcBef>
                <a:spcPts val="0"/>
              </a:spcBef>
              <a:spcAft>
                <a:spcPts val="0"/>
              </a:spcAft>
              <a:buClr>
                <a:srgbClr val="FF9900"/>
              </a:buClr>
              <a:buSzPts val="2000"/>
              <a:buFont typeface="Calibri"/>
              <a:buChar char="-"/>
            </a:pPr>
            <a:r>
              <a:t/>
            </a:r>
            <a:endParaRPr b="1" sz="2000">
              <a:latin typeface="Calibri"/>
              <a:ea typeface="Calibri"/>
              <a:cs typeface="Calibri"/>
              <a:sym typeface="Calibri"/>
            </a:endParaRPr>
          </a:p>
        </p:txBody>
      </p:sp>
      <p:sp>
        <p:nvSpPr>
          <p:cNvPr id="514" name="Google Shape;514;p63"/>
          <p:cNvSpPr txBox="1"/>
          <p:nvPr>
            <p:ph idx="12" type="sldNum"/>
          </p:nvPr>
        </p:nvSpPr>
        <p:spPr>
          <a:xfrm>
            <a:off x="10558300" y="5956137"/>
            <a:ext cx="10524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ca"/>
              <a:t>‹#›</a:t>
            </a:fld>
            <a:endParaRPr/>
          </a:p>
        </p:txBody>
      </p:sp>
      <p:sp>
        <p:nvSpPr>
          <p:cNvPr id="515" name="Google Shape;515;p63"/>
          <p:cNvSpPr txBox="1"/>
          <p:nvPr>
            <p:ph type="title"/>
          </p:nvPr>
        </p:nvSpPr>
        <p:spPr>
          <a:xfrm>
            <a:off x="581192" y="702156"/>
            <a:ext cx="11029500" cy="10137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ca"/>
              <a:t>ESTUDI DE COHORTS. GUIA STROBE.</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0" name="Shape 520"/>
        <p:cNvGrpSpPr/>
        <p:nvPr/>
      </p:nvGrpSpPr>
      <p:grpSpPr>
        <a:xfrm>
          <a:off x="0" y="0"/>
          <a:ext cx="0" cy="0"/>
          <a:chOff x="0" y="0"/>
          <a:chExt cx="0" cy="0"/>
        </a:xfrm>
      </p:grpSpPr>
      <p:sp>
        <p:nvSpPr>
          <p:cNvPr id="521" name="Google Shape;521;p64"/>
          <p:cNvSpPr txBox="1"/>
          <p:nvPr>
            <p:ph idx="1" type="body"/>
          </p:nvPr>
        </p:nvSpPr>
        <p:spPr>
          <a:xfrm>
            <a:off x="581192" y="2180496"/>
            <a:ext cx="11029500" cy="36783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b="1" lang="ca" sz="2000" u="sng">
                <a:latin typeface="Calibri"/>
                <a:ea typeface="Calibri"/>
                <a:cs typeface="Calibri"/>
                <a:sym typeface="Calibri"/>
              </a:rPr>
              <a:t>RESULTS - OTHER ANALYSES.</a:t>
            </a:r>
            <a:endParaRPr b="1" sz="2000" u="sng">
              <a:latin typeface="Calibri"/>
              <a:ea typeface="Calibri"/>
              <a:cs typeface="Calibri"/>
              <a:sym typeface="Calibri"/>
            </a:endParaRPr>
          </a:p>
          <a:p>
            <a:pPr indent="0" lvl="0" marL="0" rtl="0" algn="l">
              <a:spcBef>
                <a:spcPts val="0"/>
              </a:spcBef>
              <a:spcAft>
                <a:spcPts val="0"/>
              </a:spcAft>
              <a:buNone/>
            </a:pPr>
            <a:r>
              <a:t/>
            </a:r>
            <a:endParaRPr b="1" sz="2000" u="sng">
              <a:latin typeface="Calibri"/>
              <a:ea typeface="Calibri"/>
              <a:cs typeface="Calibri"/>
              <a:sym typeface="Calibri"/>
            </a:endParaRPr>
          </a:p>
          <a:p>
            <a:pPr indent="0" lvl="0" marL="0" rtl="0" algn="just">
              <a:lnSpc>
                <a:spcPct val="115000"/>
              </a:lnSpc>
              <a:spcBef>
                <a:spcPts val="0"/>
              </a:spcBef>
              <a:spcAft>
                <a:spcPts val="0"/>
              </a:spcAft>
              <a:buNone/>
            </a:pPr>
            <a:r>
              <a:rPr b="1" lang="ca" sz="2000">
                <a:latin typeface="Calibri"/>
                <a:ea typeface="Calibri"/>
                <a:cs typeface="Calibri"/>
                <a:sym typeface="Calibri"/>
              </a:rPr>
              <a:t>ITEM 17. </a:t>
            </a:r>
            <a:r>
              <a:rPr lang="ca" sz="2000">
                <a:solidFill>
                  <a:srgbClr val="44546A"/>
                </a:solidFill>
                <a:latin typeface="Calibri"/>
                <a:ea typeface="Calibri"/>
                <a:cs typeface="Calibri"/>
                <a:sym typeface="Calibri"/>
              </a:rPr>
              <a:t>Report other analyses done—eg analyses of subgroups and interactions, and sensitivity analyses.</a:t>
            </a:r>
            <a:endParaRPr sz="2000">
              <a:latin typeface="Calibri"/>
              <a:ea typeface="Calibri"/>
              <a:cs typeface="Calibri"/>
              <a:sym typeface="Calibri"/>
            </a:endParaRPr>
          </a:p>
          <a:p>
            <a:pPr indent="-355600" lvl="0" marL="457200" rtl="0" algn="just">
              <a:lnSpc>
                <a:spcPct val="115000"/>
              </a:lnSpc>
              <a:spcBef>
                <a:spcPts val="0"/>
              </a:spcBef>
              <a:spcAft>
                <a:spcPts val="0"/>
              </a:spcAft>
              <a:buClr>
                <a:srgbClr val="44546A"/>
              </a:buClr>
              <a:buSzPts val="2000"/>
              <a:buFont typeface="Calibri"/>
              <a:buChar char="-"/>
            </a:pPr>
            <a:r>
              <a:rPr lang="ca" sz="2000">
                <a:solidFill>
                  <a:srgbClr val="44546A"/>
                </a:solidFill>
                <a:highlight>
                  <a:srgbClr val="FFFFFF"/>
                </a:highlight>
                <a:latin typeface="Calibri"/>
                <a:ea typeface="Calibri"/>
                <a:cs typeface="Calibri"/>
                <a:sym typeface="Calibri"/>
              </a:rPr>
              <a:t>El grup que ha estat infectat causa de drogues intravenoses són el grup que més risc tenen. També queda demostrat que les dones tenen una incidència menor als homes. L'estudi extreu resultats per a cadascuna de les formes d'infecció així com també sobre els diferents períodes que presenten</a:t>
            </a:r>
            <a:endParaRPr sz="2000">
              <a:solidFill>
                <a:srgbClr val="44546A"/>
              </a:solidFill>
              <a:highlight>
                <a:srgbClr val="FFFFFF"/>
              </a:highlight>
              <a:latin typeface="Calibri"/>
              <a:ea typeface="Calibri"/>
              <a:cs typeface="Calibri"/>
              <a:sym typeface="Calibri"/>
            </a:endParaRPr>
          </a:p>
          <a:p>
            <a:pPr indent="0" lvl="0" marL="457200" rtl="0" algn="just">
              <a:lnSpc>
                <a:spcPct val="115000"/>
              </a:lnSpc>
              <a:spcBef>
                <a:spcPts val="800"/>
              </a:spcBef>
              <a:spcAft>
                <a:spcPts val="0"/>
              </a:spcAft>
              <a:buNone/>
            </a:pPr>
            <a:r>
              <a:t/>
            </a:r>
            <a:endParaRPr/>
          </a:p>
        </p:txBody>
      </p:sp>
      <p:sp>
        <p:nvSpPr>
          <p:cNvPr id="522" name="Google Shape;522;p64"/>
          <p:cNvSpPr txBox="1"/>
          <p:nvPr>
            <p:ph idx="12" type="sldNum"/>
          </p:nvPr>
        </p:nvSpPr>
        <p:spPr>
          <a:xfrm>
            <a:off x="10558300" y="5956137"/>
            <a:ext cx="10524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ca"/>
              <a:t>‹#›</a:t>
            </a:fld>
            <a:endParaRPr/>
          </a:p>
        </p:txBody>
      </p:sp>
      <p:sp>
        <p:nvSpPr>
          <p:cNvPr id="523" name="Google Shape;523;p64"/>
          <p:cNvSpPr txBox="1"/>
          <p:nvPr>
            <p:ph type="title"/>
          </p:nvPr>
        </p:nvSpPr>
        <p:spPr>
          <a:xfrm>
            <a:off x="581192" y="702156"/>
            <a:ext cx="11029500" cy="10137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ca"/>
              <a:t>ESTUDI DE COHORTS. GUIA STROBE.</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8" name="Shape 528"/>
        <p:cNvGrpSpPr/>
        <p:nvPr/>
      </p:nvGrpSpPr>
      <p:grpSpPr>
        <a:xfrm>
          <a:off x="0" y="0"/>
          <a:ext cx="0" cy="0"/>
          <a:chOff x="0" y="0"/>
          <a:chExt cx="0" cy="0"/>
        </a:xfrm>
      </p:grpSpPr>
      <p:sp>
        <p:nvSpPr>
          <p:cNvPr id="529" name="Google Shape;529;p65"/>
          <p:cNvSpPr txBox="1"/>
          <p:nvPr>
            <p:ph idx="1" type="body"/>
          </p:nvPr>
        </p:nvSpPr>
        <p:spPr>
          <a:xfrm>
            <a:off x="581192" y="2180496"/>
            <a:ext cx="11029500" cy="36783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b="1" lang="ca" sz="2000" u="sng">
                <a:latin typeface="Calibri"/>
                <a:ea typeface="Calibri"/>
                <a:cs typeface="Calibri"/>
                <a:sym typeface="Calibri"/>
              </a:rPr>
              <a:t>DISCUSSION - KEY RESULTS.</a:t>
            </a:r>
            <a:endParaRPr b="1" sz="2000" u="sng">
              <a:latin typeface="Calibri"/>
              <a:ea typeface="Calibri"/>
              <a:cs typeface="Calibri"/>
              <a:sym typeface="Calibri"/>
            </a:endParaRPr>
          </a:p>
          <a:p>
            <a:pPr indent="0" lvl="0" marL="0" rtl="0" algn="l">
              <a:spcBef>
                <a:spcPts val="0"/>
              </a:spcBef>
              <a:spcAft>
                <a:spcPts val="0"/>
              </a:spcAft>
              <a:buNone/>
            </a:pPr>
            <a:r>
              <a:t/>
            </a:r>
            <a:endParaRPr b="1" sz="2000" u="sng">
              <a:latin typeface="Calibri"/>
              <a:ea typeface="Calibri"/>
              <a:cs typeface="Calibri"/>
              <a:sym typeface="Calibri"/>
            </a:endParaRPr>
          </a:p>
          <a:p>
            <a:pPr indent="0" lvl="0" marL="0" rtl="0" algn="just">
              <a:lnSpc>
                <a:spcPct val="115000"/>
              </a:lnSpc>
              <a:spcBef>
                <a:spcPts val="0"/>
              </a:spcBef>
              <a:spcAft>
                <a:spcPts val="0"/>
              </a:spcAft>
              <a:buNone/>
            </a:pPr>
            <a:r>
              <a:rPr b="1" lang="ca" sz="2000">
                <a:latin typeface="Calibri"/>
                <a:ea typeface="Calibri"/>
                <a:cs typeface="Calibri"/>
                <a:sym typeface="Calibri"/>
              </a:rPr>
              <a:t>ITEM 18. </a:t>
            </a:r>
            <a:r>
              <a:rPr lang="ca" sz="2000">
                <a:solidFill>
                  <a:srgbClr val="44546A"/>
                </a:solidFill>
                <a:latin typeface="Calibri"/>
                <a:ea typeface="Calibri"/>
                <a:cs typeface="Calibri"/>
                <a:sym typeface="Calibri"/>
              </a:rPr>
              <a:t>Summarise key results with reference to study objectives</a:t>
            </a:r>
            <a:r>
              <a:rPr lang="ca" sz="2000">
                <a:latin typeface="Calibri"/>
                <a:ea typeface="Calibri"/>
                <a:cs typeface="Calibri"/>
                <a:sym typeface="Calibri"/>
              </a:rPr>
              <a:t> </a:t>
            </a:r>
            <a:endParaRPr sz="2000">
              <a:latin typeface="Calibri"/>
              <a:ea typeface="Calibri"/>
              <a:cs typeface="Calibri"/>
              <a:sym typeface="Calibri"/>
            </a:endParaRPr>
          </a:p>
          <a:p>
            <a:pPr indent="-355600" lvl="0" marL="457200" rtl="0" algn="just">
              <a:lnSpc>
                <a:spcPct val="115000"/>
              </a:lnSpc>
              <a:spcBef>
                <a:spcPts val="0"/>
              </a:spcBef>
              <a:spcAft>
                <a:spcPts val="0"/>
              </a:spcAft>
              <a:buClr>
                <a:srgbClr val="FF9900"/>
              </a:buClr>
              <a:buSzPts val="2000"/>
              <a:buFont typeface="Calibri"/>
              <a:buChar char="-"/>
            </a:pPr>
            <a:r>
              <a:rPr lang="ca"/>
              <a:t>Des de mitjans de la dècada de 1990, s'han observat importants disminucions de la tuberculosi en els seroconversors del VIH que probablement reflecteixen l'impacte dels programes de control de la TARGA i de la tuberculosi.</a:t>
            </a:r>
            <a:endParaRPr/>
          </a:p>
          <a:p>
            <a:pPr indent="0" lvl="0" marL="457200" rtl="0" algn="just">
              <a:lnSpc>
                <a:spcPct val="115000"/>
              </a:lnSpc>
              <a:spcBef>
                <a:spcPts val="0"/>
              </a:spcBef>
              <a:spcAft>
                <a:spcPts val="0"/>
              </a:spcAft>
              <a:buNone/>
            </a:pPr>
            <a:r>
              <a:t/>
            </a:r>
            <a:endParaRPr/>
          </a:p>
        </p:txBody>
      </p:sp>
      <p:sp>
        <p:nvSpPr>
          <p:cNvPr id="530" name="Google Shape;530;p65"/>
          <p:cNvSpPr txBox="1"/>
          <p:nvPr>
            <p:ph idx="12" type="sldNum"/>
          </p:nvPr>
        </p:nvSpPr>
        <p:spPr>
          <a:xfrm>
            <a:off x="10558300" y="5956137"/>
            <a:ext cx="10524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ca"/>
              <a:t>‹#›</a:t>
            </a:fld>
            <a:endParaRPr/>
          </a:p>
        </p:txBody>
      </p:sp>
      <p:sp>
        <p:nvSpPr>
          <p:cNvPr id="531" name="Google Shape;531;p65"/>
          <p:cNvSpPr txBox="1"/>
          <p:nvPr>
            <p:ph type="title"/>
          </p:nvPr>
        </p:nvSpPr>
        <p:spPr>
          <a:xfrm>
            <a:off x="581192" y="702156"/>
            <a:ext cx="11029500" cy="10137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ca"/>
              <a:t>ESTUDI DE COHORTS. GUIA STROBE.</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6" name="Shape 536"/>
        <p:cNvGrpSpPr/>
        <p:nvPr/>
      </p:nvGrpSpPr>
      <p:grpSpPr>
        <a:xfrm>
          <a:off x="0" y="0"/>
          <a:ext cx="0" cy="0"/>
          <a:chOff x="0" y="0"/>
          <a:chExt cx="0" cy="0"/>
        </a:xfrm>
      </p:grpSpPr>
      <p:sp>
        <p:nvSpPr>
          <p:cNvPr id="537" name="Google Shape;537;p66"/>
          <p:cNvSpPr txBox="1"/>
          <p:nvPr>
            <p:ph idx="1" type="body"/>
          </p:nvPr>
        </p:nvSpPr>
        <p:spPr>
          <a:xfrm>
            <a:off x="761992" y="2216646"/>
            <a:ext cx="11029500" cy="36783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b="1" lang="ca" sz="2000" u="sng">
                <a:latin typeface="Calibri"/>
                <a:ea typeface="Calibri"/>
                <a:cs typeface="Calibri"/>
                <a:sym typeface="Calibri"/>
              </a:rPr>
              <a:t>DISCUSSION - LIMITATIONS.</a:t>
            </a:r>
            <a:endParaRPr b="1" sz="2000" u="sng">
              <a:latin typeface="Calibri"/>
              <a:ea typeface="Calibri"/>
              <a:cs typeface="Calibri"/>
              <a:sym typeface="Calibri"/>
            </a:endParaRPr>
          </a:p>
          <a:p>
            <a:pPr indent="0" lvl="0" marL="0" rtl="0" algn="l">
              <a:spcBef>
                <a:spcPts val="0"/>
              </a:spcBef>
              <a:spcAft>
                <a:spcPts val="0"/>
              </a:spcAft>
              <a:buNone/>
            </a:pPr>
            <a:r>
              <a:t/>
            </a:r>
            <a:endParaRPr b="1" sz="2000" u="sng">
              <a:latin typeface="Calibri"/>
              <a:ea typeface="Calibri"/>
              <a:cs typeface="Calibri"/>
              <a:sym typeface="Calibri"/>
            </a:endParaRPr>
          </a:p>
          <a:p>
            <a:pPr indent="0" lvl="0" marL="0" rtl="0" algn="just">
              <a:lnSpc>
                <a:spcPct val="115000"/>
              </a:lnSpc>
              <a:spcBef>
                <a:spcPts val="0"/>
              </a:spcBef>
              <a:spcAft>
                <a:spcPts val="0"/>
              </a:spcAft>
              <a:buNone/>
            </a:pPr>
            <a:r>
              <a:rPr b="1" lang="ca" sz="2000">
                <a:latin typeface="Calibri"/>
                <a:ea typeface="Calibri"/>
                <a:cs typeface="Calibri"/>
                <a:sym typeface="Calibri"/>
              </a:rPr>
              <a:t>ITEM 19. </a:t>
            </a:r>
            <a:r>
              <a:rPr lang="ca" sz="2000">
                <a:solidFill>
                  <a:srgbClr val="44546A"/>
                </a:solidFill>
                <a:latin typeface="Calibri"/>
                <a:ea typeface="Calibri"/>
                <a:cs typeface="Calibri"/>
                <a:sym typeface="Calibri"/>
              </a:rPr>
              <a:t>Discuss limitations of the study, taking into account sources of potential bias or imprecision. Discuss both direction and magnitude of any potential bias.</a:t>
            </a:r>
            <a:endParaRPr sz="2000">
              <a:latin typeface="Calibri"/>
              <a:ea typeface="Calibri"/>
              <a:cs typeface="Calibri"/>
              <a:sym typeface="Calibri"/>
            </a:endParaRPr>
          </a:p>
          <a:p>
            <a:pPr indent="-355600" lvl="0" marL="457200" rtl="0" algn="just">
              <a:lnSpc>
                <a:spcPct val="115000"/>
              </a:lnSpc>
              <a:spcBef>
                <a:spcPts val="0"/>
              </a:spcBef>
              <a:spcAft>
                <a:spcPts val="0"/>
              </a:spcAft>
              <a:buClr>
                <a:srgbClr val="44546A"/>
              </a:buClr>
              <a:buSzPts val="2000"/>
              <a:buFont typeface="Calibri"/>
              <a:buChar char="-"/>
            </a:pPr>
            <a:r>
              <a:rPr lang="ca" sz="2000">
                <a:solidFill>
                  <a:srgbClr val="44546A"/>
                </a:solidFill>
                <a:highlight>
                  <a:srgbClr val="FFFFFF"/>
                </a:highlight>
                <a:latin typeface="Calibri"/>
                <a:ea typeface="Calibri"/>
                <a:cs typeface="Calibri"/>
                <a:sym typeface="Calibri"/>
              </a:rPr>
              <a:t>El document parla sobre diversos problemes que apareixen en ell, que podrien causar biaix. Però no descriu de quina magnitud seran ni com podrien afectar els resultats.</a:t>
            </a:r>
            <a:endParaRPr sz="2000">
              <a:solidFill>
                <a:srgbClr val="44546A"/>
              </a:solidFill>
            </a:endParaRPr>
          </a:p>
        </p:txBody>
      </p:sp>
      <p:sp>
        <p:nvSpPr>
          <p:cNvPr id="538" name="Google Shape;538;p66"/>
          <p:cNvSpPr txBox="1"/>
          <p:nvPr>
            <p:ph idx="12" type="sldNum"/>
          </p:nvPr>
        </p:nvSpPr>
        <p:spPr>
          <a:xfrm>
            <a:off x="10558300" y="5956137"/>
            <a:ext cx="10524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ca"/>
              <a:t>‹#›</a:t>
            </a:fld>
            <a:endParaRPr/>
          </a:p>
        </p:txBody>
      </p:sp>
      <p:sp>
        <p:nvSpPr>
          <p:cNvPr id="539" name="Google Shape;539;p66"/>
          <p:cNvSpPr txBox="1"/>
          <p:nvPr>
            <p:ph type="title"/>
          </p:nvPr>
        </p:nvSpPr>
        <p:spPr>
          <a:xfrm>
            <a:off x="581192" y="702156"/>
            <a:ext cx="11029500" cy="10137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ca"/>
              <a:t>ESTUDI DE COHORTS. GUIA STROBE.</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4" name="Shape 544"/>
        <p:cNvGrpSpPr/>
        <p:nvPr/>
      </p:nvGrpSpPr>
      <p:grpSpPr>
        <a:xfrm>
          <a:off x="0" y="0"/>
          <a:ext cx="0" cy="0"/>
          <a:chOff x="0" y="0"/>
          <a:chExt cx="0" cy="0"/>
        </a:xfrm>
      </p:grpSpPr>
      <p:sp>
        <p:nvSpPr>
          <p:cNvPr id="545" name="Google Shape;545;p67"/>
          <p:cNvSpPr txBox="1"/>
          <p:nvPr>
            <p:ph idx="1" type="body"/>
          </p:nvPr>
        </p:nvSpPr>
        <p:spPr>
          <a:xfrm>
            <a:off x="581192" y="2180496"/>
            <a:ext cx="11029500" cy="36783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b="1" lang="ca" sz="2000" u="sng">
                <a:latin typeface="Calibri"/>
                <a:ea typeface="Calibri"/>
                <a:cs typeface="Calibri"/>
                <a:sym typeface="Calibri"/>
              </a:rPr>
              <a:t>DISCUSSION - INTERPRETATION.</a:t>
            </a:r>
            <a:endParaRPr b="1" sz="2000" u="sng">
              <a:latin typeface="Calibri"/>
              <a:ea typeface="Calibri"/>
              <a:cs typeface="Calibri"/>
              <a:sym typeface="Calibri"/>
            </a:endParaRPr>
          </a:p>
          <a:p>
            <a:pPr indent="0" lvl="0" marL="0" rtl="0" algn="l">
              <a:spcBef>
                <a:spcPts val="0"/>
              </a:spcBef>
              <a:spcAft>
                <a:spcPts val="0"/>
              </a:spcAft>
              <a:buNone/>
            </a:pPr>
            <a:r>
              <a:t/>
            </a:r>
            <a:endParaRPr b="1" sz="2000" u="sng">
              <a:latin typeface="Calibri"/>
              <a:ea typeface="Calibri"/>
              <a:cs typeface="Calibri"/>
              <a:sym typeface="Calibri"/>
            </a:endParaRPr>
          </a:p>
          <a:p>
            <a:pPr indent="0" lvl="0" marL="0" rtl="0" algn="just">
              <a:lnSpc>
                <a:spcPct val="115000"/>
              </a:lnSpc>
              <a:spcBef>
                <a:spcPts val="0"/>
              </a:spcBef>
              <a:spcAft>
                <a:spcPts val="0"/>
              </a:spcAft>
              <a:buNone/>
            </a:pPr>
            <a:r>
              <a:rPr b="1" lang="ca" sz="2000">
                <a:latin typeface="Calibri"/>
                <a:ea typeface="Calibri"/>
                <a:cs typeface="Calibri"/>
                <a:sym typeface="Calibri"/>
              </a:rPr>
              <a:t>ITEM 20. </a:t>
            </a:r>
            <a:r>
              <a:rPr lang="ca" sz="2000">
                <a:solidFill>
                  <a:srgbClr val="44546A"/>
                </a:solidFill>
                <a:latin typeface="Calibri"/>
                <a:ea typeface="Calibri"/>
                <a:cs typeface="Calibri"/>
                <a:sym typeface="Calibri"/>
              </a:rPr>
              <a:t>Give a cautious overall interpretation of results considering objectives, limitations, multiplicity of analyses, results from similar studies, and other relevant evidence.</a:t>
            </a:r>
            <a:endParaRPr sz="2000">
              <a:latin typeface="Calibri"/>
              <a:ea typeface="Calibri"/>
              <a:cs typeface="Calibri"/>
              <a:sym typeface="Calibri"/>
            </a:endParaRPr>
          </a:p>
          <a:p>
            <a:pPr indent="-355600" lvl="0" marL="457200" rtl="0" algn="just">
              <a:lnSpc>
                <a:spcPct val="115000"/>
              </a:lnSpc>
              <a:spcBef>
                <a:spcPts val="0"/>
              </a:spcBef>
              <a:spcAft>
                <a:spcPts val="0"/>
              </a:spcAft>
              <a:buClr>
                <a:srgbClr val="44546A"/>
              </a:buClr>
              <a:buSzPts val="2000"/>
              <a:buFont typeface="Calibri"/>
              <a:buChar char="-"/>
            </a:pPr>
            <a:r>
              <a:rPr lang="ca" sz="2000">
                <a:solidFill>
                  <a:srgbClr val="44546A"/>
                </a:solidFill>
                <a:highlight>
                  <a:srgbClr val="FFFFFF"/>
                </a:highlight>
                <a:latin typeface="Calibri"/>
                <a:ea typeface="Calibri"/>
                <a:cs typeface="Calibri"/>
                <a:sym typeface="Calibri"/>
              </a:rPr>
              <a:t>El present estudi té diverses limitacions que mereixen discussió. Primer, la infecció de TB i el tractament profilàctic amb isoniazida no es van obtenir de manera rutinària; però, és poc probable que els canvis al llarg del temps en el tractament amb isoniazida puguin explicar les tendències observades. A més, l'avaluació de la malaltia de TB per cultiu no es va obtenir en el 15% dels casos i, finalment, atès que la TB pulmonar no va ser una condició definitòria de la SIDA a Espanya fins a 1994, no podem excloure una certa manca de notificació de la malaltia en pacients perduts. Abans de 1994. Per als diagnosticats després de 1994, els controls creuats amb registres de SIDA haurien d'haver captat la majoria dels casos.</a:t>
            </a:r>
            <a:endParaRPr sz="2000">
              <a:solidFill>
                <a:srgbClr val="44546A"/>
              </a:solidFill>
            </a:endParaRPr>
          </a:p>
        </p:txBody>
      </p:sp>
      <p:sp>
        <p:nvSpPr>
          <p:cNvPr id="546" name="Google Shape;546;p67"/>
          <p:cNvSpPr txBox="1"/>
          <p:nvPr>
            <p:ph idx="12" type="sldNum"/>
          </p:nvPr>
        </p:nvSpPr>
        <p:spPr>
          <a:xfrm>
            <a:off x="10558300" y="5956137"/>
            <a:ext cx="10524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ca"/>
              <a:t>‹#›</a:t>
            </a:fld>
            <a:endParaRPr/>
          </a:p>
        </p:txBody>
      </p:sp>
      <p:sp>
        <p:nvSpPr>
          <p:cNvPr id="547" name="Google Shape;547;p67"/>
          <p:cNvSpPr txBox="1"/>
          <p:nvPr>
            <p:ph type="title"/>
          </p:nvPr>
        </p:nvSpPr>
        <p:spPr>
          <a:xfrm>
            <a:off x="581192" y="702156"/>
            <a:ext cx="11029500" cy="10137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ca"/>
              <a:t>ESTUDI DE COHORTS. GUIA STROBE.</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2" name="Shape 552"/>
        <p:cNvGrpSpPr/>
        <p:nvPr/>
      </p:nvGrpSpPr>
      <p:grpSpPr>
        <a:xfrm>
          <a:off x="0" y="0"/>
          <a:ext cx="0" cy="0"/>
          <a:chOff x="0" y="0"/>
          <a:chExt cx="0" cy="0"/>
        </a:xfrm>
      </p:grpSpPr>
      <p:sp>
        <p:nvSpPr>
          <p:cNvPr id="553" name="Google Shape;553;p68"/>
          <p:cNvSpPr txBox="1"/>
          <p:nvPr>
            <p:ph idx="1" type="body"/>
          </p:nvPr>
        </p:nvSpPr>
        <p:spPr>
          <a:xfrm>
            <a:off x="581192" y="2180496"/>
            <a:ext cx="11029500" cy="36783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b="1" lang="ca" sz="2000" u="sng">
                <a:solidFill>
                  <a:srgbClr val="44546A"/>
                </a:solidFill>
                <a:latin typeface="Calibri"/>
                <a:ea typeface="Calibri"/>
                <a:cs typeface="Calibri"/>
                <a:sym typeface="Calibri"/>
              </a:rPr>
              <a:t>DISCUSSION - GENERALISABILITY.</a:t>
            </a:r>
            <a:endParaRPr b="1" sz="2000" u="sng">
              <a:solidFill>
                <a:srgbClr val="44546A"/>
              </a:solidFill>
              <a:latin typeface="Calibri"/>
              <a:ea typeface="Calibri"/>
              <a:cs typeface="Calibri"/>
              <a:sym typeface="Calibri"/>
            </a:endParaRPr>
          </a:p>
          <a:p>
            <a:pPr indent="0" lvl="0" marL="0" rtl="0" algn="l">
              <a:spcBef>
                <a:spcPts val="0"/>
              </a:spcBef>
              <a:spcAft>
                <a:spcPts val="0"/>
              </a:spcAft>
              <a:buNone/>
            </a:pPr>
            <a:r>
              <a:t/>
            </a:r>
            <a:endParaRPr b="1" sz="2000" u="sng">
              <a:solidFill>
                <a:srgbClr val="44546A"/>
              </a:solidFill>
              <a:latin typeface="Calibri"/>
              <a:ea typeface="Calibri"/>
              <a:cs typeface="Calibri"/>
              <a:sym typeface="Calibri"/>
            </a:endParaRPr>
          </a:p>
          <a:p>
            <a:pPr indent="0" lvl="0" marL="0" rtl="0" algn="just">
              <a:lnSpc>
                <a:spcPct val="115000"/>
              </a:lnSpc>
              <a:spcBef>
                <a:spcPts val="0"/>
              </a:spcBef>
              <a:spcAft>
                <a:spcPts val="0"/>
              </a:spcAft>
              <a:buNone/>
            </a:pPr>
            <a:r>
              <a:rPr b="1" lang="ca" sz="2000">
                <a:solidFill>
                  <a:srgbClr val="44546A"/>
                </a:solidFill>
                <a:latin typeface="Calibri"/>
                <a:ea typeface="Calibri"/>
                <a:cs typeface="Calibri"/>
                <a:sym typeface="Calibri"/>
              </a:rPr>
              <a:t>ITEM 21. </a:t>
            </a:r>
            <a:r>
              <a:rPr lang="ca" sz="2000">
                <a:solidFill>
                  <a:srgbClr val="44546A"/>
                </a:solidFill>
                <a:latin typeface="Calibri"/>
                <a:ea typeface="Calibri"/>
                <a:cs typeface="Calibri"/>
                <a:sym typeface="Calibri"/>
              </a:rPr>
              <a:t>Discuss the generalisability (external validity) of the study results.</a:t>
            </a:r>
            <a:endParaRPr sz="2000">
              <a:solidFill>
                <a:srgbClr val="44546A"/>
              </a:solidFill>
              <a:latin typeface="Calibri"/>
              <a:ea typeface="Calibri"/>
              <a:cs typeface="Calibri"/>
              <a:sym typeface="Calibri"/>
            </a:endParaRPr>
          </a:p>
          <a:p>
            <a:pPr indent="-355600" lvl="0" marL="457200" rtl="0" algn="just">
              <a:lnSpc>
                <a:spcPct val="115000"/>
              </a:lnSpc>
              <a:spcBef>
                <a:spcPts val="0"/>
              </a:spcBef>
              <a:spcAft>
                <a:spcPts val="0"/>
              </a:spcAft>
              <a:buClr>
                <a:srgbClr val="44546A"/>
              </a:buClr>
              <a:buSzPts val="2000"/>
              <a:buFont typeface="Calibri"/>
              <a:buChar char="-"/>
            </a:pPr>
            <a:r>
              <a:rPr lang="ca" sz="2000">
                <a:solidFill>
                  <a:srgbClr val="44546A"/>
                </a:solidFill>
                <a:highlight>
                  <a:srgbClr val="FFFFFF"/>
                </a:highlight>
                <a:latin typeface="Calibri"/>
                <a:ea typeface="Calibri"/>
                <a:cs typeface="Calibri"/>
                <a:sym typeface="Calibri"/>
              </a:rPr>
              <a:t>L'estudi se centra molt a Espanya i no esmenta, excepte en un cometari res referent a l'exterior. També indica que Espanya té unes característiques pròpies pel que fa al tractament de tal malaltia.</a:t>
            </a:r>
            <a:endParaRPr sz="2000">
              <a:solidFill>
                <a:srgbClr val="44546A"/>
              </a:solidFill>
            </a:endParaRPr>
          </a:p>
        </p:txBody>
      </p:sp>
      <p:sp>
        <p:nvSpPr>
          <p:cNvPr id="554" name="Google Shape;554;p68"/>
          <p:cNvSpPr txBox="1"/>
          <p:nvPr>
            <p:ph idx="12" type="sldNum"/>
          </p:nvPr>
        </p:nvSpPr>
        <p:spPr>
          <a:xfrm>
            <a:off x="10558300" y="5956137"/>
            <a:ext cx="10524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ca"/>
              <a:t>‹#›</a:t>
            </a:fld>
            <a:endParaRPr/>
          </a:p>
        </p:txBody>
      </p:sp>
      <p:sp>
        <p:nvSpPr>
          <p:cNvPr id="555" name="Google Shape;555;p68"/>
          <p:cNvSpPr txBox="1"/>
          <p:nvPr>
            <p:ph type="title"/>
          </p:nvPr>
        </p:nvSpPr>
        <p:spPr>
          <a:xfrm>
            <a:off x="581192" y="702156"/>
            <a:ext cx="11029500" cy="10137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ca"/>
              <a:t>ESTUDI DE COHORTS. GUIA STROBE.</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0" name="Shape 560"/>
        <p:cNvGrpSpPr/>
        <p:nvPr/>
      </p:nvGrpSpPr>
      <p:grpSpPr>
        <a:xfrm>
          <a:off x="0" y="0"/>
          <a:ext cx="0" cy="0"/>
          <a:chOff x="0" y="0"/>
          <a:chExt cx="0" cy="0"/>
        </a:xfrm>
      </p:grpSpPr>
      <p:sp>
        <p:nvSpPr>
          <p:cNvPr id="561" name="Google Shape;561;p69"/>
          <p:cNvSpPr txBox="1"/>
          <p:nvPr>
            <p:ph idx="1" type="body"/>
          </p:nvPr>
        </p:nvSpPr>
        <p:spPr>
          <a:xfrm>
            <a:off x="581192" y="2180496"/>
            <a:ext cx="11029500" cy="36783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b="1" lang="ca" sz="2000" u="sng">
                <a:solidFill>
                  <a:srgbClr val="44546A"/>
                </a:solidFill>
                <a:latin typeface="Calibri"/>
                <a:ea typeface="Calibri"/>
                <a:cs typeface="Calibri"/>
                <a:sym typeface="Calibri"/>
              </a:rPr>
              <a:t>OTHER INFORMATION - FUNDING.</a:t>
            </a:r>
            <a:endParaRPr b="1" sz="2000" u="sng">
              <a:solidFill>
                <a:srgbClr val="44546A"/>
              </a:solidFill>
              <a:latin typeface="Calibri"/>
              <a:ea typeface="Calibri"/>
              <a:cs typeface="Calibri"/>
              <a:sym typeface="Calibri"/>
            </a:endParaRPr>
          </a:p>
          <a:p>
            <a:pPr indent="0" lvl="0" marL="0" rtl="0" algn="l">
              <a:spcBef>
                <a:spcPts val="0"/>
              </a:spcBef>
              <a:spcAft>
                <a:spcPts val="0"/>
              </a:spcAft>
              <a:buNone/>
            </a:pPr>
            <a:r>
              <a:t/>
            </a:r>
            <a:endParaRPr b="1" sz="2000" u="sng">
              <a:solidFill>
                <a:srgbClr val="44546A"/>
              </a:solidFill>
              <a:latin typeface="Calibri"/>
              <a:ea typeface="Calibri"/>
              <a:cs typeface="Calibri"/>
              <a:sym typeface="Calibri"/>
            </a:endParaRPr>
          </a:p>
          <a:p>
            <a:pPr indent="0" lvl="0" marL="0" rtl="0" algn="just">
              <a:lnSpc>
                <a:spcPct val="115000"/>
              </a:lnSpc>
              <a:spcBef>
                <a:spcPts val="0"/>
              </a:spcBef>
              <a:spcAft>
                <a:spcPts val="0"/>
              </a:spcAft>
              <a:buNone/>
            </a:pPr>
            <a:r>
              <a:rPr b="1" lang="ca" sz="2000">
                <a:solidFill>
                  <a:srgbClr val="44546A"/>
                </a:solidFill>
                <a:latin typeface="Calibri"/>
                <a:ea typeface="Calibri"/>
                <a:cs typeface="Calibri"/>
                <a:sym typeface="Calibri"/>
              </a:rPr>
              <a:t>ITEM 22. </a:t>
            </a:r>
            <a:r>
              <a:rPr lang="ca" sz="2000">
                <a:solidFill>
                  <a:srgbClr val="44546A"/>
                </a:solidFill>
                <a:latin typeface="Calibri"/>
                <a:ea typeface="Calibri"/>
                <a:cs typeface="Calibri"/>
                <a:sym typeface="Calibri"/>
              </a:rPr>
              <a:t>Give the source of funding and the role of the funders for the present study and, if applicable, for the original study on which the present article is based.</a:t>
            </a:r>
            <a:endParaRPr sz="2000">
              <a:solidFill>
                <a:srgbClr val="44546A"/>
              </a:solidFill>
              <a:latin typeface="Calibri"/>
              <a:ea typeface="Calibri"/>
              <a:cs typeface="Calibri"/>
              <a:sym typeface="Calibri"/>
            </a:endParaRPr>
          </a:p>
          <a:p>
            <a:pPr indent="-355600" lvl="0" marL="457200" rtl="0" algn="just">
              <a:lnSpc>
                <a:spcPct val="115000"/>
              </a:lnSpc>
              <a:spcBef>
                <a:spcPts val="0"/>
              </a:spcBef>
              <a:spcAft>
                <a:spcPts val="0"/>
              </a:spcAft>
              <a:buClr>
                <a:srgbClr val="44546A"/>
              </a:buClr>
              <a:buSzPts val="2000"/>
              <a:buFont typeface="Calibri"/>
              <a:buChar char="-"/>
            </a:pPr>
            <a:r>
              <a:rPr lang="ca" sz="2000">
                <a:solidFill>
                  <a:srgbClr val="44546A"/>
                </a:solidFill>
                <a:highlight>
                  <a:srgbClr val="FFFFFF"/>
                </a:highlight>
                <a:latin typeface="Calibri"/>
                <a:ea typeface="Calibri"/>
                <a:cs typeface="Calibri"/>
                <a:sym typeface="Calibri"/>
              </a:rPr>
              <a:t>L'estudi presenta els agraïments i nomenaments als investigadors, centres que han participat i esmenta les fonts de finançament.</a:t>
            </a:r>
            <a:endParaRPr sz="2000">
              <a:solidFill>
                <a:srgbClr val="44546A"/>
              </a:solidFill>
            </a:endParaRPr>
          </a:p>
        </p:txBody>
      </p:sp>
      <p:sp>
        <p:nvSpPr>
          <p:cNvPr id="562" name="Google Shape;562;p69"/>
          <p:cNvSpPr txBox="1"/>
          <p:nvPr>
            <p:ph idx="12" type="sldNum"/>
          </p:nvPr>
        </p:nvSpPr>
        <p:spPr>
          <a:xfrm>
            <a:off x="10558300" y="5956137"/>
            <a:ext cx="10524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ca"/>
              <a:t>‹#›</a:t>
            </a:fld>
            <a:endParaRPr/>
          </a:p>
        </p:txBody>
      </p:sp>
      <p:sp>
        <p:nvSpPr>
          <p:cNvPr id="563" name="Google Shape;563;p69"/>
          <p:cNvSpPr txBox="1"/>
          <p:nvPr>
            <p:ph type="title"/>
          </p:nvPr>
        </p:nvSpPr>
        <p:spPr>
          <a:xfrm>
            <a:off x="581192" y="702156"/>
            <a:ext cx="11029500" cy="10137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ca"/>
              <a:t>ESTUDI DE COHORTS. GUIA STROBE.</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8" name="Shape 568"/>
        <p:cNvGrpSpPr/>
        <p:nvPr/>
      </p:nvGrpSpPr>
      <p:grpSpPr>
        <a:xfrm>
          <a:off x="0" y="0"/>
          <a:ext cx="0" cy="0"/>
          <a:chOff x="0" y="0"/>
          <a:chExt cx="0" cy="0"/>
        </a:xfrm>
      </p:grpSpPr>
      <p:sp>
        <p:nvSpPr>
          <p:cNvPr id="569" name="Google Shape;569;p70"/>
          <p:cNvSpPr txBox="1"/>
          <p:nvPr>
            <p:ph type="title"/>
          </p:nvPr>
        </p:nvSpPr>
        <p:spPr>
          <a:xfrm>
            <a:off x="581192" y="702156"/>
            <a:ext cx="11029500" cy="10137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ca"/>
              <a:t>BIBLIOGRAFIA.</a:t>
            </a:r>
            <a:endParaRPr/>
          </a:p>
        </p:txBody>
      </p:sp>
      <p:sp>
        <p:nvSpPr>
          <p:cNvPr id="570" name="Google Shape;570;p70"/>
          <p:cNvSpPr txBox="1"/>
          <p:nvPr>
            <p:ph idx="1" type="body"/>
          </p:nvPr>
        </p:nvSpPr>
        <p:spPr>
          <a:xfrm>
            <a:off x="581200" y="2180501"/>
            <a:ext cx="11029500" cy="43635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ca" sz="2000">
                <a:highlight>
                  <a:schemeClr val="lt1"/>
                </a:highlight>
                <a:latin typeface="Calibri"/>
                <a:ea typeface="Calibri"/>
                <a:cs typeface="Calibri"/>
                <a:sym typeface="Calibri"/>
              </a:rPr>
              <a:t>Assaig clínic.</a:t>
            </a:r>
            <a:endParaRPr sz="2000">
              <a:highlight>
                <a:schemeClr val="lt1"/>
              </a:highlight>
              <a:latin typeface="Calibri"/>
              <a:ea typeface="Calibri"/>
              <a:cs typeface="Calibri"/>
              <a:sym typeface="Calibri"/>
            </a:endParaRPr>
          </a:p>
          <a:p>
            <a:pPr indent="-355600" lvl="0" marL="457200" rtl="0" algn="l">
              <a:spcBef>
                <a:spcPts val="0"/>
              </a:spcBef>
              <a:spcAft>
                <a:spcPts val="0"/>
              </a:spcAft>
              <a:buSzPts val="2000"/>
              <a:buFont typeface="Calibri"/>
              <a:buChar char="-"/>
            </a:pPr>
            <a:r>
              <a:rPr lang="ca" sz="2000" u="sng">
                <a:solidFill>
                  <a:schemeClr val="hlink"/>
                </a:solidFill>
                <a:latin typeface="Arial"/>
                <a:ea typeface="Arial"/>
                <a:cs typeface="Arial"/>
                <a:sym typeface="Arial"/>
                <a:hlinkClick r:id="rId3"/>
              </a:rPr>
              <a:t>https://www.nejm.org/doi/10.1056/NEJMoa052980?url_ver=Z39.88-2003&amp;rfr_id=ori%3Arid%3Acrossref.org&amp;rfr_dat=cr_pub%3Dwww.ncbi.nlm.nih.gov</a:t>
            </a:r>
            <a:r>
              <a:rPr lang="ca" sz="2000">
                <a:solidFill>
                  <a:srgbClr val="44546A"/>
                </a:solidFill>
                <a:latin typeface="Arial"/>
                <a:ea typeface="Arial"/>
                <a:cs typeface="Arial"/>
                <a:sym typeface="Arial"/>
              </a:rPr>
              <a:t> </a:t>
            </a:r>
            <a:endParaRPr sz="2000">
              <a:highlight>
                <a:schemeClr val="lt1"/>
              </a:highlight>
              <a:latin typeface="Calibri"/>
              <a:ea typeface="Calibri"/>
              <a:cs typeface="Calibri"/>
              <a:sym typeface="Calibri"/>
            </a:endParaRPr>
          </a:p>
          <a:p>
            <a:pPr indent="0" lvl="0" marL="0" rtl="0" algn="l">
              <a:spcBef>
                <a:spcPts val="1000"/>
              </a:spcBef>
              <a:spcAft>
                <a:spcPts val="0"/>
              </a:spcAft>
              <a:buNone/>
            </a:pPr>
            <a:r>
              <a:rPr lang="ca" sz="2000">
                <a:highlight>
                  <a:schemeClr val="lt1"/>
                </a:highlight>
                <a:latin typeface="Calibri"/>
                <a:ea typeface="Calibri"/>
                <a:cs typeface="Calibri"/>
                <a:sym typeface="Calibri"/>
              </a:rPr>
              <a:t>Estudi de cohorts.</a:t>
            </a:r>
            <a:endParaRPr sz="2000">
              <a:highlight>
                <a:schemeClr val="lt1"/>
              </a:highlight>
              <a:latin typeface="Calibri"/>
              <a:ea typeface="Calibri"/>
              <a:cs typeface="Calibri"/>
              <a:sym typeface="Calibri"/>
            </a:endParaRPr>
          </a:p>
          <a:p>
            <a:pPr indent="-355600" lvl="0" marL="457200" rtl="0" algn="l">
              <a:spcBef>
                <a:spcPts val="0"/>
              </a:spcBef>
              <a:spcAft>
                <a:spcPts val="0"/>
              </a:spcAft>
              <a:buSzPts val="2000"/>
              <a:buFont typeface="Calibri"/>
              <a:buChar char="-"/>
            </a:pPr>
            <a:r>
              <a:rPr lang="ca" sz="2000" u="sng">
                <a:solidFill>
                  <a:schemeClr val="hlink"/>
                </a:solidFill>
                <a:latin typeface="Arial"/>
                <a:ea typeface="Arial"/>
                <a:cs typeface="Arial"/>
                <a:sym typeface="Arial"/>
                <a:hlinkClick r:id="rId4"/>
              </a:rPr>
              <a:t>https://journals.lww.com/aidsonline/fulltext/2007/11300/Changes_in_the_incidence_of_tuberculosis_in_a.18.aspx</a:t>
            </a:r>
            <a:r>
              <a:rPr lang="ca" sz="2000">
                <a:solidFill>
                  <a:srgbClr val="44546A"/>
                </a:solidFill>
                <a:latin typeface="Arial"/>
                <a:ea typeface="Arial"/>
                <a:cs typeface="Arial"/>
                <a:sym typeface="Arial"/>
              </a:rPr>
              <a:t> </a:t>
            </a:r>
            <a:endParaRPr sz="2000">
              <a:solidFill>
                <a:srgbClr val="44546A"/>
              </a:solidFill>
              <a:latin typeface="Arial"/>
              <a:ea typeface="Arial"/>
              <a:cs typeface="Arial"/>
              <a:sym typeface="Arial"/>
            </a:endParaRPr>
          </a:p>
          <a:p>
            <a:pPr indent="0" lvl="0" marL="0" rtl="0" algn="l">
              <a:lnSpc>
                <a:spcPct val="115000"/>
              </a:lnSpc>
              <a:spcBef>
                <a:spcPts val="1000"/>
              </a:spcBef>
              <a:spcAft>
                <a:spcPts val="0"/>
              </a:spcAft>
              <a:buNone/>
            </a:pPr>
            <a:r>
              <a:rPr lang="ca" sz="2000">
                <a:highlight>
                  <a:schemeClr val="lt1"/>
                </a:highlight>
                <a:latin typeface="Calibri"/>
                <a:ea typeface="Calibri"/>
                <a:cs typeface="Calibri"/>
                <a:sym typeface="Calibri"/>
              </a:rPr>
              <a:t>Guia CONSORT.</a:t>
            </a:r>
            <a:endParaRPr sz="2000">
              <a:highlight>
                <a:schemeClr val="lt1"/>
              </a:highlight>
              <a:latin typeface="Calibri"/>
              <a:ea typeface="Calibri"/>
              <a:cs typeface="Calibri"/>
              <a:sym typeface="Calibri"/>
            </a:endParaRPr>
          </a:p>
          <a:p>
            <a:pPr indent="-355600" lvl="0" marL="457200" rtl="0" algn="l">
              <a:lnSpc>
                <a:spcPct val="115000"/>
              </a:lnSpc>
              <a:spcBef>
                <a:spcPts val="0"/>
              </a:spcBef>
              <a:spcAft>
                <a:spcPts val="0"/>
              </a:spcAft>
              <a:buSzPts val="2000"/>
              <a:buFont typeface="Calibri"/>
              <a:buChar char="-"/>
            </a:pPr>
            <a:r>
              <a:rPr lang="ca" sz="2000" u="sng">
                <a:solidFill>
                  <a:schemeClr val="hlink"/>
                </a:solidFill>
                <a:latin typeface="Calibri"/>
                <a:ea typeface="Calibri"/>
                <a:cs typeface="Calibri"/>
                <a:sym typeface="Calibri"/>
                <a:hlinkClick r:id="rId5"/>
              </a:rPr>
              <a:t>http://www.equator-network.org/reporting-guidelines/consort/</a:t>
            </a:r>
            <a:r>
              <a:rPr lang="ca" sz="2000">
                <a:solidFill>
                  <a:srgbClr val="44546A"/>
                </a:solidFill>
                <a:latin typeface="Calibri"/>
                <a:ea typeface="Calibri"/>
                <a:cs typeface="Calibri"/>
                <a:sym typeface="Calibri"/>
              </a:rPr>
              <a:t> </a:t>
            </a:r>
            <a:endParaRPr sz="2000">
              <a:highlight>
                <a:schemeClr val="lt1"/>
              </a:highlight>
              <a:latin typeface="Calibri"/>
              <a:ea typeface="Calibri"/>
              <a:cs typeface="Calibri"/>
              <a:sym typeface="Calibri"/>
            </a:endParaRPr>
          </a:p>
          <a:p>
            <a:pPr indent="0" lvl="0" marL="0" rtl="0" algn="l">
              <a:lnSpc>
                <a:spcPct val="115000"/>
              </a:lnSpc>
              <a:spcBef>
                <a:spcPts val="1000"/>
              </a:spcBef>
              <a:spcAft>
                <a:spcPts val="0"/>
              </a:spcAft>
              <a:buNone/>
            </a:pPr>
            <a:r>
              <a:rPr lang="ca" sz="2000">
                <a:highlight>
                  <a:schemeClr val="lt1"/>
                </a:highlight>
                <a:latin typeface="Calibri"/>
                <a:ea typeface="Calibri"/>
                <a:cs typeface="Calibri"/>
                <a:sym typeface="Calibri"/>
              </a:rPr>
              <a:t>Guia STROBE.</a:t>
            </a:r>
            <a:endParaRPr sz="2000">
              <a:highlight>
                <a:schemeClr val="lt1"/>
              </a:highlight>
              <a:latin typeface="Calibri"/>
              <a:ea typeface="Calibri"/>
              <a:cs typeface="Calibri"/>
              <a:sym typeface="Calibri"/>
            </a:endParaRPr>
          </a:p>
          <a:p>
            <a:pPr indent="-355600" lvl="0" marL="457200" rtl="0" algn="l">
              <a:lnSpc>
                <a:spcPct val="115000"/>
              </a:lnSpc>
              <a:spcBef>
                <a:spcPts val="0"/>
              </a:spcBef>
              <a:spcAft>
                <a:spcPts val="0"/>
              </a:spcAft>
              <a:buSzPts val="2000"/>
              <a:buFont typeface="Calibri"/>
              <a:buChar char="-"/>
            </a:pPr>
            <a:r>
              <a:rPr lang="ca" sz="2000" u="sng">
                <a:solidFill>
                  <a:schemeClr val="hlink"/>
                </a:solidFill>
                <a:latin typeface="Calibri"/>
                <a:ea typeface="Calibri"/>
                <a:cs typeface="Calibri"/>
                <a:sym typeface="Calibri"/>
                <a:hlinkClick r:id="rId6"/>
              </a:rPr>
              <a:t>http://www.equator-network.org/reporting-guidelines/strobe/</a:t>
            </a:r>
            <a:r>
              <a:rPr lang="ca" sz="2000">
                <a:solidFill>
                  <a:srgbClr val="44546A"/>
                </a:solidFill>
                <a:latin typeface="Calibri"/>
                <a:ea typeface="Calibri"/>
                <a:cs typeface="Calibri"/>
                <a:sym typeface="Calibri"/>
              </a:rPr>
              <a:t> </a:t>
            </a:r>
            <a:endParaRPr sz="2000">
              <a:highlight>
                <a:schemeClr val="lt1"/>
              </a:highlight>
              <a:latin typeface="Calibri"/>
              <a:ea typeface="Calibri"/>
              <a:cs typeface="Calibri"/>
              <a:sym typeface="Calibri"/>
            </a:endParaRPr>
          </a:p>
          <a:p>
            <a:pPr indent="0" lvl="0" marL="0" rtl="0" algn="l">
              <a:lnSpc>
                <a:spcPct val="115000"/>
              </a:lnSpc>
              <a:spcBef>
                <a:spcPts val="1000"/>
              </a:spcBef>
              <a:spcAft>
                <a:spcPts val="0"/>
              </a:spcAft>
              <a:buNone/>
            </a:pPr>
            <a:r>
              <a:t/>
            </a:r>
            <a:endParaRPr sz="1500">
              <a:highlight>
                <a:schemeClr val="lt1"/>
              </a:highlight>
              <a:latin typeface="Calibri"/>
              <a:ea typeface="Calibri"/>
              <a:cs typeface="Calibri"/>
              <a:sym typeface="Calibri"/>
            </a:endParaRPr>
          </a:p>
        </p:txBody>
      </p:sp>
      <p:sp>
        <p:nvSpPr>
          <p:cNvPr id="571" name="Google Shape;571;p70"/>
          <p:cNvSpPr txBox="1"/>
          <p:nvPr>
            <p:ph idx="12" type="sldNum"/>
          </p:nvPr>
        </p:nvSpPr>
        <p:spPr>
          <a:xfrm>
            <a:off x="10558300" y="5956137"/>
            <a:ext cx="10524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ca"/>
              <a:t>‹#›</a:t>
            </a:fld>
            <a:endParaRPr/>
          </a:p>
        </p:txBody>
      </p:sp>
      <p:sp>
        <p:nvSpPr>
          <p:cNvPr id="572" name="Google Shape;572;p70">
            <a:hlinkClick action="ppaction://hlinksldjump" r:id="rId7"/>
          </p:cNvPr>
          <p:cNvSpPr/>
          <p:nvPr/>
        </p:nvSpPr>
        <p:spPr>
          <a:xfrm>
            <a:off x="11104150" y="6007425"/>
            <a:ext cx="249300" cy="262500"/>
          </a:xfrm>
          <a:prstGeom prst="curvedRightArrow">
            <a:avLst>
              <a:gd fmla="val 25000" name="adj1"/>
              <a:gd fmla="val 50000" name="adj2"/>
              <a:gd fmla="val 25000" name="adj3"/>
            </a:avLst>
          </a:prstGeom>
          <a:solidFill>
            <a:srgbClr val="FF9900"/>
          </a:solidFill>
          <a:ln cap="flat" cmpd="sng" w="952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18"/>
          <p:cNvSpPr txBox="1"/>
          <p:nvPr>
            <p:ph type="title"/>
          </p:nvPr>
        </p:nvSpPr>
        <p:spPr>
          <a:xfrm>
            <a:off x="581250" y="2084499"/>
            <a:ext cx="11029500" cy="42366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b="1" lang="ca" sz="2000" u="sng">
                <a:solidFill>
                  <a:schemeClr val="dk2"/>
                </a:solidFill>
                <a:latin typeface="Calibri"/>
                <a:ea typeface="Calibri"/>
                <a:cs typeface="Calibri"/>
                <a:sym typeface="Calibri"/>
              </a:rPr>
              <a:t>METHODS - TRIAL DESIGN.</a:t>
            </a:r>
            <a:endParaRPr b="1" sz="2000" u="sng">
              <a:solidFill>
                <a:schemeClr val="dk2"/>
              </a:solidFill>
              <a:latin typeface="Calibri"/>
              <a:ea typeface="Calibri"/>
              <a:cs typeface="Calibri"/>
              <a:sym typeface="Calibri"/>
            </a:endParaRPr>
          </a:p>
          <a:p>
            <a:pPr indent="0" lvl="0" marL="0" rtl="0" algn="l">
              <a:spcBef>
                <a:spcPts val="0"/>
              </a:spcBef>
              <a:spcAft>
                <a:spcPts val="0"/>
              </a:spcAft>
              <a:buNone/>
            </a:pPr>
            <a:r>
              <a:t/>
            </a:r>
            <a:endParaRPr b="1" sz="2000">
              <a:solidFill>
                <a:schemeClr val="dk2"/>
              </a:solidFill>
              <a:latin typeface="Calibri"/>
              <a:ea typeface="Calibri"/>
              <a:cs typeface="Calibri"/>
              <a:sym typeface="Calibri"/>
            </a:endParaRPr>
          </a:p>
          <a:p>
            <a:pPr indent="0" lvl="0" marL="0" rtl="0" algn="just">
              <a:lnSpc>
                <a:spcPct val="115000"/>
              </a:lnSpc>
              <a:spcBef>
                <a:spcPts val="0"/>
              </a:spcBef>
              <a:spcAft>
                <a:spcPts val="0"/>
              </a:spcAft>
              <a:buClr>
                <a:schemeClr val="dk1"/>
              </a:buClr>
              <a:buSzPts val="1100"/>
              <a:buFont typeface="Arial"/>
              <a:buNone/>
            </a:pPr>
            <a:r>
              <a:rPr b="1" lang="ca" sz="2000">
                <a:solidFill>
                  <a:schemeClr val="dk2"/>
                </a:solidFill>
                <a:latin typeface="Calibri"/>
                <a:ea typeface="Calibri"/>
                <a:cs typeface="Calibri"/>
                <a:sym typeface="Calibri"/>
              </a:rPr>
              <a:t>ITEM 3A.</a:t>
            </a:r>
            <a:r>
              <a:rPr lang="ca" sz="2000">
                <a:solidFill>
                  <a:schemeClr val="dk2"/>
                </a:solidFill>
                <a:latin typeface="Calibri"/>
                <a:ea typeface="Calibri"/>
                <a:cs typeface="Calibri"/>
                <a:sym typeface="Calibri"/>
              </a:rPr>
              <a:t> Description of trial design (such as parallel, factorial) including allocation ratio.</a:t>
            </a:r>
            <a:endParaRPr sz="2000">
              <a:solidFill>
                <a:schemeClr val="dk2"/>
              </a:solidFill>
              <a:latin typeface="Calibri"/>
              <a:ea typeface="Calibri"/>
              <a:cs typeface="Calibri"/>
              <a:sym typeface="Calibri"/>
            </a:endParaRPr>
          </a:p>
          <a:p>
            <a:pPr indent="-355600" lvl="0" marL="457200" rtl="0" algn="just">
              <a:lnSpc>
                <a:spcPct val="115000"/>
              </a:lnSpc>
              <a:spcBef>
                <a:spcPts val="0"/>
              </a:spcBef>
              <a:spcAft>
                <a:spcPts val="0"/>
              </a:spcAft>
              <a:buClr>
                <a:srgbClr val="FF9900"/>
              </a:buClr>
              <a:buSzPts val="2000"/>
              <a:buFont typeface="Calibri"/>
              <a:buChar char="-"/>
            </a:pPr>
            <a:r>
              <a:rPr lang="ca" sz="2000">
                <a:solidFill>
                  <a:schemeClr val="dk2"/>
                </a:solidFill>
                <a:highlight>
                  <a:schemeClr val="lt1"/>
                </a:highlight>
                <a:latin typeface="Calibri"/>
                <a:ea typeface="Calibri"/>
                <a:cs typeface="Calibri"/>
                <a:sym typeface="Calibri"/>
              </a:rPr>
              <a:t>Sí, assaig aleatoritzat amb doble emmascarament amb control de placebo, en el qual els pacients van ser escollits de Maig del 2003 a Novembre del 2004 a 158 hospitals de 24 països .</a:t>
            </a:r>
            <a:endParaRPr sz="2000">
              <a:solidFill>
                <a:schemeClr val="dk2"/>
              </a:solidFill>
              <a:highlight>
                <a:schemeClr val="lt1"/>
              </a:highlight>
              <a:latin typeface="Calibri"/>
              <a:ea typeface="Calibri"/>
              <a:cs typeface="Calibri"/>
              <a:sym typeface="Calibri"/>
            </a:endParaRPr>
          </a:p>
          <a:p>
            <a:pPr indent="0" lvl="0" marL="0" rtl="0" algn="just">
              <a:lnSpc>
                <a:spcPct val="115000"/>
              </a:lnSpc>
              <a:spcBef>
                <a:spcPts val="0"/>
              </a:spcBef>
              <a:spcAft>
                <a:spcPts val="0"/>
              </a:spcAft>
              <a:buClr>
                <a:schemeClr val="dk1"/>
              </a:buClr>
              <a:buSzPts val="1100"/>
              <a:buFont typeface="Arial"/>
              <a:buNone/>
            </a:pPr>
            <a:r>
              <a:t/>
            </a:r>
            <a:endParaRPr sz="2000">
              <a:solidFill>
                <a:schemeClr val="dk2"/>
              </a:solidFill>
              <a:highlight>
                <a:schemeClr val="lt1"/>
              </a:highlight>
              <a:latin typeface="Calibri"/>
              <a:ea typeface="Calibri"/>
              <a:cs typeface="Calibri"/>
              <a:sym typeface="Calibri"/>
            </a:endParaRPr>
          </a:p>
          <a:p>
            <a:pPr indent="0" lvl="0" marL="0" rtl="0" algn="l">
              <a:spcBef>
                <a:spcPts val="360"/>
              </a:spcBef>
              <a:spcAft>
                <a:spcPts val="0"/>
              </a:spcAft>
              <a:buClr>
                <a:schemeClr val="dk1"/>
              </a:buClr>
              <a:buSzPts val="1100"/>
              <a:buFont typeface="Arial"/>
              <a:buNone/>
            </a:pPr>
            <a:r>
              <a:rPr b="1" lang="ca" sz="2000">
                <a:solidFill>
                  <a:schemeClr val="dk2"/>
                </a:solidFill>
                <a:latin typeface="Calibri"/>
                <a:ea typeface="Calibri"/>
                <a:cs typeface="Calibri"/>
                <a:sym typeface="Calibri"/>
              </a:rPr>
              <a:t>ITEM 3B. </a:t>
            </a:r>
            <a:r>
              <a:rPr lang="ca" sz="2000">
                <a:solidFill>
                  <a:schemeClr val="dk2"/>
                </a:solidFill>
                <a:latin typeface="Calibri"/>
                <a:ea typeface="Calibri"/>
                <a:cs typeface="Calibri"/>
                <a:sym typeface="Calibri"/>
              </a:rPr>
              <a:t>Important changes to methods after trial commencement (such as eligibility criteria), with reasons.</a:t>
            </a:r>
            <a:endParaRPr sz="2000">
              <a:solidFill>
                <a:schemeClr val="dk2"/>
              </a:solidFill>
              <a:latin typeface="Calibri"/>
              <a:ea typeface="Calibri"/>
              <a:cs typeface="Calibri"/>
              <a:sym typeface="Calibri"/>
            </a:endParaRPr>
          </a:p>
          <a:p>
            <a:pPr indent="-355600" lvl="0" marL="457200" rtl="0" algn="just">
              <a:lnSpc>
                <a:spcPct val="115000"/>
              </a:lnSpc>
              <a:spcBef>
                <a:spcPts val="600"/>
              </a:spcBef>
              <a:spcAft>
                <a:spcPts val="0"/>
              </a:spcAft>
              <a:buClr>
                <a:srgbClr val="FF9900"/>
              </a:buClr>
              <a:buSzPts val="2000"/>
              <a:buFont typeface="Calibri"/>
              <a:buChar char="-"/>
            </a:pPr>
            <a:r>
              <a:rPr lang="ca" sz="2000">
                <a:solidFill>
                  <a:schemeClr val="dk2"/>
                </a:solidFill>
                <a:latin typeface="Calibri"/>
                <a:ea typeface="Calibri"/>
                <a:cs typeface="Calibri"/>
                <a:sym typeface="Calibri"/>
              </a:rPr>
              <a:t>No, cap ni un. Establert el criteri sense variacions cap ni una.</a:t>
            </a:r>
            <a:endParaRPr sz="2000">
              <a:solidFill>
                <a:schemeClr val="dk2"/>
              </a:solidFill>
              <a:highlight>
                <a:schemeClr val="lt1"/>
              </a:highlight>
              <a:latin typeface="Calibri"/>
              <a:ea typeface="Calibri"/>
              <a:cs typeface="Calibri"/>
              <a:sym typeface="Calibri"/>
            </a:endParaRPr>
          </a:p>
          <a:p>
            <a:pPr indent="0" lvl="0" marL="0" rtl="0" algn="l">
              <a:spcBef>
                <a:spcPts val="0"/>
              </a:spcBef>
              <a:spcAft>
                <a:spcPts val="0"/>
              </a:spcAft>
              <a:buNone/>
            </a:pPr>
            <a:r>
              <a:t/>
            </a:r>
            <a:endParaRPr b="1" sz="2000">
              <a:solidFill>
                <a:srgbClr val="000000"/>
              </a:solidFill>
              <a:latin typeface="Calibri"/>
              <a:ea typeface="Calibri"/>
              <a:cs typeface="Calibri"/>
              <a:sym typeface="Calibri"/>
            </a:endParaRPr>
          </a:p>
        </p:txBody>
      </p:sp>
      <p:sp>
        <p:nvSpPr>
          <p:cNvPr id="144" name="Google Shape;144;p18"/>
          <p:cNvSpPr txBox="1"/>
          <p:nvPr>
            <p:ph type="title"/>
          </p:nvPr>
        </p:nvSpPr>
        <p:spPr>
          <a:xfrm>
            <a:off x="581192" y="702156"/>
            <a:ext cx="11029500" cy="10137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ca"/>
              <a:t>ASSAIG CLÍNIC. GUIA CONSORT.</a:t>
            </a:r>
            <a:endParaRPr/>
          </a:p>
        </p:txBody>
      </p:sp>
      <p:sp>
        <p:nvSpPr>
          <p:cNvPr id="145" name="Google Shape;145;p18"/>
          <p:cNvSpPr txBox="1"/>
          <p:nvPr>
            <p:ph idx="12" type="sldNum"/>
          </p:nvPr>
        </p:nvSpPr>
        <p:spPr>
          <a:xfrm>
            <a:off x="10558300" y="5956137"/>
            <a:ext cx="10524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ca"/>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19"/>
          <p:cNvSpPr txBox="1"/>
          <p:nvPr>
            <p:ph type="title"/>
          </p:nvPr>
        </p:nvSpPr>
        <p:spPr>
          <a:xfrm>
            <a:off x="581250" y="2044025"/>
            <a:ext cx="11029500" cy="4247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b="1" lang="ca" sz="2000" u="sng">
                <a:solidFill>
                  <a:schemeClr val="dk2"/>
                </a:solidFill>
                <a:latin typeface="Calibri"/>
                <a:ea typeface="Calibri"/>
                <a:cs typeface="Calibri"/>
                <a:sym typeface="Calibri"/>
              </a:rPr>
              <a:t>METHODS - PARTICIPANTS.</a:t>
            </a:r>
            <a:endParaRPr b="1" sz="2000" u="sng">
              <a:solidFill>
                <a:schemeClr val="dk2"/>
              </a:solidFill>
              <a:latin typeface="Calibri"/>
              <a:ea typeface="Calibri"/>
              <a:cs typeface="Calibri"/>
              <a:sym typeface="Calibri"/>
            </a:endParaRPr>
          </a:p>
          <a:p>
            <a:pPr indent="0" lvl="0" marL="0" rtl="0" algn="l">
              <a:spcBef>
                <a:spcPts val="0"/>
              </a:spcBef>
              <a:spcAft>
                <a:spcPts val="0"/>
              </a:spcAft>
              <a:buNone/>
            </a:pPr>
            <a:r>
              <a:t/>
            </a:r>
            <a:endParaRPr b="1" sz="2000" u="sng">
              <a:solidFill>
                <a:schemeClr val="dk2"/>
              </a:solidFill>
              <a:latin typeface="Calibri"/>
              <a:ea typeface="Calibri"/>
              <a:cs typeface="Calibri"/>
              <a:sym typeface="Calibri"/>
            </a:endParaRPr>
          </a:p>
          <a:p>
            <a:pPr indent="0" lvl="0" marL="0" rtl="0" algn="just">
              <a:lnSpc>
                <a:spcPct val="115000"/>
              </a:lnSpc>
              <a:spcBef>
                <a:spcPts val="0"/>
              </a:spcBef>
              <a:spcAft>
                <a:spcPts val="0"/>
              </a:spcAft>
              <a:buClr>
                <a:schemeClr val="dk1"/>
              </a:buClr>
              <a:buSzPts val="1100"/>
              <a:buFont typeface="Arial"/>
              <a:buNone/>
            </a:pPr>
            <a:r>
              <a:rPr b="1" lang="ca" sz="2000">
                <a:solidFill>
                  <a:schemeClr val="dk2"/>
                </a:solidFill>
                <a:latin typeface="Calibri"/>
                <a:ea typeface="Calibri"/>
                <a:cs typeface="Calibri"/>
                <a:sym typeface="Calibri"/>
              </a:rPr>
              <a:t>ITEM 4A.</a:t>
            </a:r>
            <a:r>
              <a:rPr lang="ca" sz="2000">
                <a:solidFill>
                  <a:schemeClr val="dk2"/>
                </a:solidFill>
                <a:latin typeface="Calibri"/>
                <a:ea typeface="Calibri"/>
                <a:cs typeface="Calibri"/>
                <a:sym typeface="Calibri"/>
              </a:rPr>
              <a:t> Eligibility criteria for participants.</a:t>
            </a:r>
            <a:endParaRPr sz="2000">
              <a:solidFill>
                <a:schemeClr val="dk2"/>
              </a:solidFill>
              <a:highlight>
                <a:schemeClr val="lt1"/>
              </a:highlight>
              <a:latin typeface="Calibri"/>
              <a:ea typeface="Calibri"/>
              <a:cs typeface="Calibri"/>
              <a:sym typeface="Calibri"/>
            </a:endParaRPr>
          </a:p>
          <a:p>
            <a:pPr indent="-355600" lvl="0" marL="457200" rtl="0" algn="just">
              <a:lnSpc>
                <a:spcPct val="115000"/>
              </a:lnSpc>
              <a:spcBef>
                <a:spcPts val="0"/>
              </a:spcBef>
              <a:spcAft>
                <a:spcPts val="0"/>
              </a:spcAft>
              <a:buClr>
                <a:srgbClr val="FF9900"/>
              </a:buClr>
              <a:buSzPts val="2000"/>
              <a:buFont typeface="Calibri"/>
              <a:buChar char="-"/>
            </a:pPr>
            <a:r>
              <a:rPr lang="ca" sz="2000">
                <a:solidFill>
                  <a:schemeClr val="dk2"/>
                </a:solidFill>
                <a:highlight>
                  <a:schemeClr val="lt1"/>
                </a:highlight>
                <a:latin typeface="Calibri"/>
                <a:ea typeface="Calibri"/>
                <a:cs typeface="Calibri"/>
                <a:sym typeface="Calibri"/>
              </a:rPr>
              <a:t>Els pacients eren elegibles si eren conscients, tenien 18 o més anys d'edat, tenien un diagnòstic clínic d'accident vascular cerebral agut que havia començat dins de les sis hores abans de l'ingrés a l'estudi, tenia debilitat de les extremitats i tenia una puntuació d'almenys 6 en el Escala de traços de l'Institut Nacional de Salut (NIHSS). Si hi ha descripció del mètode de reclutament en la intervenció de l’estudi i s’indica.</a:t>
            </a:r>
            <a:endParaRPr sz="2000">
              <a:solidFill>
                <a:schemeClr val="dk2"/>
              </a:solidFill>
              <a:highlight>
                <a:schemeClr val="lt1"/>
              </a:highlight>
              <a:latin typeface="Calibri"/>
              <a:ea typeface="Calibri"/>
              <a:cs typeface="Calibri"/>
              <a:sym typeface="Calibri"/>
            </a:endParaRPr>
          </a:p>
          <a:p>
            <a:pPr indent="0" lvl="0" marL="0" rtl="0" algn="l">
              <a:spcBef>
                <a:spcPts val="360"/>
              </a:spcBef>
              <a:spcAft>
                <a:spcPts val="0"/>
              </a:spcAft>
              <a:buClr>
                <a:schemeClr val="dk1"/>
              </a:buClr>
              <a:buSzPts val="1100"/>
              <a:buFont typeface="Arial"/>
              <a:buNone/>
            </a:pPr>
            <a:r>
              <a:rPr b="1" lang="ca" sz="2000">
                <a:solidFill>
                  <a:schemeClr val="dk2"/>
                </a:solidFill>
                <a:latin typeface="Calibri"/>
                <a:ea typeface="Calibri"/>
                <a:cs typeface="Calibri"/>
                <a:sym typeface="Calibri"/>
              </a:rPr>
              <a:t>ITEM 4B. </a:t>
            </a:r>
            <a:r>
              <a:rPr lang="ca" sz="2000">
                <a:solidFill>
                  <a:schemeClr val="dk2"/>
                </a:solidFill>
                <a:latin typeface="Calibri"/>
                <a:ea typeface="Calibri"/>
                <a:cs typeface="Calibri"/>
                <a:sym typeface="Calibri"/>
              </a:rPr>
              <a:t>Settings and locations where the data were collected.</a:t>
            </a:r>
            <a:endParaRPr sz="2000">
              <a:solidFill>
                <a:schemeClr val="dk2"/>
              </a:solidFill>
              <a:latin typeface="Calibri"/>
              <a:ea typeface="Calibri"/>
              <a:cs typeface="Calibri"/>
              <a:sym typeface="Calibri"/>
            </a:endParaRPr>
          </a:p>
          <a:p>
            <a:pPr indent="-355600" lvl="0" marL="457200" rtl="0" algn="just">
              <a:lnSpc>
                <a:spcPct val="115000"/>
              </a:lnSpc>
              <a:spcBef>
                <a:spcPts val="600"/>
              </a:spcBef>
              <a:spcAft>
                <a:spcPts val="0"/>
              </a:spcAft>
              <a:buClr>
                <a:srgbClr val="FF9900"/>
              </a:buClr>
              <a:buSzPts val="2000"/>
              <a:buFont typeface="Calibri"/>
              <a:buChar char="-"/>
            </a:pPr>
            <a:r>
              <a:rPr lang="ca" sz="2000">
                <a:solidFill>
                  <a:schemeClr val="dk2"/>
                </a:solidFill>
                <a:latin typeface="Calibri"/>
                <a:ea typeface="Calibri"/>
                <a:cs typeface="Calibri"/>
                <a:sym typeface="Calibri"/>
              </a:rPr>
              <a:t>La configuració de les dades està força ben descrita però no hi ha reportades les localitzacions, només indica 158 hospitals pero no indica de quin tipus ni els 24 països, només que estratifica per pacients.</a:t>
            </a:r>
            <a:endParaRPr b="1" sz="2000">
              <a:solidFill>
                <a:schemeClr val="dk2"/>
              </a:solidFill>
              <a:latin typeface="Calibri"/>
              <a:ea typeface="Calibri"/>
              <a:cs typeface="Calibri"/>
              <a:sym typeface="Calibri"/>
            </a:endParaRPr>
          </a:p>
        </p:txBody>
      </p:sp>
      <p:sp>
        <p:nvSpPr>
          <p:cNvPr id="152" name="Google Shape;152;p19"/>
          <p:cNvSpPr txBox="1"/>
          <p:nvPr>
            <p:ph type="title"/>
          </p:nvPr>
        </p:nvSpPr>
        <p:spPr>
          <a:xfrm>
            <a:off x="581192" y="702156"/>
            <a:ext cx="11029500" cy="10137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ca"/>
              <a:t>ASSAIG CLÍNIC. GUIA CONSORT.</a:t>
            </a:r>
            <a:endParaRPr/>
          </a:p>
        </p:txBody>
      </p:sp>
      <p:sp>
        <p:nvSpPr>
          <p:cNvPr id="153" name="Google Shape;153;p19"/>
          <p:cNvSpPr txBox="1"/>
          <p:nvPr>
            <p:ph idx="12" type="sldNum"/>
          </p:nvPr>
        </p:nvSpPr>
        <p:spPr>
          <a:xfrm>
            <a:off x="10558300" y="5956137"/>
            <a:ext cx="10524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ca"/>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Google Shape;159;p20"/>
          <p:cNvSpPr txBox="1"/>
          <p:nvPr>
            <p:ph type="title"/>
          </p:nvPr>
        </p:nvSpPr>
        <p:spPr>
          <a:xfrm>
            <a:off x="581250" y="2084501"/>
            <a:ext cx="11029500" cy="40743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b="1" lang="ca" sz="2000" u="sng">
                <a:solidFill>
                  <a:schemeClr val="dk2"/>
                </a:solidFill>
                <a:latin typeface="Calibri"/>
                <a:ea typeface="Calibri"/>
                <a:cs typeface="Calibri"/>
                <a:sym typeface="Calibri"/>
              </a:rPr>
              <a:t>METHODS - INTERVENTIONS.</a:t>
            </a:r>
            <a:endParaRPr b="1" sz="2000" u="sng">
              <a:solidFill>
                <a:schemeClr val="dk2"/>
              </a:solidFill>
              <a:latin typeface="Calibri"/>
              <a:ea typeface="Calibri"/>
              <a:cs typeface="Calibri"/>
              <a:sym typeface="Calibri"/>
            </a:endParaRPr>
          </a:p>
          <a:p>
            <a:pPr indent="0" lvl="0" marL="0" rtl="0" algn="l">
              <a:spcBef>
                <a:spcPts val="0"/>
              </a:spcBef>
              <a:spcAft>
                <a:spcPts val="0"/>
              </a:spcAft>
              <a:buNone/>
            </a:pPr>
            <a:r>
              <a:t/>
            </a:r>
            <a:endParaRPr b="1" sz="2000">
              <a:solidFill>
                <a:schemeClr val="dk2"/>
              </a:solidFill>
              <a:latin typeface="Calibri"/>
              <a:ea typeface="Calibri"/>
              <a:cs typeface="Calibri"/>
              <a:sym typeface="Calibri"/>
            </a:endParaRPr>
          </a:p>
          <a:p>
            <a:pPr indent="0" lvl="0" marL="0" rtl="0" algn="just">
              <a:lnSpc>
                <a:spcPct val="115000"/>
              </a:lnSpc>
              <a:spcBef>
                <a:spcPts val="0"/>
              </a:spcBef>
              <a:spcAft>
                <a:spcPts val="0"/>
              </a:spcAft>
              <a:buClr>
                <a:schemeClr val="dk1"/>
              </a:buClr>
              <a:buSzPts val="1100"/>
              <a:buFont typeface="Arial"/>
              <a:buNone/>
            </a:pPr>
            <a:r>
              <a:rPr b="1" lang="ca" sz="2000">
                <a:solidFill>
                  <a:schemeClr val="dk2"/>
                </a:solidFill>
                <a:latin typeface="Calibri"/>
                <a:ea typeface="Calibri"/>
                <a:cs typeface="Calibri"/>
                <a:sym typeface="Calibri"/>
              </a:rPr>
              <a:t>ITEM 5.</a:t>
            </a:r>
            <a:r>
              <a:rPr lang="ca" sz="2000">
                <a:solidFill>
                  <a:schemeClr val="dk2"/>
                </a:solidFill>
                <a:latin typeface="Calibri"/>
                <a:ea typeface="Calibri"/>
                <a:cs typeface="Calibri"/>
                <a:sym typeface="Calibri"/>
              </a:rPr>
              <a:t> The interventions for each group with sufficient details to allow replication, including how and when they were actually administered.</a:t>
            </a:r>
            <a:endParaRPr sz="2000">
              <a:solidFill>
                <a:schemeClr val="dk2"/>
              </a:solidFill>
              <a:latin typeface="Calibri"/>
              <a:ea typeface="Calibri"/>
              <a:cs typeface="Calibri"/>
              <a:sym typeface="Calibri"/>
            </a:endParaRPr>
          </a:p>
          <a:p>
            <a:pPr indent="-355600" lvl="0" marL="457200" rtl="0" algn="just">
              <a:lnSpc>
                <a:spcPct val="115000"/>
              </a:lnSpc>
              <a:spcBef>
                <a:spcPts val="0"/>
              </a:spcBef>
              <a:spcAft>
                <a:spcPts val="0"/>
              </a:spcAft>
              <a:buClr>
                <a:srgbClr val="FF9900"/>
              </a:buClr>
              <a:buSzPts val="2000"/>
              <a:buFont typeface="Calibri"/>
              <a:buChar char="-"/>
            </a:pPr>
            <a:r>
              <a:rPr lang="ca" sz="2000">
                <a:solidFill>
                  <a:schemeClr val="dk2"/>
                </a:solidFill>
                <a:highlight>
                  <a:schemeClr val="lt1"/>
                </a:highlight>
                <a:latin typeface="Calibri"/>
                <a:ea typeface="Calibri"/>
                <a:cs typeface="Calibri"/>
                <a:sym typeface="Calibri"/>
              </a:rPr>
              <a:t>Sí per a una intervenció de medicaments, la informació inclou el nom del fàrmac(infusió de NXY-059 o placebo), la dosi amb la seva velocitat d'infusió, el mètode d'administració què és l’endovenós, el temps per hora i les seves variacions i durada en la l'administració, les condicions sota les quals es mantenen les intervencions o sigui els seus objectius per a mantenir la dosi i el règim de titulació a l’avaluació clínica.</a:t>
            </a:r>
            <a:endParaRPr sz="2000">
              <a:solidFill>
                <a:schemeClr val="dk2"/>
              </a:solidFill>
              <a:highlight>
                <a:schemeClr val="lt1"/>
              </a:highlight>
              <a:latin typeface="Calibri"/>
              <a:ea typeface="Calibri"/>
              <a:cs typeface="Calibri"/>
              <a:sym typeface="Calibri"/>
            </a:endParaRPr>
          </a:p>
          <a:p>
            <a:pPr indent="0" lvl="0" marL="0" rtl="0" algn="l">
              <a:spcBef>
                <a:spcPts val="360"/>
              </a:spcBef>
              <a:spcAft>
                <a:spcPts val="0"/>
              </a:spcAft>
              <a:buClr>
                <a:schemeClr val="dk1"/>
              </a:buClr>
              <a:buSzPts val="1100"/>
              <a:buFont typeface="Arial"/>
              <a:buNone/>
            </a:pPr>
            <a:r>
              <a:t/>
            </a:r>
            <a:endParaRPr sz="2000">
              <a:solidFill>
                <a:schemeClr val="dk1"/>
              </a:solidFill>
              <a:latin typeface="Calibri"/>
              <a:ea typeface="Calibri"/>
              <a:cs typeface="Calibri"/>
              <a:sym typeface="Calibri"/>
            </a:endParaRPr>
          </a:p>
          <a:p>
            <a:pPr indent="0" lvl="0" marL="0" rtl="0" algn="l">
              <a:spcBef>
                <a:spcPts val="600"/>
              </a:spcBef>
              <a:spcAft>
                <a:spcPts val="0"/>
              </a:spcAft>
              <a:buNone/>
            </a:pPr>
            <a:r>
              <a:t/>
            </a:r>
            <a:endParaRPr b="1" sz="2000">
              <a:solidFill>
                <a:srgbClr val="000000"/>
              </a:solidFill>
              <a:latin typeface="Calibri"/>
              <a:ea typeface="Calibri"/>
              <a:cs typeface="Calibri"/>
              <a:sym typeface="Calibri"/>
            </a:endParaRPr>
          </a:p>
        </p:txBody>
      </p:sp>
      <p:sp>
        <p:nvSpPr>
          <p:cNvPr id="160" name="Google Shape;160;p20"/>
          <p:cNvSpPr txBox="1"/>
          <p:nvPr>
            <p:ph type="title"/>
          </p:nvPr>
        </p:nvSpPr>
        <p:spPr>
          <a:xfrm>
            <a:off x="581192" y="702156"/>
            <a:ext cx="11029500" cy="10137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ca"/>
              <a:t>ASSAIG CLÍNIC. GUIA CONSORT.</a:t>
            </a:r>
            <a:endParaRPr/>
          </a:p>
        </p:txBody>
      </p:sp>
      <p:sp>
        <p:nvSpPr>
          <p:cNvPr id="161" name="Google Shape;161;p20"/>
          <p:cNvSpPr txBox="1"/>
          <p:nvPr>
            <p:ph idx="12" type="sldNum"/>
          </p:nvPr>
        </p:nvSpPr>
        <p:spPr>
          <a:xfrm>
            <a:off x="10558300" y="5956137"/>
            <a:ext cx="10524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ca"/>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Google Shape;167;p21"/>
          <p:cNvSpPr txBox="1"/>
          <p:nvPr>
            <p:ph type="title"/>
          </p:nvPr>
        </p:nvSpPr>
        <p:spPr>
          <a:xfrm>
            <a:off x="581250" y="2008300"/>
            <a:ext cx="11029500" cy="44616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b="1" lang="ca" sz="1800" u="sng">
                <a:solidFill>
                  <a:schemeClr val="dk2"/>
                </a:solidFill>
                <a:latin typeface="Calibri"/>
                <a:ea typeface="Calibri"/>
                <a:cs typeface="Calibri"/>
                <a:sym typeface="Calibri"/>
              </a:rPr>
              <a:t>METHODS - OUTCOMES.</a:t>
            </a:r>
            <a:endParaRPr b="1" sz="1800" u="sng">
              <a:solidFill>
                <a:schemeClr val="dk2"/>
              </a:solidFill>
              <a:latin typeface="Calibri"/>
              <a:ea typeface="Calibri"/>
              <a:cs typeface="Calibri"/>
              <a:sym typeface="Calibri"/>
            </a:endParaRPr>
          </a:p>
          <a:p>
            <a:pPr indent="0" lvl="0" marL="0" rtl="0" algn="l">
              <a:spcBef>
                <a:spcPts val="0"/>
              </a:spcBef>
              <a:spcAft>
                <a:spcPts val="0"/>
              </a:spcAft>
              <a:buNone/>
            </a:pPr>
            <a:r>
              <a:t/>
            </a:r>
            <a:endParaRPr b="1" sz="2000" u="sng">
              <a:solidFill>
                <a:schemeClr val="dk2"/>
              </a:solidFill>
              <a:latin typeface="Calibri"/>
              <a:ea typeface="Calibri"/>
              <a:cs typeface="Calibri"/>
              <a:sym typeface="Calibri"/>
            </a:endParaRPr>
          </a:p>
          <a:p>
            <a:pPr indent="0" lvl="0" marL="0" rtl="0" algn="just">
              <a:lnSpc>
                <a:spcPct val="115000"/>
              </a:lnSpc>
              <a:spcBef>
                <a:spcPts val="0"/>
              </a:spcBef>
              <a:spcAft>
                <a:spcPts val="0"/>
              </a:spcAft>
              <a:buClr>
                <a:schemeClr val="dk1"/>
              </a:buClr>
              <a:buSzPts val="1100"/>
              <a:buFont typeface="Arial"/>
              <a:buNone/>
            </a:pPr>
            <a:r>
              <a:rPr b="1" lang="ca" sz="1800">
                <a:solidFill>
                  <a:schemeClr val="dk2"/>
                </a:solidFill>
                <a:latin typeface="Calibri"/>
                <a:ea typeface="Calibri"/>
                <a:cs typeface="Calibri"/>
                <a:sym typeface="Calibri"/>
              </a:rPr>
              <a:t>ITEM 6a. </a:t>
            </a:r>
            <a:r>
              <a:rPr lang="ca" sz="1800">
                <a:solidFill>
                  <a:schemeClr val="dk2"/>
                </a:solidFill>
                <a:latin typeface="Calibri"/>
                <a:ea typeface="Calibri"/>
                <a:cs typeface="Calibri"/>
                <a:sym typeface="Calibri"/>
              </a:rPr>
              <a:t>Completely defined pre-specified primary and secondary outcome measures, including how and when they were assessed.</a:t>
            </a:r>
            <a:endParaRPr sz="1800">
              <a:solidFill>
                <a:schemeClr val="dk2"/>
              </a:solidFill>
              <a:latin typeface="Calibri"/>
              <a:ea typeface="Calibri"/>
              <a:cs typeface="Calibri"/>
              <a:sym typeface="Calibri"/>
            </a:endParaRPr>
          </a:p>
          <a:p>
            <a:pPr indent="-342900" lvl="0" marL="457200" rtl="0" algn="just">
              <a:lnSpc>
                <a:spcPct val="115000"/>
              </a:lnSpc>
              <a:spcBef>
                <a:spcPts val="0"/>
              </a:spcBef>
              <a:spcAft>
                <a:spcPts val="0"/>
              </a:spcAft>
              <a:buClr>
                <a:srgbClr val="FF9900"/>
              </a:buClr>
              <a:buSzPts val="1800"/>
              <a:buFont typeface="Calibri"/>
              <a:buChar char="-"/>
            </a:pPr>
            <a:r>
              <a:rPr lang="ca" sz="1800">
                <a:solidFill>
                  <a:schemeClr val="dk2"/>
                </a:solidFill>
                <a:highlight>
                  <a:schemeClr val="lt1"/>
                </a:highlight>
                <a:latin typeface="Calibri"/>
                <a:ea typeface="Calibri"/>
                <a:cs typeface="Calibri"/>
                <a:sym typeface="Calibri"/>
              </a:rPr>
              <a:t>Sí, les valoracions inicials es van centrar en la severitat de l'accident cerebrovascular segons les puntuacions del NIHSS (el rang de puntuació va de 0 a 42, amb puntuacions més altes que indica una severitat creixent) i van ser realitzades per observadors formats i certificats en l'ús d'aquesta escala. També durant el seguiment incloïa mesures funcionals, bàsicament la puntuació de l'escala Rankin modificada (amb un rang de 0, que no indicava cap símptoma residual, fins a 5, indicant llits, que requereixen atenció constant) i l'índex Barthel (amb un rang de 0 a 100, amb 100 indicant cap dèficit i 0 que indiquen una dependència completa). A més es van trobar dues mesures de resultat addicionals, l'escala d'impacte de traç (SIS) i l'instrument europeu de qualitat de vida 5 (EuroQoL EQ-5D) per avaluar l'estat de salut i la qualitat de vida relacionada amb la salut.</a:t>
            </a:r>
            <a:endParaRPr sz="1800">
              <a:solidFill>
                <a:schemeClr val="dk2"/>
              </a:solidFill>
              <a:highlight>
                <a:schemeClr val="lt1"/>
              </a:highlight>
              <a:latin typeface="Calibri"/>
              <a:ea typeface="Calibri"/>
              <a:cs typeface="Calibri"/>
              <a:sym typeface="Calibri"/>
            </a:endParaRPr>
          </a:p>
          <a:p>
            <a:pPr indent="0" lvl="0" marL="0" rtl="0" algn="l">
              <a:spcBef>
                <a:spcPts val="360"/>
              </a:spcBef>
              <a:spcAft>
                <a:spcPts val="0"/>
              </a:spcAft>
              <a:buNone/>
            </a:pPr>
            <a:r>
              <a:rPr b="1" lang="ca" sz="1800">
                <a:solidFill>
                  <a:schemeClr val="dk2"/>
                </a:solidFill>
                <a:latin typeface="Calibri"/>
                <a:ea typeface="Calibri"/>
                <a:cs typeface="Calibri"/>
                <a:sym typeface="Calibri"/>
              </a:rPr>
              <a:t>ITEM 6b.</a:t>
            </a:r>
            <a:r>
              <a:rPr lang="ca" sz="1800">
                <a:solidFill>
                  <a:schemeClr val="dk2"/>
                </a:solidFill>
                <a:latin typeface="Calibri"/>
                <a:ea typeface="Calibri"/>
                <a:cs typeface="Calibri"/>
                <a:sym typeface="Calibri"/>
              </a:rPr>
              <a:t> Any changes to trial outcomes after the trial commenced, with reasons.</a:t>
            </a:r>
            <a:endParaRPr sz="1800">
              <a:solidFill>
                <a:schemeClr val="dk2"/>
              </a:solidFill>
              <a:latin typeface="Calibri"/>
              <a:ea typeface="Calibri"/>
              <a:cs typeface="Calibri"/>
              <a:sym typeface="Calibri"/>
            </a:endParaRPr>
          </a:p>
          <a:p>
            <a:pPr indent="-342900" lvl="0" marL="457200" rtl="0" algn="just">
              <a:lnSpc>
                <a:spcPct val="115000"/>
              </a:lnSpc>
              <a:spcBef>
                <a:spcPts val="600"/>
              </a:spcBef>
              <a:spcAft>
                <a:spcPts val="0"/>
              </a:spcAft>
              <a:buClr>
                <a:srgbClr val="FF9900"/>
              </a:buClr>
              <a:buSzPts val="1800"/>
              <a:buFont typeface="Calibri"/>
              <a:buChar char="-"/>
            </a:pPr>
            <a:r>
              <a:rPr lang="ca" sz="1800">
                <a:solidFill>
                  <a:schemeClr val="dk2"/>
                </a:solidFill>
                <a:latin typeface="Calibri"/>
                <a:ea typeface="Calibri"/>
                <a:cs typeface="Calibri"/>
                <a:sym typeface="Calibri"/>
              </a:rPr>
              <a:t>Cap canvi a les variables resposta després de començat l’assaig. </a:t>
            </a:r>
            <a:endParaRPr sz="1800">
              <a:solidFill>
                <a:schemeClr val="dk2"/>
              </a:solidFill>
              <a:highlight>
                <a:schemeClr val="lt1"/>
              </a:highlight>
              <a:latin typeface="Calibri"/>
              <a:ea typeface="Calibri"/>
              <a:cs typeface="Calibri"/>
              <a:sym typeface="Calibri"/>
            </a:endParaRPr>
          </a:p>
          <a:p>
            <a:pPr indent="0" lvl="0" marL="0" rtl="0" algn="l">
              <a:spcBef>
                <a:spcPts val="0"/>
              </a:spcBef>
              <a:spcAft>
                <a:spcPts val="0"/>
              </a:spcAft>
              <a:buClr>
                <a:srgbClr val="000000"/>
              </a:buClr>
              <a:buSzPts val="1100"/>
              <a:buFont typeface="Arial"/>
              <a:buNone/>
            </a:pPr>
            <a:r>
              <a:t/>
            </a:r>
            <a:endParaRPr b="1" sz="2000">
              <a:solidFill>
                <a:schemeClr val="dk2"/>
              </a:solidFill>
              <a:latin typeface="Calibri"/>
              <a:ea typeface="Calibri"/>
              <a:cs typeface="Calibri"/>
              <a:sym typeface="Calibri"/>
            </a:endParaRPr>
          </a:p>
        </p:txBody>
      </p:sp>
      <p:sp>
        <p:nvSpPr>
          <p:cNvPr id="168" name="Google Shape;168;p21"/>
          <p:cNvSpPr txBox="1"/>
          <p:nvPr>
            <p:ph type="title"/>
          </p:nvPr>
        </p:nvSpPr>
        <p:spPr>
          <a:xfrm>
            <a:off x="581192" y="702156"/>
            <a:ext cx="11029500" cy="10137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ca"/>
              <a:t>ASSAIG CLÍNIC. GUIA CONSORT.</a:t>
            </a:r>
            <a:endParaRPr/>
          </a:p>
        </p:txBody>
      </p:sp>
      <p:sp>
        <p:nvSpPr>
          <p:cNvPr id="169" name="Google Shape;169;p21"/>
          <p:cNvSpPr txBox="1"/>
          <p:nvPr>
            <p:ph idx="12" type="sldNum"/>
          </p:nvPr>
        </p:nvSpPr>
        <p:spPr>
          <a:xfrm>
            <a:off x="10558300" y="5956137"/>
            <a:ext cx="10524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ca"/>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ividend">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