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 Thin"/>
      <p:regular r:id="rId29"/>
      <p:bold r:id="rId30"/>
      <p:italic r:id="rId31"/>
      <p:boldItalic r:id="rId32"/>
    </p:embeddedFont>
    <p:embeddedFont>
      <p:font typeface="Robot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8.xml"/><Relationship Id="rId44" Type="http://schemas.openxmlformats.org/officeDocument/2006/relationships/font" Target="fonts/Lato-boldItalic.fntdata"/><Relationship Id="rId21" Type="http://schemas.openxmlformats.org/officeDocument/2006/relationships/slide" Target="slides/slide17.xml"/><Relationship Id="rId43" Type="http://schemas.openxmlformats.org/officeDocument/2006/relationships/font" Target="fonts/La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11" Type="http://schemas.openxmlformats.org/officeDocument/2006/relationships/slide" Target="slides/slide7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6.xml"/><Relationship Id="rId32" Type="http://schemas.openxmlformats.org/officeDocument/2006/relationships/font" Target="fonts/RobotoTh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8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de6bd3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de6bd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de6bd3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de6bd3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de6bd3a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de6bd3a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de6bd3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de6bd3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de6bd3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de6bd3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de6bd3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9de6bd3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9de6bd3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9de6bd3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de6bd3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de6bd3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de6bd3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de6bd3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9de6bd3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9de6bd3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de6bd3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9de6bd3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de6bd3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de6bd3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de6bd3ad_2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9de6bd3ad_2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e6bd3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e6bd3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de6bd3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de6bd3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de6bd3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de6bd3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de6bd3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de6bd3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de6bd3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de6bd3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de6bd3a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de6bd3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de6bd3a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de6bd3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ycalisar/hotel-reviews-dataset-enriched" TargetMode="External"/><Relationship Id="rId4" Type="http://schemas.openxmlformats.org/officeDocument/2006/relationships/hyperlink" Target="https://www.kaggle.com/ycalisar/hotel-reviews-dataset-enriched" TargetMode="External"/><Relationship Id="rId5" Type="http://schemas.openxmlformats.org/officeDocument/2006/relationships/hyperlink" Target="https://www.kaggle.com/ycalisar/hotel-reviews-dataset-enriche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213550"/>
            <a:ext cx="76881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Exemple d’aplicació de tècniques de mineria de dades a la industria hotelera.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85450"/>
            <a:ext cx="76881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Divisió 1							Divisió 2</a:t>
            </a:r>
            <a:endParaRPr sz="1200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Guillem Querol Llaveria					Laura Julià Melis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Pablo Morante López					Victor Miranda Hernández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Antoni Ramoneda Montoya					Marta Piñol Palau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Carles Requena Sánchez					Sofía Touceda Suárez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Aleix Salvador Barrera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2921000"/>
            <a:ext cx="7596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ca" sz="1600">
                <a:solidFill>
                  <a:srgbClr val="215868"/>
                </a:solidFill>
                <a:latin typeface="Lato"/>
                <a:ea typeface="Lato"/>
                <a:cs typeface="Lato"/>
                <a:sym typeface="Lato"/>
              </a:rPr>
              <a:t>MÈTODES ESTADÍSTICS EN MINERIA DE DADES, CURS 2018/2019</a:t>
            </a:r>
            <a:endParaRPr sz="1600">
              <a:solidFill>
                <a:srgbClr val="21586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1.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00"/>
                </a:solidFill>
              </a:rPr>
              <a:t>4 o 5 transparencies amb els resultats de l’anàlisi de la divisió 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7732000" y="223050"/>
            <a:ext cx="11424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MÈTODE ASSOCIATIU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1.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>
                <a:solidFill>
                  <a:srgbClr val="FF0000"/>
                </a:solidFill>
              </a:rPr>
              <a:t>4 o 5 transparencies amb els resultats de l’anàlisi de la divisió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/>
              <a:t>MÈTODE DISCRIMINANT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1.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>
                <a:solidFill>
                  <a:srgbClr val="FF0000"/>
                </a:solidFill>
              </a:rPr>
              <a:t>4 o 5 transparencies amb els resultats de l’anàlisi de la divisió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/>
              <a:t>MÈTODE PREDICTIU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2.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7395475" y="223050"/>
            <a:ext cx="14790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PROFILING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095750" y="2894675"/>
            <a:ext cx="1640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latin typeface="Calibri"/>
                <a:ea typeface="Calibri"/>
                <a:cs typeface="Calibri"/>
                <a:sym typeface="Calibri"/>
              </a:rPr>
              <a:t>Repartició Clustering K-means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5" y="1842575"/>
            <a:ext cx="2552600" cy="1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173275" y="995688"/>
            <a:ext cx="29448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254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Font typeface="Lato"/>
              <a:buChar char="●"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Selecció del nombre (k) de clústers → Elbow Method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175" y="1338538"/>
            <a:ext cx="2685850" cy="16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425" y="3416775"/>
            <a:ext cx="5137725" cy="14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5700" y="1379637"/>
            <a:ext cx="2448781" cy="1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6518975" y="2742250"/>
            <a:ext cx="2784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latin typeface="Calibri"/>
                <a:ea typeface="Calibri"/>
                <a:cs typeface="Calibri"/>
                <a:sym typeface="Calibri"/>
              </a:rPr>
              <a:t>Profiling Puntuació Mitjana i Puntuació del Usuari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5875" y="1715800"/>
            <a:ext cx="1640625" cy="9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173275" y="3275888"/>
            <a:ext cx="29448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254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Font typeface="Lato"/>
              <a:buChar char="●"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Criteri: minimització de la variació total intra clúster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 rot="3137">
            <a:off x="6518975" y="810250"/>
            <a:ext cx="2301301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Clustering K-means</a:t>
            </a:r>
            <a:endParaRPr i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024" y="4171249"/>
            <a:ext cx="2301300" cy="48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2.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729450" y="1238250"/>
            <a:ext cx="40929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254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Ítems més freqüents</a:t>
            </a:r>
            <a:r>
              <a:rPr lang="ca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192149" lvl="4" marL="238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Char char="○"/>
            </a:pPr>
            <a:r>
              <a:rPr lang="ca" sz="900">
                <a:solidFill>
                  <a:srgbClr val="333333"/>
                </a:solidFill>
              </a:rPr>
              <a:t>Is_Reviewer_Holiday=No</a:t>
            </a:r>
            <a:endParaRPr sz="900">
              <a:solidFill>
                <a:srgbClr val="333333"/>
              </a:solidFill>
            </a:endParaRPr>
          </a:p>
          <a:p>
            <a:pPr indent="-192149" lvl="4" marL="238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Char char="○"/>
            </a:pPr>
            <a:r>
              <a:rPr lang="ca" sz="900">
                <a:solidFill>
                  <a:srgbClr val="333333"/>
                </a:solidFill>
              </a:rPr>
              <a:t>Is_Hotel_Holiday=No</a:t>
            </a:r>
            <a:endParaRPr sz="900">
              <a:solidFill>
                <a:srgbClr val="333333"/>
              </a:solidFill>
            </a:endParaRPr>
          </a:p>
          <a:p>
            <a:pPr indent="-192149" lvl="4" marL="238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Char char="○"/>
            </a:pPr>
            <a:r>
              <a:rPr lang="ca" sz="900">
                <a:solidFill>
                  <a:srgbClr val="333333"/>
                </a:solidFill>
              </a:rPr>
              <a:t>Trip_Type=Leisure trip</a:t>
            </a:r>
            <a:endParaRPr sz="900">
              <a:solidFill>
                <a:srgbClr val="333333"/>
              </a:solidFill>
            </a:endParaRPr>
          </a:p>
          <a:p>
            <a:pPr indent="-192149" lvl="4" marL="238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Char char="○"/>
            </a:pPr>
            <a:r>
              <a:rPr lang="ca" sz="900">
                <a:solidFill>
                  <a:srgbClr val="333333"/>
                </a:solidFill>
              </a:rPr>
              <a:t>Room_Type_Level=Other</a:t>
            </a:r>
            <a:endParaRPr sz="900">
              <a:solidFill>
                <a:srgbClr val="333333"/>
              </a:solidFill>
            </a:endParaRPr>
          </a:p>
          <a:p>
            <a:pPr indent="-192149" lvl="4" marL="238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Char char="○"/>
            </a:pPr>
            <a:r>
              <a:rPr lang="ca" sz="900">
                <a:solidFill>
                  <a:srgbClr val="333333"/>
                </a:solidFill>
              </a:rPr>
              <a:t>Submitted_from_Mobile=Yes</a:t>
            </a:r>
            <a:endParaRPr sz="9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5143500" y="1238250"/>
            <a:ext cx="38163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2549" lvl="0" marL="179999" rtl="0" algn="l"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Regles d’associació.  Algorisme a priori.</a:t>
            </a:r>
            <a:endParaRPr>
              <a:solidFill>
                <a:srgbClr val="000000"/>
              </a:solidFill>
            </a:endParaRPr>
          </a:p>
          <a:p>
            <a:pPr indent="-203200" lvl="1" marL="269999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ca">
                <a:solidFill>
                  <a:srgbClr val="000000"/>
                </a:solidFill>
              </a:rPr>
              <a:t>Confidence.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03200" lvl="1" marL="269999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ca">
                <a:solidFill>
                  <a:srgbClr val="000000"/>
                </a:solidFill>
              </a:rPr>
              <a:t>Lift.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15384" l="25026" r="40123" t="44905"/>
          <a:stretch/>
        </p:blipFill>
        <p:spPr>
          <a:xfrm>
            <a:off x="519475" y="2000320"/>
            <a:ext cx="2292773" cy="1511854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4">
            <a:alphaModFix/>
          </a:blip>
          <a:srcRect b="15382" l="25143" r="41760" t="48440"/>
          <a:stretch/>
        </p:blipFill>
        <p:spPr>
          <a:xfrm>
            <a:off x="519475" y="3771900"/>
            <a:ext cx="2292773" cy="1181099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5">
            <a:alphaModFix/>
          </a:blip>
          <a:srcRect b="20780" l="26211" r="54478" t="34711"/>
          <a:stretch/>
        </p:blipFill>
        <p:spPr>
          <a:xfrm>
            <a:off x="3050825" y="2533950"/>
            <a:ext cx="1739798" cy="2429776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6">
            <a:alphaModFix/>
          </a:blip>
          <a:srcRect b="55821" l="8937" r="9068" t="11950"/>
          <a:stretch/>
        </p:blipFill>
        <p:spPr>
          <a:xfrm>
            <a:off x="5143500" y="2178050"/>
            <a:ext cx="3561451" cy="787401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7">
            <a:alphaModFix/>
          </a:blip>
          <a:srcRect b="30417" l="20537" r="33311" t="33153"/>
          <a:stretch/>
        </p:blipFill>
        <p:spPr>
          <a:xfrm>
            <a:off x="5836050" y="3771900"/>
            <a:ext cx="2431200" cy="10795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8">
            <a:alphaModFix/>
          </a:blip>
          <a:srcRect b="62591" l="37430" r="38125" t="30618"/>
          <a:stretch/>
        </p:blipFill>
        <p:spPr>
          <a:xfrm>
            <a:off x="5934050" y="1778075"/>
            <a:ext cx="2235202" cy="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9">
            <a:alphaModFix/>
          </a:blip>
          <a:srcRect b="50000" l="37082" r="38126" t="43209"/>
          <a:stretch/>
        </p:blipFill>
        <p:spPr>
          <a:xfrm>
            <a:off x="5918176" y="3314700"/>
            <a:ext cx="2266949" cy="3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 rot="2430">
            <a:off x="2964650" y="2315225"/>
            <a:ext cx="848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Algorisme Eclat</a:t>
            </a:r>
            <a:r>
              <a:rPr i="1" lang="ca" sz="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1" sz="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 rot="2163">
            <a:off x="430575" y="3544225"/>
            <a:ext cx="953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itemFrequencyPlot</a:t>
            </a:r>
            <a:r>
              <a:rPr i="1" lang="ca" sz="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1" sz="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 rot="2430">
            <a:off x="430575" y="1778375"/>
            <a:ext cx="848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image(dtrans)</a:t>
            </a:r>
            <a:r>
              <a:rPr i="1" lang="ca" sz="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1" sz="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7732000" y="223050"/>
            <a:ext cx="11424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MÈTODE ASSOCIATIU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2.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>
                <a:solidFill>
                  <a:srgbClr val="FF0000"/>
                </a:solidFill>
              </a:rPr>
              <a:t>4 o 5 transparencies amb els resultats de l’anàlisi de la divisió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MÈTODE DISCRIMINANT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2.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>
                <a:solidFill>
                  <a:srgbClr val="FF0000"/>
                </a:solidFill>
              </a:rPr>
              <a:t>4 o 5 transparencies amb els resultats de l’anàlisi de la divisió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MÈTODE PREDICTIU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6. </a:t>
            </a:r>
            <a:r>
              <a:rPr lang="ca">
                <a:solidFill>
                  <a:schemeClr val="accent1"/>
                </a:solidFill>
              </a:rPr>
              <a:t>Anàlisi comparativa entre els dos processos.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>
                <a:solidFill>
                  <a:srgbClr val="FF0000"/>
                </a:solidFill>
              </a:rPr>
              <a:t>Una transparencia d’anàlisi comparativa entre els dos processos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7. Conclusions.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una transparència de conclusions punts forts i punts dèbils del treball i posibles continuacions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Annex:</a:t>
            </a:r>
            <a:r>
              <a:rPr lang="ca"/>
              <a:t> Planificació original.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27774" l="57361" r="7292" t="30495"/>
          <a:stretch/>
        </p:blipFill>
        <p:spPr>
          <a:xfrm>
            <a:off x="4373800" y="1733050"/>
            <a:ext cx="44466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449673"/>
            <a:ext cx="3676100" cy="351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03000" y="1352625"/>
            <a:ext cx="35598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Definició del projecte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657000" y="2588025"/>
            <a:ext cx="36258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>
                <a:solidFill>
                  <a:srgbClr val="000000"/>
                </a:solidFill>
              </a:rPr>
              <a:t>L’</a:t>
            </a:r>
            <a:r>
              <a:rPr lang="ca">
                <a:solidFill>
                  <a:srgbClr val="000000"/>
                </a:solidFill>
              </a:rPr>
              <a:t>objectiu és millorar les experiències de viatges en l’àmbit de la industria hotelera.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Per assolir-lo, tractarem </a:t>
            </a:r>
            <a:r>
              <a:rPr lang="ca">
                <a:solidFill>
                  <a:srgbClr val="000000"/>
                </a:solidFill>
              </a:rPr>
              <a:t> d’establir un model, basat en les valoracions i puntuacions que han realitzat els hostes, per tal de detectar característiques (tant del client com de l’hotel) que estiguin associades a una puntuació elevada, o per contra, molt baixa.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Font de la base de dades: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u="sng">
                <a:solidFill>
                  <a:srgbClr val="0000FF"/>
                </a:solidFill>
                <a:hlinkClick r:id="rId3"/>
              </a:rPr>
              <a:t>https://www.</a:t>
            </a:r>
            <a:r>
              <a:rPr lang="ca">
                <a:solidFill>
                  <a:srgbClr val="0000FF"/>
                </a:solidFill>
                <a:uFill>
                  <a:noFill/>
                </a:uFill>
                <a:hlinkClick r:id="rId4"/>
              </a:rPr>
              <a:t> </a:t>
            </a:r>
            <a:r>
              <a:rPr lang="ca" u="sng">
                <a:solidFill>
                  <a:srgbClr val="0000FF"/>
                </a:solidFill>
                <a:hlinkClick r:id="rId5"/>
              </a:rPr>
              <a:t>kaggle.com/ycalisar/hotel-reviews-dataset-enriched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Annex: Planificació final.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0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521700"/>
            <a:ext cx="76887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Estructura de la base de dades.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Descriptiva univariant.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Procés de preprocessing.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Disseny del procés de mineria de dades.*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Resultats de l’anàlisi*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Anàlisi comparativa entre els dos processos.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Conclusions.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 u="sng"/>
              <a:t>Annex.</a:t>
            </a:r>
            <a:r>
              <a:rPr lang="ca"/>
              <a:t> Planificació de les tasques.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000"/>
              <a:t>*Un per a cada divisió.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91450" y="60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ca"/>
              <a:t>Estructura de la base de dades.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59300" y="1246275"/>
            <a:ext cx="8076900" cy="7095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635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000000"/>
                </a:solidFill>
              </a:rPr>
              <a:t>La base de dades 5.000 observacions i una selecció de 30 variables que es consideren rellevants per als objectius perseguits (</a:t>
            </a:r>
            <a:r>
              <a:rPr i="1" lang="ca" sz="1000">
                <a:solidFill>
                  <a:srgbClr val="000000"/>
                </a:solidFill>
              </a:rPr>
              <a:t>Base de dades original 515.738 files per 41 columnes</a:t>
            </a:r>
            <a:r>
              <a:rPr lang="ca" sz="1000">
                <a:solidFill>
                  <a:srgbClr val="000000"/>
                </a:solidFill>
              </a:rPr>
              <a:t>). Cada observació de la matriu de dades representa una ressenya escrita a Booking per un client.</a:t>
            </a:r>
            <a:endParaRPr sz="1000">
              <a:solidFill>
                <a:srgbClr val="000000"/>
              </a:solidFill>
            </a:endParaRPr>
          </a:p>
          <a:p>
            <a:pPr indent="-177800" lvl="0" marL="342900" marR="355600" rtl="0" algn="just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342900" marR="35560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1656813" y="4636444"/>
            <a:ext cx="5957975" cy="288932"/>
            <a:chOff x="1593000" y="2322568"/>
            <a:chExt cx="5957975" cy="643500"/>
          </a:xfrm>
        </p:grpSpPr>
        <p:sp>
          <p:nvSpPr>
            <p:cNvPr id="109" name="Google Shape;109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Variables tipus text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Negative_Review, Positive_Review.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1656850" y="4312461"/>
            <a:ext cx="5957975" cy="299485"/>
            <a:chOff x="1593000" y="2322568"/>
            <a:chExt cx="5957975" cy="643500"/>
          </a:xfrm>
        </p:grpSpPr>
        <p:sp>
          <p:nvSpPr>
            <p:cNvPr id="117" name="Google Shape;117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Variables tipus data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Review_Date.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1656813" y="3853611"/>
            <a:ext cx="5957975" cy="440733"/>
            <a:chOff x="1593000" y="2322568"/>
            <a:chExt cx="5957975" cy="643500"/>
          </a:xfrm>
        </p:grpSpPr>
        <p:sp>
          <p:nvSpPr>
            <p:cNvPr id="125" name="Google Shape;125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ca" sz="10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Variables quantitatives contínues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Hotel_lat, </a:t>
              </a: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Hotel_lng.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Review_Positiity_Rate.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Average_Score.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1656813" y="1731448"/>
            <a:ext cx="5957975" cy="857785"/>
            <a:chOff x="1593000" y="2322568"/>
            <a:chExt cx="5957975" cy="643500"/>
          </a:xfrm>
        </p:grpSpPr>
        <p:sp>
          <p:nvSpPr>
            <p:cNvPr id="133" name="Google Shape;133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Variables qualitatives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87863" y="2323750"/>
              <a:ext cx="3098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Hotel_Name, </a:t>
              </a: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Hotel_Country, Hotel_City.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Room_Type_Level, Guest_Type, Trip_Type.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Is_Hotel_Holiday, Is_Reviewer_Holiday.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Review_is_Positive, </a:t>
              </a: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Submited_from_Mobile.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Review_Nationality.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1656788" y="2619447"/>
            <a:ext cx="5958063" cy="1197940"/>
            <a:chOff x="1593000" y="2322568"/>
            <a:chExt cx="5958063" cy="643500"/>
          </a:xfrm>
        </p:grpSpPr>
        <p:sp>
          <p:nvSpPr>
            <p:cNvPr id="141" name="Google Shape;141;p16"/>
            <p:cNvSpPr/>
            <p:nvPr/>
          </p:nvSpPr>
          <p:spPr>
            <a:xfrm>
              <a:off x="3728400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Variables </a:t>
              </a:r>
              <a:r>
                <a:rPr lang="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quantitatives</a:t>
              </a:r>
              <a:r>
                <a:rPr lang="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discretes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387863" y="2323165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id.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Businesses_100m, </a:t>
              </a: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Businesses_1km, Businesses_5km.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Stay_Duration.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Days_Since_Review, Total_Number_of_Reviews.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Review_Total_Negative_Word_Counts.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Review_Total_Positivee_Word_Counts.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Total_Number_of_Reviews_Reviewer_Has_Given.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oboto"/>
                <a:buChar char="●"/>
              </a:pPr>
              <a:r>
                <a:rPr lang="ca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Additional_Number_of_Scoring.</a:t>
              </a:r>
              <a:endParaRPr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7650" y="611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Descriptiva univariant.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-4144" r="0" t="0"/>
          <a:stretch/>
        </p:blipFill>
        <p:spPr>
          <a:xfrm>
            <a:off x="787850" y="1286125"/>
            <a:ext cx="2218500" cy="1780085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4">
            <a:alphaModFix/>
          </a:blip>
          <a:srcRect b="4971" l="8575" r="4979" t="2973"/>
          <a:stretch/>
        </p:blipFill>
        <p:spPr>
          <a:xfrm>
            <a:off x="3186513" y="1286125"/>
            <a:ext cx="2905525" cy="1473212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5">
            <a:alphaModFix/>
          </a:blip>
          <a:srcRect b="12975" l="3408" r="7608" t="0"/>
          <a:stretch/>
        </p:blipFill>
        <p:spPr>
          <a:xfrm>
            <a:off x="6281300" y="1286125"/>
            <a:ext cx="2506975" cy="14732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6">
            <a:alphaModFix/>
          </a:blip>
          <a:srcRect b="5652" l="4374" r="58925" t="3907"/>
          <a:stretch/>
        </p:blipFill>
        <p:spPr>
          <a:xfrm>
            <a:off x="787850" y="3498925"/>
            <a:ext cx="1154946" cy="1225075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7">
            <a:alphaModFix/>
          </a:blip>
          <a:srcRect b="3315" l="3203" r="0" t="1137"/>
          <a:stretch/>
        </p:blipFill>
        <p:spPr>
          <a:xfrm>
            <a:off x="3186525" y="2898297"/>
            <a:ext cx="2905525" cy="1825703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8">
            <a:alphaModFix/>
          </a:blip>
          <a:srcRect b="12876" l="3828" r="7558" t="0"/>
          <a:stretch/>
        </p:blipFill>
        <p:spPr>
          <a:xfrm>
            <a:off x="6281300" y="2898298"/>
            <a:ext cx="2506975" cy="18257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6">
            <a:alphaModFix/>
          </a:blip>
          <a:srcRect b="5652" l="59281" r="5421" t="3907"/>
          <a:stretch/>
        </p:blipFill>
        <p:spPr>
          <a:xfrm>
            <a:off x="1928875" y="3498925"/>
            <a:ext cx="1110825" cy="1225063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727650" y="60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Procés de preprocessing.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610150" y="1326250"/>
            <a:ext cx="57753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Resum inicial per controlar els màxims, mínims, errors i valors anòmals.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Correcció de la classe de cada variable (entre d’altres):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ca">
                <a:solidFill>
                  <a:srgbClr val="000000"/>
                </a:solidFill>
              </a:rPr>
              <a:t>Character numèric.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ca">
                <a:solidFill>
                  <a:srgbClr val="000000"/>
                </a:solidFill>
              </a:rPr>
              <a:t>Character Factor.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ca">
                <a:solidFill>
                  <a:srgbClr val="000000"/>
                </a:solidFill>
              </a:rPr>
              <a:t>Integer Date.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Control de Valors Missing (NA):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ca">
                <a:solidFill>
                  <a:srgbClr val="000000"/>
                </a:solidFill>
              </a:rPr>
              <a:t>Variables numèriques - imputació KNN.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ca">
                <a:solidFill>
                  <a:srgbClr val="000000"/>
                </a:solidFill>
              </a:rPr>
              <a:t>Variables categòriques - Recategoritzem com “Altres”.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Modalitats variables categòriques recategorització dels nivells.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15516" l="58650" r="8887" t="32915"/>
          <a:stretch/>
        </p:blipFill>
        <p:spPr>
          <a:xfrm>
            <a:off x="6013600" y="1641975"/>
            <a:ext cx="2968224" cy="265245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199" y="3823199"/>
            <a:ext cx="2663200" cy="1091475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18"/>
          <p:cNvSpPr/>
          <p:nvPr/>
        </p:nvSpPr>
        <p:spPr>
          <a:xfrm>
            <a:off x="3399500" y="3319400"/>
            <a:ext cx="140400" cy="44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8"/>
          <p:cNvCxnSpPr/>
          <p:nvPr/>
        </p:nvCxnSpPr>
        <p:spPr>
          <a:xfrm>
            <a:off x="3550625" y="2561225"/>
            <a:ext cx="2280600" cy="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 txBox="1"/>
          <p:nvPr/>
        </p:nvSpPr>
        <p:spPr>
          <a:xfrm rot="2128">
            <a:off x="2078700" y="3559825"/>
            <a:ext cx="96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Room_Type_Level:</a:t>
            </a:r>
            <a:endParaRPr i="1" sz="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 Disseny del procés de mineria. Divisió 1.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>
                <a:solidFill>
                  <a:srgbClr val="FF0000"/>
                </a:solidFill>
              </a:rPr>
              <a:t>una transparència amb el disseny del procés de mineria de dades desenvolupat per la divisió 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 Disseny del procés de mineria. Divisió 2.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>
                <a:solidFill>
                  <a:srgbClr val="FF0000"/>
                </a:solidFill>
              </a:rPr>
              <a:t>una transparència amb el disseny del procés de mineria de dades desenvolupat per la divisió 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Resultats de l’anàlisi. Divisió 1.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0000"/>
                </a:solidFill>
              </a:rPr>
              <a:t>4 o 5 transparencies amb els resultats de l’anàlisi de la divisió 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7395475" y="223050"/>
            <a:ext cx="14790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PROFILING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