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3" r:id="rId1"/>
  </p:sldMasterIdLst>
  <p:notesMasterIdLst>
    <p:notesMasterId r:id="rId31"/>
  </p:notesMasterIdLst>
  <p:sldIdLst>
    <p:sldId id="256" r:id="rId2"/>
    <p:sldId id="272" r:id="rId3"/>
    <p:sldId id="289" r:id="rId4"/>
    <p:sldId id="290" r:id="rId5"/>
    <p:sldId id="291" r:id="rId6"/>
    <p:sldId id="292" r:id="rId7"/>
    <p:sldId id="257" r:id="rId8"/>
    <p:sldId id="288" r:id="rId9"/>
    <p:sldId id="294" r:id="rId10"/>
    <p:sldId id="314" r:id="rId11"/>
    <p:sldId id="320" r:id="rId12"/>
    <p:sldId id="306" r:id="rId13"/>
    <p:sldId id="308" r:id="rId14"/>
    <p:sldId id="307" r:id="rId15"/>
    <p:sldId id="296" r:id="rId16"/>
    <p:sldId id="323" r:id="rId17"/>
    <p:sldId id="322" r:id="rId18"/>
    <p:sldId id="319" r:id="rId19"/>
    <p:sldId id="309" r:id="rId20"/>
    <p:sldId id="310" r:id="rId21"/>
    <p:sldId id="304" r:id="rId22"/>
    <p:sldId id="324" r:id="rId23"/>
    <p:sldId id="302" r:id="rId24"/>
    <p:sldId id="311" r:id="rId25"/>
    <p:sldId id="312" r:id="rId26"/>
    <p:sldId id="313" r:id="rId27"/>
    <p:sldId id="284" r:id="rId28"/>
    <p:sldId id="270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0" autoAdjust="0"/>
    <p:restoredTop sz="83984" autoAdjust="0"/>
  </p:normalViewPr>
  <p:slideViewPr>
    <p:cSldViewPr snapToGrid="0" snapToObjects="1">
      <p:cViewPr varScale="1">
        <p:scale>
          <a:sx n="94" d="100"/>
          <a:sy n="94" d="100"/>
        </p:scale>
        <p:origin x="18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7A66B-28B7-B14E-B706-6F99C5447F07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BA13F-CF3F-A94D-B1DE-76BF0C748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2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42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7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46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57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72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73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7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9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5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5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5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3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6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1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BA13F-CF3F-A94D-B1DE-76BF0C7483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1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4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0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8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8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7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63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jpe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msi.info/sites/default/files/Shaby_sir_lab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labgeeks.com/tips-tutorials/modeling-with-odes-in-matlab-part-3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778" y="3046727"/>
            <a:ext cx="8232422" cy="107078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595959"/>
                </a:solidFill>
              </a:rPr>
              <a:t>Dynamical Modeling and Analysis of Epidemics: Ebola as 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582" y="5219517"/>
            <a:ext cx="4038600" cy="1005374"/>
          </a:xfrm>
        </p:spPr>
        <p:txBody>
          <a:bodyPr>
            <a:noAutofit/>
          </a:bodyPr>
          <a:lstStyle/>
          <a:p>
            <a:pPr algn="r"/>
            <a:r>
              <a:rPr lang="en-US" sz="1800" b="1" dirty="0" smtClean="0">
                <a:solidFill>
                  <a:srgbClr val="595959"/>
                </a:solidFill>
              </a:rPr>
              <a:t>Sun HONG “Mark” Kim</a:t>
            </a:r>
          </a:p>
          <a:p>
            <a:pPr algn="r"/>
            <a:r>
              <a:rPr lang="en-US" sz="1800" b="1" dirty="0" smtClean="0">
                <a:solidFill>
                  <a:srgbClr val="595959"/>
                </a:solidFill>
              </a:rPr>
              <a:t>Sung A Kim</a:t>
            </a:r>
            <a:endParaRPr lang="en-US" sz="1800" b="1" dirty="0">
              <a:solidFill>
                <a:srgbClr val="595959"/>
              </a:solidFill>
            </a:endParaRPr>
          </a:p>
          <a:p>
            <a:pPr algn="r"/>
            <a:r>
              <a:rPr lang="en-US" sz="1800" b="1" dirty="0" smtClean="0">
                <a:solidFill>
                  <a:srgbClr val="595959"/>
                </a:solidFill>
              </a:rPr>
              <a:t>October 6, 2014</a:t>
            </a:r>
            <a:endParaRPr lang="en-US" sz="1800" b="1" dirty="0">
              <a:solidFill>
                <a:srgbClr val="595959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177663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1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A Simple Model of an Epidemic: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sir model (cont’d)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0503" y="3403600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252525"/>
                </a:solidFill>
                <a:latin typeface="Arial" panose="020B0604020202020204" pitchFamily="34" charset="0"/>
              </a:rPr>
              <a:t>R</a:t>
            </a:r>
            <a:r>
              <a:rPr lang="en-US" baseline="-25000" dirty="0" smtClean="0">
                <a:solidFill>
                  <a:srgbClr val="252525"/>
                </a:solidFill>
                <a:latin typeface="Arial" panose="020B0604020202020204" pitchFamily="34" charset="0"/>
              </a:rPr>
              <a:t>0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 &lt; 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60502" y="4519414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52525"/>
                </a:solidFill>
                <a:latin typeface="Arial" panose="020B0604020202020204" pitchFamily="34" charset="0"/>
              </a:rPr>
              <a:t>R</a:t>
            </a:r>
            <a:r>
              <a:rPr lang="en-US" baseline="-25000" dirty="0">
                <a:solidFill>
                  <a:srgbClr val="252525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 &gt; 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8604" y="34036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infection will die out in the long run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8604" y="45194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infection will be able to spread in a 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77314"/>
            <a:ext cx="7989752" cy="1083329"/>
          </a:xfrm>
        </p:spPr>
        <p:txBody>
          <a:bodyPr/>
          <a:lstStyle/>
          <a:p>
            <a:r>
              <a:rPr lang="en-US" dirty="0" err="1" smtClean="0">
                <a:solidFill>
                  <a:srgbClr val="595959"/>
                </a:solidFill>
              </a:rPr>
              <a:t>matlab</a:t>
            </a:r>
            <a:r>
              <a:rPr lang="en-US" dirty="0" smtClean="0">
                <a:solidFill>
                  <a:srgbClr val="595959"/>
                </a:solidFill>
              </a:rPr>
              <a:t>: solving the ode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850" y="2026602"/>
            <a:ext cx="5448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Outlook: an ominous </a:t>
            </a:r>
            <a:r>
              <a:rPr lang="en-US" dirty="0" err="1" smtClean="0">
                <a:solidFill>
                  <a:srgbClr val="595959"/>
                </a:solidFill>
              </a:rPr>
              <a:t>ebola</a:t>
            </a:r>
            <a:r>
              <a:rPr lang="en-US" dirty="0" smtClean="0">
                <a:solidFill>
                  <a:srgbClr val="595959"/>
                </a:solidFill>
              </a:rPr>
              <a:t/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forecast in </a:t>
            </a:r>
            <a:r>
              <a:rPr lang="en-US" dirty="0">
                <a:solidFill>
                  <a:srgbClr val="595959"/>
                </a:solidFill>
              </a:rPr>
              <a:t>Guinea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" y="2245502"/>
            <a:ext cx="9138511" cy="448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4240" y="1937725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0.27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0.18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 smtClean="0"/>
          </a:p>
          <a:p>
            <a:r>
              <a:rPr lang="en-US" sz="1400" dirty="0" smtClean="0"/>
              <a:t>R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= 1.51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9680" y="2153168"/>
            <a:ext cx="535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S = 10,000, I = 86, R = 60</a:t>
            </a:r>
            <a:endParaRPr lang="en-US" sz="14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136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Outlook: an ominous </a:t>
            </a:r>
            <a:r>
              <a:rPr lang="en-US" dirty="0" err="1">
                <a:solidFill>
                  <a:srgbClr val="595959"/>
                </a:solidFill>
              </a:rPr>
              <a:t>ebola</a:t>
            </a:r>
            <a:r>
              <a:rPr lang="en-US" dirty="0">
                <a:solidFill>
                  <a:srgbClr val="595959"/>
                </a:solidFill>
              </a:rPr>
              <a:t/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forecast in </a:t>
            </a:r>
            <a:r>
              <a:rPr lang="en-US" dirty="0" smtClean="0">
                <a:solidFill>
                  <a:srgbClr val="595959"/>
                </a:solidFill>
              </a:rPr>
              <a:t>Sierra </a:t>
            </a:r>
            <a:r>
              <a:rPr lang="en-US" dirty="0">
                <a:solidFill>
                  <a:srgbClr val="595959"/>
                </a:solidFill>
              </a:rPr>
              <a:t>Leone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" y="2245502"/>
            <a:ext cx="9138511" cy="4480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54240" y="1937725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0.45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0.18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 smtClean="0"/>
          </a:p>
          <a:p>
            <a:r>
              <a:rPr lang="en-US" sz="1400" dirty="0" smtClean="0"/>
              <a:t>R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= 2.52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249680" y="2158085"/>
            <a:ext cx="535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S = 10,000, I = 16, R = 5</a:t>
            </a:r>
            <a:endParaRPr lang="en-US" sz="14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472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Outlook: an ominous </a:t>
            </a:r>
            <a:r>
              <a:rPr lang="en-US" dirty="0" err="1">
                <a:solidFill>
                  <a:srgbClr val="595959"/>
                </a:solidFill>
              </a:rPr>
              <a:t>ebola</a:t>
            </a:r>
            <a:r>
              <a:rPr lang="en-US" dirty="0">
                <a:solidFill>
                  <a:srgbClr val="595959"/>
                </a:solidFill>
              </a:rPr>
              <a:t/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forecast in </a:t>
            </a:r>
            <a:r>
              <a:rPr lang="en-US" dirty="0" smtClean="0">
                <a:solidFill>
                  <a:srgbClr val="595959"/>
                </a:solidFill>
              </a:rPr>
              <a:t>Liberia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" y="2245502"/>
            <a:ext cx="9138511" cy="4480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54240" y="1937725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0.28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0.18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 smtClean="0"/>
          </a:p>
          <a:p>
            <a:r>
              <a:rPr lang="en-US" sz="1400" dirty="0" smtClean="0"/>
              <a:t>R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= 1.57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249680" y="2153168"/>
            <a:ext cx="535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S = 10,000, I = 33, R = 24</a:t>
            </a:r>
            <a:endParaRPr lang="en-US" sz="14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624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Regression analysis: 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we need containment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32770" name="Picture 2" descr="quarantine-ar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18" y="2764472"/>
            <a:ext cx="5905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77314"/>
            <a:ext cx="7989752" cy="1083329"/>
          </a:xfrm>
        </p:spPr>
        <p:txBody>
          <a:bodyPr/>
          <a:lstStyle/>
          <a:p>
            <a:r>
              <a:rPr lang="en-US" dirty="0" err="1">
                <a:solidFill>
                  <a:srgbClr val="595959"/>
                </a:solidFill>
              </a:rPr>
              <a:t>matlab</a:t>
            </a:r>
            <a:r>
              <a:rPr lang="en-US" dirty="0">
                <a:solidFill>
                  <a:srgbClr val="595959"/>
                </a:solidFill>
              </a:rPr>
              <a:t>: </a:t>
            </a:r>
            <a:r>
              <a:rPr lang="en-US" dirty="0" smtClean="0">
                <a:solidFill>
                  <a:srgbClr val="595959"/>
                </a:solidFill>
              </a:rPr>
              <a:t>finding the sums of the residuals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50" y="2028825"/>
            <a:ext cx="5905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77314"/>
            <a:ext cx="7989752" cy="1083329"/>
          </a:xfrm>
        </p:spPr>
        <p:txBody>
          <a:bodyPr/>
          <a:lstStyle/>
          <a:p>
            <a:r>
              <a:rPr lang="en-US" dirty="0" err="1">
                <a:solidFill>
                  <a:srgbClr val="595959"/>
                </a:solidFill>
              </a:rPr>
              <a:t>matlab</a:t>
            </a:r>
            <a:r>
              <a:rPr lang="en-US" dirty="0">
                <a:solidFill>
                  <a:srgbClr val="595959"/>
                </a:solidFill>
              </a:rPr>
              <a:t>: </a:t>
            </a:r>
            <a:r>
              <a:rPr lang="en-US" dirty="0" smtClean="0">
                <a:solidFill>
                  <a:srgbClr val="595959"/>
                </a:solidFill>
              </a:rPr>
              <a:t>optimizing the parameters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175" y="1977707"/>
            <a:ext cx="55816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Fitting the sir model –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optimize the parameters</a:t>
            </a:r>
            <a:r>
              <a:rPr lang="en-US" dirty="0">
                <a:solidFill>
                  <a:srgbClr val="595959"/>
                </a:solidFill>
              </a:rPr>
              <a:t>: Guinea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3" y="2990826"/>
            <a:ext cx="4662506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860" y="2990826"/>
            <a:ext cx="4662506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46226" y="253753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0.16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0.05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/>
          </a:p>
          <a:p>
            <a:r>
              <a:rPr lang="en-US" sz="1400" dirty="0"/>
              <a:t>R</a:t>
            </a:r>
            <a:r>
              <a:rPr lang="en-US" sz="1400" baseline="-25000" dirty="0"/>
              <a:t>0</a:t>
            </a:r>
            <a:r>
              <a:rPr lang="en-US" sz="1400" dirty="0"/>
              <a:t> = </a:t>
            </a:r>
            <a:r>
              <a:rPr lang="en-US" sz="1400" dirty="0" smtClean="0"/>
              <a:t>3.08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811113" y="253753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0.22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0.16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/>
          </a:p>
          <a:p>
            <a:r>
              <a:rPr lang="en-US" sz="1400" dirty="0"/>
              <a:t>R</a:t>
            </a:r>
            <a:r>
              <a:rPr lang="en-US" sz="1400" baseline="-25000" dirty="0"/>
              <a:t>0</a:t>
            </a:r>
            <a:r>
              <a:rPr lang="en-US" sz="1400" dirty="0"/>
              <a:t> = </a:t>
            </a:r>
            <a:r>
              <a:rPr lang="en-US" sz="1400" dirty="0" smtClean="0"/>
              <a:t>1.40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3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Fitting the sir model –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optimize the parameters</a:t>
            </a:r>
            <a:r>
              <a:rPr lang="en-US" dirty="0">
                <a:solidFill>
                  <a:srgbClr val="595959"/>
                </a:solidFill>
              </a:rPr>
              <a:t>: Sierra Leone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7" y="2966862"/>
            <a:ext cx="4662506" cy="228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473" y="2966862"/>
            <a:ext cx="4662506" cy="2286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446226" y="25273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0.68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0.31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/>
          </a:p>
          <a:p>
            <a:r>
              <a:rPr lang="en-US" sz="1400" dirty="0"/>
              <a:t>R</a:t>
            </a:r>
            <a:r>
              <a:rPr lang="en-US" sz="1400" baseline="-25000" dirty="0"/>
              <a:t>0</a:t>
            </a:r>
            <a:r>
              <a:rPr lang="en-US" sz="1400" dirty="0"/>
              <a:t> = </a:t>
            </a:r>
            <a:r>
              <a:rPr lang="en-US" sz="1400" dirty="0" smtClean="0"/>
              <a:t>2.21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811113" y="25273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1.52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1.36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/>
          </a:p>
          <a:p>
            <a:r>
              <a:rPr lang="en-US" sz="1400" dirty="0"/>
              <a:t>R</a:t>
            </a:r>
            <a:r>
              <a:rPr lang="en-US" sz="1400" baseline="-25000" dirty="0"/>
              <a:t>0</a:t>
            </a:r>
            <a:r>
              <a:rPr lang="en-US" sz="1400" dirty="0"/>
              <a:t> = </a:t>
            </a:r>
            <a:r>
              <a:rPr lang="en-US" sz="1400" dirty="0" smtClean="0"/>
              <a:t>1.11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72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Motivation &amp; background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6" y="1936423"/>
            <a:ext cx="7556313" cy="41449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595959"/>
                </a:solidFill>
              </a:rPr>
              <a:t>Future of Medicine and Biotechnology</a:t>
            </a:r>
          </a:p>
          <a:p>
            <a:r>
              <a:rPr lang="en-US" altLang="ko-KR" dirty="0">
                <a:solidFill>
                  <a:srgbClr val="595959"/>
                </a:solidFill>
              </a:rPr>
              <a:t>Dynamical Systems and </a:t>
            </a:r>
            <a:r>
              <a:rPr lang="en-US" altLang="ko-KR" dirty="0" smtClean="0">
                <a:solidFill>
                  <a:srgbClr val="595959"/>
                </a:solidFill>
              </a:rPr>
              <a:t>Their Bifurcations</a:t>
            </a:r>
            <a:endParaRPr lang="en-US" altLang="ko-KR" dirty="0">
              <a:solidFill>
                <a:srgbClr val="595959"/>
              </a:solidFill>
            </a:endParaRPr>
          </a:p>
        </p:txBody>
      </p:sp>
      <p:pic>
        <p:nvPicPr>
          <p:cNvPr id="23554" name="Picture 2" descr="http://upload.wikimedia.org/wikipedia/commons/thumb/e/e2/Saddlenode.gif/300px-Saddlenode.gif"/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25" y="4230251"/>
            <a:ext cx="2461404" cy="184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http://blog.f1000.com/wp-content/uploads/2011/11/Vaccine-immun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45" y="2304030"/>
            <a:ext cx="2461404" cy="163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Fitting the sir model –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optimize the parameters</a:t>
            </a:r>
            <a:r>
              <a:rPr lang="en-US" dirty="0">
                <a:solidFill>
                  <a:srgbClr val="595959"/>
                </a:solidFill>
              </a:rPr>
              <a:t>: Liberia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6" y="2980487"/>
            <a:ext cx="4662506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473" y="2980487"/>
            <a:ext cx="4662506" cy="2286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446226" y="254769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0.53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0.13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/>
          </a:p>
          <a:p>
            <a:r>
              <a:rPr lang="en-US" sz="1400" dirty="0"/>
              <a:t>R</a:t>
            </a:r>
            <a:r>
              <a:rPr lang="en-US" sz="1400" baseline="-25000" dirty="0"/>
              <a:t>0</a:t>
            </a:r>
            <a:r>
              <a:rPr lang="en-US" sz="1400" dirty="0"/>
              <a:t> = </a:t>
            </a:r>
            <a:r>
              <a:rPr lang="en-US" sz="1400" dirty="0" smtClean="0"/>
              <a:t>4.24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811113" y="254769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0.76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0.05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/>
          </a:p>
          <a:p>
            <a:r>
              <a:rPr lang="en-US" sz="1400" dirty="0"/>
              <a:t>R</a:t>
            </a:r>
            <a:r>
              <a:rPr lang="en-US" sz="1400" baseline="-25000" dirty="0"/>
              <a:t>0</a:t>
            </a:r>
            <a:r>
              <a:rPr lang="en-US" sz="1400" dirty="0"/>
              <a:t> = </a:t>
            </a:r>
            <a:r>
              <a:rPr lang="en-US" sz="1400" dirty="0" smtClean="0"/>
              <a:t>14.32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7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Outlook: U.S. Intervention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70980" y="1763611"/>
            <a:ext cx="3667930" cy="3630795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US" b="1" i="1" dirty="0">
                <a:solidFill>
                  <a:srgbClr val="595959"/>
                </a:solidFill>
              </a:rPr>
              <a:t>U.S. military will lead $750 million fight against Ebola in West Africa</a:t>
            </a:r>
            <a:endParaRPr lang="en-US" b="1" i="1" dirty="0" smtClean="0">
              <a:solidFill>
                <a:srgbClr val="595959"/>
              </a:solidFill>
            </a:endParaRPr>
          </a:p>
          <a:p>
            <a:pPr marL="324000" lvl="1" indent="0">
              <a:buNone/>
            </a:pPr>
            <a:r>
              <a:rPr lang="en-US" sz="1200" dirty="0" smtClean="0">
                <a:solidFill>
                  <a:srgbClr val="595959"/>
                </a:solidFill>
              </a:rPr>
              <a:t>– The Washington Post, September 16</a:t>
            </a:r>
            <a:r>
              <a:rPr lang="en-US" sz="1200" baseline="30000" dirty="0" smtClean="0">
                <a:solidFill>
                  <a:srgbClr val="595959"/>
                </a:solidFill>
              </a:rPr>
              <a:t>th</a:t>
            </a:r>
            <a:r>
              <a:rPr lang="en-US" sz="1200" dirty="0" smtClean="0">
                <a:solidFill>
                  <a:srgbClr val="595959"/>
                </a:solidFill>
              </a:rPr>
              <a:t>, 2014</a:t>
            </a:r>
          </a:p>
          <a:p>
            <a:pPr>
              <a:buFont typeface="Wingdings" charset="2"/>
              <a:buChar char="u"/>
            </a:pPr>
            <a:endParaRPr lang="en-US" dirty="0" smtClean="0">
              <a:solidFill>
                <a:srgbClr val="595959"/>
              </a:solidFill>
            </a:endParaRPr>
          </a:p>
        </p:txBody>
      </p:sp>
      <p:pic>
        <p:nvPicPr>
          <p:cNvPr id="7" name="Picture 6" descr="http://theivorytide.files.wordpress.com/2014/09/ebola-in-west-africa-ebola-outbreak-graphic-jpg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2555807"/>
            <a:ext cx="4289787" cy="241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2720" y="6413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/>
              <a:t>http://www.washingtonpost.com/national/health-science/us-military-to-lead-ebola-fight/2014/09/15/69db3da0-3d32-11e4-b0ea-8141703bbf6f_story.html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310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Outlook: U.S. </a:t>
            </a:r>
            <a:r>
              <a:rPr lang="en-US" dirty="0">
                <a:solidFill>
                  <a:srgbClr val="595959"/>
                </a:solidFill>
              </a:rPr>
              <a:t>Intervention (cont’d)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91469" y="3167063"/>
          <a:ext cx="5969000" cy="1752600"/>
        </p:xfrm>
        <a:graphic>
          <a:graphicData uri="http://schemas.openxmlformats.org/drawingml/2006/table">
            <a:tbl>
              <a:tblPr/>
              <a:tblGrid>
                <a:gridCol w="3568700"/>
                <a:gridCol w="800100"/>
                <a:gridCol w="800100"/>
                <a:gridCol w="800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Benchmark Analysis - Pre-Obama Intervention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 rate, ß (per day)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 Effort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175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175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175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Benchmark Analysis - Post-Obama Intervention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Guinea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 rate, ß (per day)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 rate, ß (per day) - Discounted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 Effort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Outlook: </a:t>
            </a:r>
            <a:r>
              <a:rPr lang="en-US" dirty="0" smtClean="0">
                <a:solidFill>
                  <a:srgbClr val="595959"/>
                </a:solidFill>
              </a:rPr>
              <a:t>a promising </a:t>
            </a:r>
            <a:r>
              <a:rPr lang="en-US" dirty="0" err="1" smtClean="0">
                <a:solidFill>
                  <a:srgbClr val="595959"/>
                </a:solidFill>
              </a:rPr>
              <a:t>ebola</a:t>
            </a:r>
            <a:r>
              <a:rPr lang="en-US" dirty="0" smtClean="0">
                <a:solidFill>
                  <a:srgbClr val="595959"/>
                </a:solidFill>
              </a:rPr>
              <a:t> forecast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in </a:t>
            </a:r>
            <a:r>
              <a:rPr lang="en-US" dirty="0">
                <a:solidFill>
                  <a:srgbClr val="595959"/>
                </a:solidFill>
              </a:rPr>
              <a:t>Guinea</a:t>
            </a:r>
            <a:r>
              <a:rPr lang="en-US" dirty="0" smtClean="0">
                <a:solidFill>
                  <a:srgbClr val="595959"/>
                </a:solidFill>
              </a:rPr>
              <a:t> post-us intervention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45502"/>
            <a:ext cx="9138511" cy="44805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54240" y="1937725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0.095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0.18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 smtClean="0"/>
          </a:p>
          <a:p>
            <a:r>
              <a:rPr lang="en-US" sz="1400" dirty="0" err="1" smtClean="0"/>
              <a:t>R</a:t>
            </a:r>
            <a:r>
              <a:rPr lang="en-US" sz="1400" baseline="-25000" dirty="0" err="1" smtClean="0"/>
              <a:t>f</a:t>
            </a:r>
            <a:r>
              <a:rPr lang="en-US" sz="1400" dirty="0" smtClean="0"/>
              <a:t> = 0.53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49680" y="2153168"/>
            <a:ext cx="535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S = 8,277, I = 542, R = 1,326</a:t>
            </a:r>
            <a:endParaRPr lang="en-US" sz="14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70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Outlook: </a:t>
            </a:r>
            <a:r>
              <a:rPr lang="en-US" dirty="0" smtClean="0">
                <a:solidFill>
                  <a:srgbClr val="595959"/>
                </a:solidFill>
              </a:rPr>
              <a:t>a promising </a:t>
            </a:r>
            <a:r>
              <a:rPr lang="en-US" dirty="0" err="1" smtClean="0">
                <a:solidFill>
                  <a:srgbClr val="595959"/>
                </a:solidFill>
              </a:rPr>
              <a:t>ebola</a:t>
            </a:r>
            <a:r>
              <a:rPr lang="en-US" dirty="0" smtClean="0">
                <a:solidFill>
                  <a:srgbClr val="595959"/>
                </a:solidFill>
              </a:rPr>
              <a:t> forecast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in </a:t>
            </a:r>
            <a:r>
              <a:rPr lang="en-US" dirty="0">
                <a:solidFill>
                  <a:srgbClr val="595959"/>
                </a:solidFill>
              </a:rPr>
              <a:t>Sierra Leone</a:t>
            </a:r>
            <a:r>
              <a:rPr lang="en-US" dirty="0" smtClean="0">
                <a:solidFill>
                  <a:srgbClr val="595959"/>
                </a:solidFill>
              </a:rPr>
              <a:t> post-us intervention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" y="2245502"/>
            <a:ext cx="9138511" cy="44805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4240" y="1937725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0.016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0.18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 smtClean="0"/>
          </a:p>
          <a:p>
            <a:r>
              <a:rPr lang="en-US" sz="1400" dirty="0" err="1" smtClean="0"/>
              <a:t>R</a:t>
            </a:r>
            <a:r>
              <a:rPr lang="en-US" sz="1400" baseline="-25000" dirty="0" err="1" smtClean="0"/>
              <a:t>f</a:t>
            </a:r>
            <a:r>
              <a:rPr lang="en-US" sz="1400" dirty="0" smtClean="0"/>
              <a:t> = 0.88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9680" y="2153168"/>
            <a:ext cx="535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S = 3,661, I = 2,367, R = 3,992</a:t>
            </a:r>
            <a:endParaRPr lang="en-US" sz="14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119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Outlook: </a:t>
            </a:r>
            <a:r>
              <a:rPr lang="en-US" dirty="0" smtClean="0">
                <a:solidFill>
                  <a:srgbClr val="595959"/>
                </a:solidFill>
              </a:rPr>
              <a:t>a promising </a:t>
            </a:r>
            <a:r>
              <a:rPr lang="en-US" dirty="0" err="1" smtClean="0">
                <a:solidFill>
                  <a:srgbClr val="595959"/>
                </a:solidFill>
              </a:rPr>
              <a:t>ebola</a:t>
            </a:r>
            <a:r>
              <a:rPr lang="en-US" dirty="0" smtClean="0">
                <a:solidFill>
                  <a:srgbClr val="595959"/>
                </a:solidFill>
              </a:rPr>
              <a:t> forecast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in Liberia post-us intervention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" y="2245502"/>
            <a:ext cx="9138511" cy="44805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54240" y="1937725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/>
              <a:t> = </a:t>
            </a:r>
            <a:r>
              <a:rPr lang="en-US" sz="1400" dirty="0" smtClean="0"/>
              <a:t>0.098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/>
              <a:t> = </a:t>
            </a:r>
            <a:r>
              <a:rPr lang="en-US" sz="1400" dirty="0" smtClean="0"/>
              <a:t>0.18</a:t>
            </a:r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 </a:t>
            </a:r>
            <a:endParaRPr lang="en-US" sz="1400" dirty="0" smtClean="0"/>
          </a:p>
          <a:p>
            <a:r>
              <a:rPr lang="en-US" sz="1400" dirty="0" err="1" smtClean="0"/>
              <a:t>R</a:t>
            </a:r>
            <a:r>
              <a:rPr lang="en-US" sz="1400" baseline="-25000" dirty="0" err="1" smtClean="0"/>
              <a:t>f</a:t>
            </a:r>
            <a:r>
              <a:rPr lang="en-US" sz="1400" dirty="0" smtClean="0"/>
              <a:t> = 0.55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49680" y="2153168"/>
            <a:ext cx="535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 (Body)"/>
                <a:cs typeface="Times New Roman" panose="02020603050405020304" pitchFamily="18" charset="0"/>
              </a:rPr>
              <a:t>S = 9,018, I = 353, R = 686</a:t>
            </a:r>
            <a:endParaRPr lang="en-US" sz="14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807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Further research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8476" y="2199642"/>
            <a:ext cx="7556313" cy="41449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595959"/>
                </a:solidFill>
              </a:rPr>
              <a:t>Extension of the SIR model: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Factors such as a quarantine, immunity being passed from mother to child and even a zombie apocalypse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e.g. SEIR MODEL (Exposed)</a:t>
            </a:r>
          </a:p>
          <a:p>
            <a:r>
              <a:rPr lang="en-US" altLang="ko-KR" dirty="0" smtClean="0">
                <a:solidFill>
                  <a:srgbClr val="595959"/>
                </a:solidFill>
              </a:rPr>
              <a:t>What we can do as engineers / applied scientists: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</a:rPr>
              <a:t>Equipment </a:t>
            </a:r>
            <a:r>
              <a:rPr lang="en-US" altLang="ko-KR" dirty="0" smtClean="0">
                <a:solidFill>
                  <a:srgbClr val="595959"/>
                </a:solidFill>
              </a:rPr>
              <a:t>Decontamination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Personnel Decontamination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</a:rPr>
              <a:t>Point of Care Diagnostic </a:t>
            </a:r>
            <a:r>
              <a:rPr lang="en-US" altLang="ko-KR" dirty="0" smtClean="0">
                <a:solidFill>
                  <a:srgbClr val="595959"/>
                </a:solidFill>
              </a:rPr>
              <a:t>Devices</a:t>
            </a:r>
          </a:p>
          <a:p>
            <a:pPr lvl="1"/>
            <a:r>
              <a:rPr lang="en-US" altLang="ko-KR" dirty="0">
                <a:solidFill>
                  <a:srgbClr val="595959"/>
                </a:solidFill>
              </a:rPr>
              <a:t>Improved Patient and Body Transport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Data </a:t>
            </a:r>
            <a:r>
              <a:rPr lang="en-US" altLang="ko-KR" dirty="0">
                <a:solidFill>
                  <a:srgbClr val="595959"/>
                </a:solidFill>
              </a:rPr>
              <a:t>Collection and </a:t>
            </a:r>
            <a:r>
              <a:rPr lang="en-US" altLang="ko-KR" dirty="0" smtClean="0">
                <a:solidFill>
                  <a:srgbClr val="595959"/>
                </a:solidFill>
              </a:rPr>
              <a:t>Management</a:t>
            </a:r>
            <a:endParaRPr lang="en-US" altLang="ko-KR" dirty="0">
              <a:solidFill>
                <a:srgbClr val="595959"/>
              </a:solidFill>
            </a:endParaRPr>
          </a:p>
          <a:p>
            <a:pPr lvl="1"/>
            <a:endParaRPr lang="en-US" altLang="ko-KR" dirty="0">
              <a:solidFill>
                <a:srgbClr val="595959"/>
              </a:solidFill>
            </a:endParaRPr>
          </a:p>
        </p:txBody>
      </p:sp>
      <p:pic>
        <p:nvPicPr>
          <p:cNvPr id="29723" name="Picture 27" descr="Most Recent Ebola News Canada Immunization Compelling Against Ebola Infection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4288242"/>
            <a:ext cx="3084544" cy="20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Questions?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5977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3" name="Picture 29" descr="http://s3-ec.buzzfed.com/static/2014-08/19/15/enhanced/webdr07/enhanced-14804-1408477338-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2344916"/>
            <a:ext cx="595312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6" y="2338923"/>
            <a:ext cx="8072468" cy="4144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Elkadry</a:t>
            </a:r>
            <a:r>
              <a:rPr lang="en-US" dirty="0" smtClean="0"/>
              <a:t>, </a:t>
            </a:r>
            <a:r>
              <a:rPr lang="en-US" dirty="0" err="1" smtClean="0"/>
              <a:t>Alaa</a:t>
            </a:r>
            <a:r>
              <a:rPr lang="en-US" dirty="0" smtClean="0"/>
              <a:t>.</a:t>
            </a:r>
            <a:r>
              <a:rPr lang="en-US" sz="1800" dirty="0" smtClean="0"/>
              <a:t> Transmission Rate in Partial Differential Equation in </a:t>
            </a:r>
            <a:r>
              <a:rPr lang="en-US" dirty="0" smtClean="0"/>
              <a:t>Epidemic Models. Marshall University 2013.</a:t>
            </a:r>
            <a:endParaRPr lang="en-US" sz="1800" dirty="0" smtClean="0"/>
          </a:p>
          <a:p>
            <a:r>
              <a:rPr lang="en-US" dirty="0" err="1" smtClean="0"/>
              <a:t>Lekone</a:t>
            </a:r>
            <a:r>
              <a:rPr lang="en-US" dirty="0" smtClean="0"/>
              <a:t>, </a:t>
            </a:r>
            <a:r>
              <a:rPr lang="en-US" dirty="0" err="1" smtClean="0"/>
              <a:t>Phenyo</a:t>
            </a:r>
            <a:r>
              <a:rPr lang="en-US" dirty="0" smtClean="0"/>
              <a:t>. G. Statistical Inference in a Stochastic Epidemic SEIR Model with  Control Intervention: Ebola as a Case Study. Biometrics 2006.</a:t>
            </a:r>
          </a:p>
          <a:p>
            <a:r>
              <a:rPr lang="en-US" altLang="ko-KR" dirty="0" err="1" smtClean="0"/>
              <a:t>Fisman</a:t>
            </a:r>
            <a:r>
              <a:rPr lang="en-US" altLang="ko-KR" dirty="0" smtClean="0"/>
              <a:t>, David. Early Epidemic Dynamics of the West African 2014 Ebola Outbreak: Estimates Derived with a Simple Two-Parameter Model. </a:t>
            </a:r>
            <a:r>
              <a:rPr lang="en-US" altLang="ko-KR" dirty="0" err="1" smtClean="0"/>
              <a:t>Plos</a:t>
            </a:r>
            <a:r>
              <a:rPr lang="en-US" altLang="ko-KR" dirty="0" smtClean="0"/>
              <a:t> Current Outbreaks 2014.</a:t>
            </a:r>
          </a:p>
          <a:p>
            <a:r>
              <a:rPr lang="en-US" altLang="ko-KR" dirty="0" err="1" smtClean="0"/>
              <a:t>Astacio</a:t>
            </a:r>
            <a:r>
              <a:rPr lang="en-US" altLang="ko-KR" dirty="0" smtClean="0"/>
              <a:t>, Jaime. Mathematical Models to Study the Outbreak of Ebola. Cornell University 1995.</a:t>
            </a:r>
          </a:p>
          <a:p>
            <a:r>
              <a:rPr lang="en-US" altLang="ko-KR" dirty="0" err="1" smtClean="0"/>
              <a:t>Shaby</a:t>
            </a:r>
            <a:r>
              <a:rPr lang="en-US" altLang="ko-KR" dirty="0" smtClean="0"/>
              <a:t>, Ben. Fitting the SIR model to data. </a:t>
            </a:r>
            <a:r>
              <a:rPr lang="en-US" altLang="ko-KR" dirty="0" err="1" smtClean="0"/>
              <a:t>Samsi</a:t>
            </a:r>
            <a:r>
              <a:rPr lang="en-US" altLang="ko-KR" dirty="0" smtClean="0"/>
              <a:t> 2010: </a:t>
            </a:r>
            <a:r>
              <a:rPr lang="en-US" altLang="ko-KR" dirty="0" smtClean="0">
                <a:hlinkClick r:id="rId3"/>
              </a:rPr>
              <a:t>http://www.samsi.info/sites/default/files/Shaby_sir_lab.pdf</a:t>
            </a:r>
            <a:endParaRPr lang="en-US" altLang="ko-KR" dirty="0" smtClean="0"/>
          </a:p>
          <a:p>
            <a:r>
              <a:rPr lang="en-US" altLang="ko-KR" dirty="0" smtClean="0"/>
              <a:t>Levin, Drew. Modeling with </a:t>
            </a:r>
            <a:r>
              <a:rPr lang="en-US" altLang="ko-KR" dirty="0" err="1" smtClean="0"/>
              <a:t>ODEs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– Part 3. </a:t>
            </a:r>
            <a:r>
              <a:rPr lang="en-US" altLang="ko-KR" dirty="0" err="1" smtClean="0"/>
              <a:t>MatlabGeeks</a:t>
            </a:r>
            <a:r>
              <a:rPr lang="en-US" altLang="ko-KR" dirty="0" smtClean="0"/>
              <a:t> 2011: </a:t>
            </a:r>
            <a:r>
              <a:rPr lang="en-US" altLang="ko-KR" dirty="0" smtClean="0">
                <a:hlinkClick r:id="rId4"/>
              </a:rPr>
              <a:t>http://matlabgeeks.com/tips-tutorials/modeling-with-odes-in-matlab-part-3/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78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The END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A SNAPSHOT of the 2014 Ebola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OUTBREAK in west Africa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23558" name="Picture 6" descr="ebola death toll regional map October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" y="2192544"/>
            <a:ext cx="4741545" cy="37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60" y="2192544"/>
            <a:ext cx="3058160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720" y="64136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Source: http://www.bbc.com/news/world-africa-28755033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683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the 2014 Ebola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OUTBREAK in west Africa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595959"/>
                </a:solidFill>
              </a:rPr>
              <a:t>Geography: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Majority </a:t>
            </a:r>
            <a:r>
              <a:rPr lang="en-US" altLang="ko-KR" dirty="0">
                <a:solidFill>
                  <a:srgbClr val="595959"/>
                </a:solidFill>
              </a:rPr>
              <a:t>of cases in Liberia, Guinea, and Sierra Leone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Transported </a:t>
            </a:r>
            <a:r>
              <a:rPr lang="en-US" altLang="ko-KR" dirty="0">
                <a:solidFill>
                  <a:srgbClr val="595959"/>
                </a:solidFill>
              </a:rPr>
              <a:t>to Nigeria and Senegal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r>
              <a:rPr lang="en-US" altLang="ko-KR" dirty="0">
                <a:solidFill>
                  <a:srgbClr val="595959"/>
                </a:solidFill>
              </a:rPr>
              <a:t>Since 22 March </a:t>
            </a:r>
            <a:r>
              <a:rPr lang="en-US" altLang="ko-KR" dirty="0" smtClean="0">
                <a:solidFill>
                  <a:srgbClr val="595959"/>
                </a:solidFill>
              </a:rPr>
              <a:t>2014: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Over </a:t>
            </a:r>
            <a:r>
              <a:rPr lang="en-US" altLang="ko-KR" dirty="0">
                <a:solidFill>
                  <a:srgbClr val="595959"/>
                </a:solidFill>
              </a:rPr>
              <a:t>3,000 deaths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Over </a:t>
            </a:r>
            <a:r>
              <a:rPr lang="en-US" altLang="ko-KR" dirty="0">
                <a:solidFill>
                  <a:srgbClr val="595959"/>
                </a:solidFill>
              </a:rPr>
              <a:t>6,500 cases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50~90% </a:t>
            </a:r>
            <a:r>
              <a:rPr lang="en-US" altLang="ko-KR" dirty="0">
                <a:solidFill>
                  <a:srgbClr val="595959"/>
                </a:solidFill>
              </a:rPr>
              <a:t>mortality rate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No FDA-approved treatments, cures or vaccines</a:t>
            </a:r>
          </a:p>
          <a:p>
            <a:endParaRPr lang="en-US" altLang="ko-KR" dirty="0">
              <a:solidFill>
                <a:srgbClr val="595959"/>
              </a:solidFill>
            </a:endParaRPr>
          </a:p>
        </p:txBody>
      </p:sp>
      <p:pic>
        <p:nvPicPr>
          <p:cNvPr id="28676" name="Picture 4" descr="File:Ebola virus virio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82" y="2520205"/>
            <a:ext cx="2737032" cy="12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 descr="http://upload.wikimedia.org/wikipedia/commons/9/97/Biosafety_level_4_hazmat_sui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82" y="4071443"/>
            <a:ext cx="2723605" cy="18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0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Obama: Ebola‘ is spiraling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out of control’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10242" name="Picture 2" descr="http://a.abcnews.com/images/Politics/gty_barack_obama_cdc_ebola_jc_140916_16x9_99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2555806"/>
            <a:ext cx="4289790" cy="241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94389" y="2228008"/>
            <a:ext cx="3667930" cy="3630795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US" i="1" dirty="0" smtClean="0">
                <a:solidFill>
                  <a:srgbClr val="595959"/>
                </a:solidFill>
              </a:rPr>
              <a:t>“Here’s </a:t>
            </a:r>
            <a:r>
              <a:rPr lang="en-US" i="1" dirty="0">
                <a:solidFill>
                  <a:srgbClr val="595959"/>
                </a:solidFill>
              </a:rPr>
              <a:t>the hard truth: In West Africa, Ebola is now an epidemic of the likes we have not seen before. It is spiraling out of control. It is getting worse. It is spreading faster and </a:t>
            </a:r>
            <a:r>
              <a:rPr lang="en-US" i="1" dirty="0" smtClean="0">
                <a:solidFill>
                  <a:srgbClr val="595959"/>
                </a:solidFill>
              </a:rPr>
              <a:t>exponentially. If </a:t>
            </a:r>
            <a:r>
              <a:rPr lang="en-US" i="1" dirty="0">
                <a:solidFill>
                  <a:srgbClr val="595959"/>
                </a:solidFill>
              </a:rPr>
              <a:t>the outbreak is not stopped now, we could </a:t>
            </a:r>
            <a:r>
              <a:rPr lang="en-US" b="1" i="1" u="sng" dirty="0">
                <a:solidFill>
                  <a:srgbClr val="595959"/>
                </a:solidFill>
              </a:rPr>
              <a:t>be looking at hundreds of thousands of people infected</a:t>
            </a:r>
            <a:r>
              <a:rPr lang="en-US" i="1" dirty="0" smtClean="0">
                <a:solidFill>
                  <a:srgbClr val="595959"/>
                </a:solidFill>
              </a:rPr>
              <a:t>."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</a:p>
          <a:p>
            <a:pPr marL="630000" lvl="2" indent="0">
              <a:buNone/>
            </a:pPr>
            <a:r>
              <a:rPr lang="en-US" sz="1200" dirty="0">
                <a:solidFill>
                  <a:srgbClr val="595959"/>
                </a:solidFill>
              </a:rPr>
              <a:t>      – </a:t>
            </a:r>
            <a:r>
              <a:rPr lang="en-US" sz="1200" dirty="0" smtClean="0">
                <a:solidFill>
                  <a:srgbClr val="595959"/>
                </a:solidFill>
              </a:rPr>
              <a:t>President Obama, September 16</a:t>
            </a:r>
            <a:r>
              <a:rPr lang="en-US" sz="1200" baseline="30000" dirty="0" smtClean="0">
                <a:solidFill>
                  <a:srgbClr val="595959"/>
                </a:solidFill>
              </a:rPr>
              <a:t>th</a:t>
            </a:r>
            <a:r>
              <a:rPr lang="en-US" sz="1200" dirty="0" smtClean="0">
                <a:solidFill>
                  <a:srgbClr val="595959"/>
                </a:solidFill>
              </a:rPr>
              <a:t>, 2014</a:t>
            </a:r>
          </a:p>
          <a:p>
            <a:pPr>
              <a:buFont typeface="Wingdings" charset="2"/>
              <a:buChar char="u"/>
            </a:pPr>
            <a:endParaRPr lang="en-US" dirty="0" smtClean="0">
              <a:solidFill>
                <a:srgbClr val="59595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720" y="64136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Source: </a:t>
            </a:r>
            <a:r>
              <a:rPr lang="en-US" sz="800" dirty="0"/>
              <a:t>http://www.whitehouse.gov/the-press-office/2014/09/16/remarks-president-ebola-outbreak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305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A mathematical approach to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study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the outbreaks of </a:t>
            </a:r>
            <a:r>
              <a:rPr lang="en-US" dirty="0" err="1" smtClean="0">
                <a:solidFill>
                  <a:srgbClr val="595959"/>
                </a:solidFill>
              </a:rPr>
              <a:t>ebola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38723"/>
            <a:ext cx="7989752" cy="363079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595959"/>
                </a:solidFill>
              </a:rPr>
              <a:t>Objective: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Better understand the mathematical dynamics of a population infected by Ebola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Model the progress of an epidemic in a large population</a:t>
            </a:r>
          </a:p>
          <a:p>
            <a:r>
              <a:rPr lang="en-US" altLang="ko-KR" dirty="0" smtClean="0">
                <a:solidFill>
                  <a:srgbClr val="595959"/>
                </a:solidFill>
              </a:rPr>
              <a:t>Deterministic Compartmental Models:</a:t>
            </a:r>
          </a:p>
          <a:p>
            <a:pPr lvl="1"/>
            <a:r>
              <a:rPr lang="en-US" altLang="ko-KR" dirty="0" smtClean="0">
                <a:solidFill>
                  <a:srgbClr val="595959"/>
                </a:solidFill>
              </a:rPr>
              <a:t>The SIR model</a:t>
            </a:r>
          </a:p>
        </p:txBody>
      </p:sp>
      <p:pic>
        <p:nvPicPr>
          <p:cNvPr id="25602" name="Picture 2" descr="http://www.washingtonpost.com/rf/image_908w/2010-2019/WashingtonPost/2014/08/04/Foreign/Images/Nigeria_Ebola-0532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07" y="3864118"/>
            <a:ext cx="3517096" cy="23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9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A Simple Model of </a:t>
            </a:r>
            <a:r>
              <a:rPr lang="en-US" dirty="0" smtClean="0">
                <a:solidFill>
                  <a:srgbClr val="595959"/>
                </a:solidFill>
              </a:rPr>
              <a:t>an Epidemic: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sir model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451528"/>
            <a:ext cx="7989752" cy="363079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en-US" dirty="0" smtClean="0">
                <a:solidFill>
                  <a:srgbClr val="595959"/>
                </a:solidFill>
              </a:rPr>
              <a:t>THE SIR MODEL (1927: W</a:t>
            </a:r>
            <a:r>
              <a:rPr lang="en-US" dirty="0">
                <a:solidFill>
                  <a:srgbClr val="595959"/>
                </a:solidFill>
              </a:rPr>
              <a:t>. O. </a:t>
            </a:r>
            <a:r>
              <a:rPr lang="en-US" dirty="0" err="1">
                <a:solidFill>
                  <a:srgbClr val="595959"/>
                </a:solidFill>
              </a:rPr>
              <a:t>Kermack</a:t>
            </a:r>
            <a:r>
              <a:rPr lang="en-US" dirty="0">
                <a:solidFill>
                  <a:srgbClr val="595959"/>
                </a:solidFill>
              </a:rPr>
              <a:t> and A. G. </a:t>
            </a:r>
            <a:r>
              <a:rPr lang="en-US" dirty="0" err="1" smtClean="0">
                <a:solidFill>
                  <a:srgbClr val="595959"/>
                </a:solidFill>
              </a:rPr>
              <a:t>McKendrick</a:t>
            </a:r>
            <a:r>
              <a:rPr lang="en-US" dirty="0" smtClean="0">
                <a:solidFill>
                  <a:srgbClr val="595959"/>
                </a:solidFill>
              </a:rPr>
              <a:t>)</a:t>
            </a:r>
          </a:p>
          <a:p>
            <a:pPr lvl="1">
              <a:buFont typeface="Wingdings" charset="2"/>
              <a:buChar char="u"/>
            </a:pPr>
            <a:r>
              <a:rPr lang="en-US" dirty="0" smtClean="0">
                <a:solidFill>
                  <a:srgbClr val="595959"/>
                </a:solidFill>
              </a:rPr>
              <a:t>Three compartments:</a:t>
            </a:r>
          </a:p>
          <a:p>
            <a:pPr lvl="2">
              <a:buFont typeface="Wingdings" charset="2"/>
              <a:buChar char="u"/>
            </a:pPr>
            <a:r>
              <a:rPr lang="en-US" dirty="0" smtClean="0">
                <a:solidFill>
                  <a:srgbClr val="595959"/>
                </a:solidFill>
              </a:rPr>
              <a:t>Susceptible, </a:t>
            </a:r>
          </a:p>
          <a:p>
            <a:pPr lvl="2">
              <a:buFont typeface="Wingdings" charset="2"/>
              <a:buChar char="u"/>
            </a:pPr>
            <a:r>
              <a:rPr lang="en-US" dirty="0" smtClean="0">
                <a:solidFill>
                  <a:srgbClr val="595959"/>
                </a:solidFill>
              </a:rPr>
              <a:t>Infected,    </a:t>
            </a:r>
            <a:endParaRPr lang="en-US" i="1" dirty="0" smtClean="0">
              <a:solidFill>
                <a:srgbClr val="595959"/>
              </a:solidFill>
            </a:endParaRPr>
          </a:p>
          <a:p>
            <a:pPr lvl="2">
              <a:buFont typeface="Wingdings" charset="2"/>
              <a:buChar char="u"/>
            </a:pPr>
            <a:r>
              <a:rPr lang="en-US" dirty="0" smtClean="0">
                <a:solidFill>
                  <a:srgbClr val="595959"/>
                </a:solidFill>
              </a:rPr>
              <a:t>Removed, </a:t>
            </a:r>
          </a:p>
          <a:p>
            <a:pPr lvl="1">
              <a:buFont typeface="Wingdings" charset="2"/>
              <a:buChar char="u"/>
            </a:pPr>
            <a:r>
              <a:rPr lang="en-US" dirty="0" smtClean="0">
                <a:solidFill>
                  <a:srgbClr val="595959"/>
                </a:solidFill>
              </a:rPr>
              <a:t>Uses a fixed population: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Font typeface="Wingdings" charset="2"/>
              <a:buChar char="u"/>
            </a:pPr>
            <a:endParaRPr lang="en-US" dirty="0" smtClean="0">
              <a:solidFill>
                <a:srgbClr val="595959"/>
              </a:solidFill>
            </a:endParaRPr>
          </a:p>
          <a:p>
            <a:pPr>
              <a:buFont typeface="Wingdings" charset="2"/>
              <a:buChar char="u"/>
            </a:pPr>
            <a:endParaRPr lang="en-US" dirty="0" smtClean="0">
              <a:solidFill>
                <a:srgbClr val="595959"/>
              </a:solidFill>
            </a:endParaRPr>
          </a:p>
        </p:txBody>
      </p:sp>
      <p:pic>
        <p:nvPicPr>
          <p:cNvPr id="9233" name="Picture 17" descr="N = S(t) + I(t) + R(t)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656" y="4717440"/>
            <a:ext cx="1768115" cy="18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65" y="3698777"/>
            <a:ext cx="1143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15" y="4035663"/>
            <a:ext cx="952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97" y="4381697"/>
            <a:ext cx="1428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5013960"/>
            <a:ext cx="56292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2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A Simple Model of an Epidemic: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sir model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>
                <a:solidFill>
                  <a:srgbClr val="595959"/>
                </a:solidFill>
              </a:rPr>
              <a:t>Please see the board for the process of the derivation: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A Simple Model of an Epidemic:</a:t>
            </a:r>
            <a:br>
              <a:rPr lang="en-US" dirty="0">
                <a:solidFill>
                  <a:srgbClr val="595959"/>
                </a:solidFill>
              </a:rPr>
            </a:br>
            <a:r>
              <a:rPr lang="en-US" dirty="0">
                <a:solidFill>
                  <a:srgbClr val="595959"/>
                </a:solidFill>
              </a:rPr>
              <a:t>sir model (cont’d)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17605" y="3484880"/>
            <a:ext cx="1316926" cy="1463040"/>
            <a:chOff x="1548213" y="3637280"/>
            <a:chExt cx="1805385" cy="2005694"/>
          </a:xfrm>
        </p:grpSpPr>
        <p:pic>
          <p:nvPicPr>
            <p:cNvPr id="4" name="Picture 24" descr="\frac{dI}{dt} = \beta S I - \gamma I 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213" y="4333240"/>
              <a:ext cx="1805385" cy="57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5" descr="\frac{dR}{dt} = \gamma I 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214" y="5069170"/>
              <a:ext cx="1049642" cy="57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3" descr="\frac{dS}{dt} = - \beta S I 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213" y="3637280"/>
              <a:ext cx="1441509" cy="57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55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10919</TotalTime>
  <Words>885</Words>
  <Application>Microsoft Office PowerPoint</Application>
  <PresentationFormat>On-screen Show (4:3)</PresentationFormat>
  <Paragraphs>160</Paragraphs>
  <Slides>29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Gill Sans MT (Body)</vt:lpstr>
      <vt:lpstr>휴먼매직체</vt:lpstr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Equation</vt:lpstr>
      <vt:lpstr>Dynamical Modeling and Analysis of Epidemics: Ebola as a Case Study</vt:lpstr>
      <vt:lpstr>Motivation &amp; background</vt:lpstr>
      <vt:lpstr>A SNAPSHOT of the 2014 Ebola OUTBREAK in west Africa</vt:lpstr>
      <vt:lpstr>the 2014 Ebola OUTBREAK in west Africa</vt:lpstr>
      <vt:lpstr>Obama: Ebola‘ is spiraling out of control’</vt:lpstr>
      <vt:lpstr>A mathematical approach to study the outbreaks of ebola</vt:lpstr>
      <vt:lpstr>A Simple Model of an Epidemic: sir model</vt:lpstr>
      <vt:lpstr>A Simple Model of an Epidemic: sir model (cont’d)</vt:lpstr>
      <vt:lpstr>A Simple Model of an Epidemic: sir model (cont’d)</vt:lpstr>
      <vt:lpstr>A Simple Model of an Epidemic: sir model (cont’d)</vt:lpstr>
      <vt:lpstr>matlab: solving the ode</vt:lpstr>
      <vt:lpstr>Outlook: an ominous ebola forecast in Guinea</vt:lpstr>
      <vt:lpstr>Outlook: an ominous ebola forecast in Sierra Leone</vt:lpstr>
      <vt:lpstr>Outlook: an ominous ebola forecast in Liberia</vt:lpstr>
      <vt:lpstr>Regression analysis:  we need containment</vt:lpstr>
      <vt:lpstr>matlab: finding the sums of the residuals</vt:lpstr>
      <vt:lpstr>matlab: optimizing the parameters</vt:lpstr>
      <vt:lpstr>Fitting the sir model – optimize the parameters: Guinea</vt:lpstr>
      <vt:lpstr>Fitting the sir model – optimize the parameters: Sierra Leone</vt:lpstr>
      <vt:lpstr>Fitting the sir model – optimize the parameters: Liberia</vt:lpstr>
      <vt:lpstr>Outlook: U.S. Intervention</vt:lpstr>
      <vt:lpstr>Outlook: U.S. Intervention (cont’d)  </vt:lpstr>
      <vt:lpstr>Outlook: a promising ebola forecast in Guinea post-us intervention</vt:lpstr>
      <vt:lpstr>Outlook: a promising ebola forecast in Sierra Leone post-us intervention</vt:lpstr>
      <vt:lpstr>Outlook: a promising ebola forecast in Liberia post-us intervention</vt:lpstr>
      <vt:lpstr>Further research</vt:lpstr>
      <vt:lpstr>Questions?</vt:lpstr>
      <vt:lpstr>references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Kim;Sung A Kim</dc:creator>
  <cp:lastModifiedBy>Default</cp:lastModifiedBy>
  <cp:revision>137</cp:revision>
  <dcterms:created xsi:type="dcterms:W3CDTF">2014-10-06T07:04:09Z</dcterms:created>
  <dcterms:modified xsi:type="dcterms:W3CDTF">2014-10-06T20:22:42Z</dcterms:modified>
</cp:coreProperties>
</file>