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56" r:id="rId2"/>
    <p:sldId id="461" r:id="rId3"/>
    <p:sldId id="464" r:id="rId4"/>
    <p:sldId id="473" r:id="rId5"/>
    <p:sldId id="465" r:id="rId6"/>
    <p:sldId id="466" r:id="rId7"/>
    <p:sldId id="467" r:id="rId8"/>
    <p:sldId id="469" r:id="rId9"/>
    <p:sldId id="468" r:id="rId10"/>
    <p:sldId id="471" r:id="rId11"/>
    <p:sldId id="470" r:id="rId12"/>
    <p:sldId id="472" r:id="rId13"/>
    <p:sldId id="463" r:id="rId14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CC00"/>
    <a:srgbClr val="8064A2"/>
    <a:srgbClr val="0000FF"/>
    <a:srgbClr val="A59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8" autoAdjust="0"/>
    <p:restoredTop sz="97100" autoAdjust="0"/>
  </p:normalViewPr>
  <p:slideViewPr>
    <p:cSldViewPr>
      <p:cViewPr>
        <p:scale>
          <a:sx n="110" d="100"/>
          <a:sy n="110" d="100"/>
        </p:scale>
        <p:origin x="-25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318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1FF969-A139-464F-B128-AA92C614DD11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5E66D6-37AD-4C40-B067-7A2A44ED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5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66D6-37AD-4C40-B067-7A2A44EDC5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7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80219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8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8BA5A2A-B2C2-4D33-AD70-4D126FF7D6CC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DCE05CD-5A59-4A06-BF23-29C647F0DE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80219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40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6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80219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1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80219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80219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53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3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2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5A2A-B2C2-4D33-AD70-4D126FF7D6CC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5CD-5A59-4A06-BF23-29C647F0D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35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8BA5A2A-B2C2-4D33-AD70-4D126FF7D6CC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DCE05CD-5A59-4A06-BF23-29C647F0D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0" kern="1200" cap="sm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ikroeder/introduction-to-ggplot2?related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vita.had.co.nz/papers/layered-grammar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9800"/>
            <a:ext cx="9144000" cy="12479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948" y="4572000"/>
            <a:ext cx="2936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cap="small" dirty="0" smtClean="0">
                <a:solidFill>
                  <a:schemeClr val="accent1"/>
                </a:solidFill>
                <a:latin typeface="+mj-lt"/>
              </a:rPr>
              <a:t>Laura K. </a:t>
            </a:r>
            <a:r>
              <a:rPr lang="en-US" sz="2000" cap="small" dirty="0" smtClean="0">
                <a:solidFill>
                  <a:schemeClr val="accent1"/>
                </a:solidFill>
                <a:latin typeface="+mj-lt"/>
              </a:rPr>
              <a:t>Wiley, M.S.</a:t>
            </a:r>
            <a:endParaRPr lang="en-US" sz="2000" cap="small" dirty="0" smtClean="0">
              <a:solidFill>
                <a:schemeClr val="accent1"/>
              </a:solidFill>
              <a:latin typeface="+mj-lt"/>
            </a:endParaRPr>
          </a:p>
          <a:p>
            <a:pPr algn="r"/>
            <a:r>
              <a:rPr lang="en-US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Nashville Data Science </a:t>
            </a:r>
            <a:r>
              <a:rPr lang="en-US" cap="sm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Meetup</a:t>
            </a:r>
            <a:endParaRPr lang="en-US" sz="1600" cap="small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r"/>
            <a:r>
              <a:rPr lang="en-US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August</a:t>
            </a:r>
            <a:r>
              <a:rPr lang="en-US" sz="1600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10, </a:t>
            </a:r>
            <a:r>
              <a:rPr lang="en-US" sz="1600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610600" cy="1247900"/>
          </a:xfrm>
        </p:spPr>
        <p:txBody>
          <a:bodyPr>
            <a:normAutofit/>
          </a:bodyPr>
          <a:lstStyle/>
          <a:p>
            <a:r>
              <a:rPr lang="en-US" b="0" cap="small" dirty="0" err="1" smtClean="0">
                <a:solidFill>
                  <a:schemeClr val="bg1"/>
                </a:solidFill>
                <a:latin typeface="+mj-lt"/>
              </a:rPr>
              <a:t>GGPlot</a:t>
            </a:r>
            <a:r>
              <a:rPr lang="en-US" b="0" cap="small" dirty="0" smtClean="0">
                <a:solidFill>
                  <a:schemeClr val="bg1"/>
                </a:solidFill>
                <a:latin typeface="+mj-lt"/>
              </a:rPr>
              <a:t> and the Grammar of Graphics</a:t>
            </a:r>
            <a:endParaRPr lang="en-US" b="0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6453" y="6150114"/>
            <a:ext cx="40975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/>
              <a:t>Presentation and Code Available at:</a:t>
            </a:r>
          </a:p>
          <a:p>
            <a:pPr algn="r"/>
            <a:r>
              <a:rPr lang="en-US" sz="2000" dirty="0" smtClean="0"/>
              <a:t>www.github.com/laurakwiley/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85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Scales (subset)</a:t>
            </a:r>
            <a:endParaRPr lang="en-US" dirty="0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74216" y="1295400"/>
            <a:ext cx="1954638" cy="2362200"/>
            <a:chOff x="595573" y="1219200"/>
            <a:chExt cx="1954638" cy="2362200"/>
          </a:xfrm>
        </p:grpSpPr>
        <p:sp>
          <p:nvSpPr>
            <p:cNvPr id="11" name="Rectangle 10"/>
            <p:cNvSpPr/>
            <p:nvPr/>
          </p:nvSpPr>
          <p:spPr>
            <a:xfrm>
              <a:off x="595573" y="1219200"/>
              <a:ext cx="19546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scale_shape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92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3503070" y="1295400"/>
            <a:ext cx="2263697" cy="2362200"/>
            <a:chOff x="595573" y="1219200"/>
            <a:chExt cx="2263697" cy="2362200"/>
          </a:xfrm>
        </p:grpSpPr>
        <p:sp>
          <p:nvSpPr>
            <p:cNvPr id="24" name="Rectangle 23"/>
            <p:cNvSpPr/>
            <p:nvPr/>
          </p:nvSpPr>
          <p:spPr>
            <a:xfrm>
              <a:off x="595573" y="1219200"/>
              <a:ext cx="22636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scale_linetype</a:t>
              </a:r>
              <a:endParaRPr lang="en-US" sz="2800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21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6540983" y="1295400"/>
            <a:ext cx="1828800" cy="2362200"/>
            <a:chOff x="627032" y="1219200"/>
            <a:chExt cx="1828800" cy="2362200"/>
          </a:xfrm>
        </p:grpSpPr>
        <p:sp>
          <p:nvSpPr>
            <p:cNvPr id="27" name="Rectangle 26"/>
            <p:cNvSpPr/>
            <p:nvPr/>
          </p:nvSpPr>
          <p:spPr>
            <a:xfrm>
              <a:off x="731659" y="1219200"/>
              <a:ext cx="16195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scale_size</a:t>
              </a:r>
              <a:endParaRPr lang="en-US" sz="28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32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34582" y="3957727"/>
            <a:ext cx="1891719" cy="2362200"/>
            <a:chOff x="595573" y="1219200"/>
            <a:chExt cx="1891719" cy="2362200"/>
          </a:xfrm>
        </p:grpSpPr>
        <p:sp>
          <p:nvSpPr>
            <p:cNvPr id="30" name="Rectangle 29"/>
            <p:cNvSpPr/>
            <p:nvPr/>
          </p:nvSpPr>
          <p:spPr>
            <a:xfrm>
              <a:off x="595573" y="1219200"/>
              <a:ext cx="1888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scale_alpha</a:t>
              </a:r>
              <a:endParaRPr lang="en-US" sz="28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92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160883" y="3957727"/>
            <a:ext cx="3312638" cy="2362200"/>
            <a:chOff x="595573" y="1219200"/>
            <a:chExt cx="3312638" cy="2362200"/>
          </a:xfrm>
        </p:grpSpPr>
        <p:sp>
          <p:nvSpPr>
            <p:cNvPr id="33" name="Rectangle 32"/>
            <p:cNvSpPr/>
            <p:nvPr/>
          </p:nvSpPr>
          <p:spPr>
            <a:xfrm>
              <a:off x="595573" y="1219200"/>
              <a:ext cx="33126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scale_colour_brewer</a:t>
              </a:r>
              <a:endParaRPr lang="en-US" sz="28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492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5608103" y="3957727"/>
            <a:ext cx="3401316" cy="2362200"/>
            <a:chOff x="595573" y="1219200"/>
            <a:chExt cx="3401316" cy="2362200"/>
          </a:xfrm>
        </p:grpSpPr>
        <p:sp>
          <p:nvSpPr>
            <p:cNvPr id="36" name="Rectangle 35"/>
            <p:cNvSpPr/>
            <p:nvPr/>
          </p:nvSpPr>
          <p:spPr>
            <a:xfrm>
              <a:off x="595573" y="1219200"/>
              <a:ext cx="34013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scale_colour_gradient</a:t>
              </a:r>
              <a:endParaRPr lang="en-US" sz="28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831" y="17526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4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Faceting</a:t>
            </a:r>
            <a:endParaRPr lang="en-US" dirty="0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600" y="1560493"/>
            <a:ext cx="3657600" cy="4611707"/>
            <a:chOff x="179136" y="1207698"/>
            <a:chExt cx="3657600" cy="4611707"/>
          </a:xfrm>
        </p:grpSpPr>
        <p:sp>
          <p:nvSpPr>
            <p:cNvPr id="11" name="Rectangle 10"/>
            <p:cNvSpPr/>
            <p:nvPr/>
          </p:nvSpPr>
          <p:spPr>
            <a:xfrm>
              <a:off x="1096693" y="1207698"/>
              <a:ext cx="182248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facet_grid</a:t>
              </a:r>
              <a:endParaRPr lang="en-US" sz="2800" dirty="0"/>
            </a:p>
            <a:p>
              <a:r>
                <a:rPr lang="en-US" sz="2800" dirty="0" smtClean="0"/>
                <a:t>(1 variable)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36" y="2161805"/>
              <a:ext cx="3657600" cy="36576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76800" y="1560493"/>
            <a:ext cx="3657600" cy="4611707"/>
            <a:chOff x="5597866" y="1219200"/>
            <a:chExt cx="3657600" cy="4611707"/>
          </a:xfrm>
        </p:grpSpPr>
        <p:sp>
          <p:nvSpPr>
            <p:cNvPr id="23" name="Rectangle 22"/>
            <p:cNvSpPr/>
            <p:nvPr/>
          </p:nvSpPr>
          <p:spPr>
            <a:xfrm>
              <a:off x="6444891" y="1219200"/>
              <a:ext cx="196355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facet_grid</a:t>
              </a:r>
              <a:endParaRPr lang="en-US" sz="2800" dirty="0"/>
            </a:p>
            <a:p>
              <a:r>
                <a:rPr lang="en-US" sz="2800" dirty="0" smtClean="0"/>
                <a:t>(2 variables)</a:t>
              </a:r>
              <a:endParaRPr lang="en-US" sz="28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7866" y="2173307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2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Themes (from </a:t>
            </a:r>
            <a:r>
              <a:rPr lang="en-US" dirty="0" err="1" smtClean="0"/>
              <a:t>jrnold</a:t>
            </a:r>
            <a:r>
              <a:rPr lang="en-US" dirty="0" smtClean="0"/>
              <a:t>/</a:t>
            </a:r>
            <a:r>
              <a:rPr lang="en-US" dirty="0" err="1" smtClean="0"/>
              <a:t>ggthemes</a:t>
            </a:r>
            <a:r>
              <a:rPr lang="en-US" dirty="0" smtClean="0"/>
              <a:t>)</a:t>
            </a:r>
            <a:endParaRPr lang="en-US" dirty="0">
              <a:latin typeface="+mn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3252" y="1404258"/>
            <a:ext cx="2029082" cy="2100942"/>
            <a:chOff x="698367" y="1219200"/>
            <a:chExt cx="2029082" cy="2100942"/>
          </a:xfrm>
        </p:grpSpPr>
        <p:sp>
          <p:nvSpPr>
            <p:cNvPr id="25" name="Rectangle 24"/>
            <p:cNvSpPr/>
            <p:nvPr/>
          </p:nvSpPr>
          <p:spPr>
            <a:xfrm>
              <a:off x="698367" y="1219200"/>
              <a:ext cx="20290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theme_tufte</a:t>
              </a:r>
              <a:endParaRPr lang="en-US" sz="28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17" y="2013857"/>
              <a:ext cx="1828800" cy="1306285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3155586" y="1404258"/>
            <a:ext cx="2837059" cy="2100942"/>
            <a:chOff x="757246" y="1219200"/>
            <a:chExt cx="2837059" cy="2100942"/>
          </a:xfrm>
        </p:grpSpPr>
        <p:sp>
          <p:nvSpPr>
            <p:cNvPr id="28" name="Rectangle 27"/>
            <p:cNvSpPr/>
            <p:nvPr/>
          </p:nvSpPr>
          <p:spPr>
            <a:xfrm>
              <a:off x="757246" y="1219200"/>
              <a:ext cx="28370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theme_economist</a:t>
              </a:r>
              <a:endParaRPr lang="en-US" sz="28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375" y="2013857"/>
              <a:ext cx="1828800" cy="130628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555897" y="1404258"/>
            <a:ext cx="2024850" cy="2100942"/>
            <a:chOff x="698367" y="1219200"/>
            <a:chExt cx="2024850" cy="2100942"/>
          </a:xfrm>
        </p:grpSpPr>
        <p:sp>
          <p:nvSpPr>
            <p:cNvPr id="31" name="Rectangle 30"/>
            <p:cNvSpPr/>
            <p:nvPr/>
          </p:nvSpPr>
          <p:spPr>
            <a:xfrm>
              <a:off x="698367" y="1219200"/>
              <a:ext cx="20248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theme_stata</a:t>
              </a:r>
              <a:endParaRPr lang="en-US" sz="28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92" y="2013857"/>
              <a:ext cx="1828800" cy="130628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2905935" y="3954423"/>
            <a:ext cx="3369512" cy="2100942"/>
            <a:chOff x="698367" y="1219200"/>
            <a:chExt cx="3369512" cy="2100942"/>
          </a:xfrm>
        </p:grpSpPr>
        <p:sp>
          <p:nvSpPr>
            <p:cNvPr id="34" name="Rectangle 33"/>
            <p:cNvSpPr/>
            <p:nvPr/>
          </p:nvSpPr>
          <p:spPr>
            <a:xfrm>
              <a:off x="698367" y="1219200"/>
              <a:ext cx="33695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theme_fivethirtyeight</a:t>
              </a:r>
              <a:endParaRPr lang="en-US" sz="28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723" y="2013857"/>
              <a:ext cx="1828800" cy="1306285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704288" y="3886200"/>
            <a:ext cx="2010872" cy="2237388"/>
            <a:chOff x="698367" y="1219200"/>
            <a:chExt cx="2010872" cy="2237388"/>
          </a:xfrm>
        </p:grpSpPr>
        <p:sp>
          <p:nvSpPr>
            <p:cNvPr id="37" name="Rectangle 36"/>
            <p:cNvSpPr/>
            <p:nvPr/>
          </p:nvSpPr>
          <p:spPr>
            <a:xfrm>
              <a:off x="698367" y="1219200"/>
              <a:ext cx="201087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Tableau: </a:t>
              </a:r>
            </a:p>
            <a:p>
              <a:pPr algn="ctr"/>
              <a:r>
                <a:rPr lang="en-US" sz="2800" dirty="0" err="1" smtClean="0"/>
                <a:t>theme_igray</a:t>
              </a:r>
              <a:endParaRPr lang="en-US" sz="2800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03" y="2150303"/>
              <a:ext cx="1828800" cy="1306285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428841" y="3954423"/>
            <a:ext cx="2048253" cy="2100942"/>
            <a:chOff x="732871" y="1219200"/>
            <a:chExt cx="2048253" cy="2100942"/>
          </a:xfrm>
        </p:grpSpPr>
        <p:sp>
          <p:nvSpPr>
            <p:cNvPr id="40" name="Rectangle 39"/>
            <p:cNvSpPr/>
            <p:nvPr/>
          </p:nvSpPr>
          <p:spPr>
            <a:xfrm>
              <a:off x="732871" y="1219200"/>
              <a:ext cx="20482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theme_excel</a:t>
              </a:r>
              <a:endParaRPr lang="en-US" sz="2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97" y="2013857"/>
              <a:ext cx="1828800" cy="1306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0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733800" cy="5410199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Data:</a:t>
            </a:r>
          </a:p>
          <a:p>
            <a:pPr lvl="1"/>
            <a:r>
              <a:rPr lang="en-US" sz="2400" dirty="0" smtClean="0"/>
              <a:t>Variables:</a:t>
            </a:r>
          </a:p>
          <a:p>
            <a:pPr lvl="2"/>
            <a:r>
              <a:rPr lang="en-US" sz="2000" dirty="0" smtClean="0"/>
              <a:t>Odds Ratio</a:t>
            </a:r>
          </a:p>
          <a:p>
            <a:pPr lvl="2"/>
            <a:r>
              <a:rPr lang="en-US" sz="2000" dirty="0" smtClean="0"/>
              <a:t>95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Percent Confidence Interval</a:t>
            </a:r>
          </a:p>
          <a:p>
            <a:pPr lvl="2"/>
            <a:r>
              <a:rPr lang="en-US" sz="2000" dirty="0" smtClean="0"/>
              <a:t>P-Value</a:t>
            </a:r>
          </a:p>
          <a:p>
            <a:pPr lvl="1"/>
            <a:r>
              <a:rPr lang="en-US" sz="2400" dirty="0" smtClean="0"/>
              <a:t>Fields</a:t>
            </a:r>
          </a:p>
          <a:p>
            <a:pPr lvl="2"/>
            <a:r>
              <a:rPr lang="en-US" sz="2000" dirty="0" smtClean="0"/>
              <a:t>Genetic Markers</a:t>
            </a:r>
          </a:p>
          <a:p>
            <a:pPr lvl="3"/>
            <a:r>
              <a:rPr lang="en-US" sz="1800" dirty="0" smtClean="0"/>
              <a:t>Unadjusted</a:t>
            </a:r>
          </a:p>
          <a:p>
            <a:pPr lvl="3"/>
            <a:r>
              <a:rPr lang="en-US" sz="1800" dirty="0" smtClean="0"/>
              <a:t>Adjusted using gold standard</a:t>
            </a:r>
          </a:p>
          <a:p>
            <a:pPr lvl="3"/>
            <a:r>
              <a:rPr lang="en-US" sz="1800" dirty="0" smtClean="0"/>
              <a:t>Adjusted using new method</a:t>
            </a:r>
          </a:p>
          <a:p>
            <a:pPr lvl="1"/>
            <a:r>
              <a:rPr lang="en-US" sz="2400" dirty="0" smtClean="0"/>
              <a:t>Original Association Odds Ratios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17" y="3581400"/>
            <a:ext cx="4480812" cy="2895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26776" y="1437737"/>
            <a:ext cx="4493753" cy="2062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Goal: Show how my new method compared to current gold standard when used as covariate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974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0200"/>
            <a:ext cx="8915400" cy="5029199"/>
          </a:xfrm>
        </p:spPr>
        <p:txBody>
          <a:bodyPr>
            <a:normAutofit/>
          </a:bodyPr>
          <a:lstStyle/>
          <a:p>
            <a:r>
              <a:rPr lang="en-US" dirty="0" smtClean="0"/>
              <a:t>Leave with:</a:t>
            </a:r>
          </a:p>
          <a:p>
            <a:pPr marL="914400" lvl="1" indent="-514350"/>
            <a:r>
              <a:rPr lang="en-US" dirty="0" smtClean="0"/>
              <a:t>A passing familiarity with the Grammar of Graphics</a:t>
            </a:r>
          </a:p>
          <a:p>
            <a:pPr marL="914400" lvl="1" indent="-514350"/>
            <a:r>
              <a:rPr lang="en-US" dirty="0" smtClean="0"/>
              <a:t>An understanding of both the basics and the extensibility of ggplot2 </a:t>
            </a:r>
          </a:p>
          <a:p>
            <a:pPr marL="914400" lvl="1" indent="-514350"/>
            <a:r>
              <a:rPr lang="en-US" dirty="0" smtClean="0">
                <a:latin typeface="+mn-lt"/>
              </a:rPr>
              <a:t>An appreciation for asking the right question/telling the right story with your graphics</a:t>
            </a:r>
          </a:p>
          <a:p>
            <a:pPr marL="514350" indent="-514350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Caveats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0200"/>
            <a:ext cx="8915400" cy="5029199"/>
          </a:xfrm>
        </p:spPr>
        <p:txBody>
          <a:bodyPr>
            <a:normAutofit/>
          </a:bodyPr>
          <a:lstStyle/>
          <a:p>
            <a:r>
              <a:rPr lang="en-US" dirty="0" smtClean="0"/>
              <a:t>We are not covering:</a:t>
            </a:r>
          </a:p>
          <a:p>
            <a:pPr marL="914400" lvl="1" indent="-514350"/>
            <a:r>
              <a:rPr lang="en-US" dirty="0" err="1" smtClean="0"/>
              <a:t>Munging</a:t>
            </a:r>
            <a:r>
              <a:rPr lang="en-US" dirty="0" smtClean="0"/>
              <a:t> and reshaping your data	</a:t>
            </a:r>
          </a:p>
          <a:p>
            <a:pPr marL="1314450" lvl="2" indent="-514350"/>
            <a:r>
              <a:rPr lang="en-US" dirty="0" smtClean="0"/>
              <a:t>All preprocessing my scripts are with </a:t>
            </a:r>
            <a:r>
              <a:rPr lang="en-US" dirty="0" err="1" smtClean="0"/>
              <a:t>dplyr</a:t>
            </a:r>
            <a:r>
              <a:rPr lang="en-US" dirty="0" smtClean="0"/>
              <a:t> and </a:t>
            </a:r>
            <a:r>
              <a:rPr lang="en-US" dirty="0" err="1" smtClean="0"/>
              <a:t>tidyr</a:t>
            </a:r>
            <a:endParaRPr lang="en-US" dirty="0" smtClean="0"/>
          </a:p>
          <a:p>
            <a:pPr marL="914400" lvl="1" indent="-514350"/>
            <a:r>
              <a:rPr lang="en-US" dirty="0" smtClean="0"/>
              <a:t>The specifics of each command </a:t>
            </a:r>
            <a:r>
              <a:rPr lang="en-US" dirty="0" smtClean="0"/>
              <a:t>used in </a:t>
            </a:r>
            <a:r>
              <a:rPr lang="en-US" dirty="0" err="1" smtClean="0"/>
              <a:t>ggplot</a:t>
            </a:r>
            <a:endParaRPr lang="en-US" dirty="0" smtClean="0"/>
          </a:p>
          <a:p>
            <a:pPr marL="1314450" lvl="2" indent="-514350"/>
            <a:r>
              <a:rPr lang="en-US" dirty="0" smtClean="0"/>
              <a:t>Check out </a:t>
            </a:r>
            <a:r>
              <a:rPr lang="en-US" dirty="0"/>
              <a:t>the manual: http://docs.ggplot2.org/current/</a:t>
            </a:r>
            <a:endParaRPr lang="en-US" dirty="0" smtClean="0"/>
          </a:p>
          <a:p>
            <a:pPr marL="914400" lvl="1" indent="-514350"/>
            <a:r>
              <a:rPr lang="en-US" dirty="0" smtClean="0">
                <a:latin typeface="+mn-lt"/>
              </a:rPr>
              <a:t>Interactive graphics with Shiny or </a:t>
            </a:r>
            <a:r>
              <a:rPr lang="en-US" dirty="0" err="1" smtClean="0">
                <a:latin typeface="+mn-lt"/>
              </a:rPr>
              <a:t>ggvis</a:t>
            </a:r>
            <a:endParaRPr lang="en-US" dirty="0" smtClean="0">
              <a:latin typeface="+mn-lt"/>
            </a:endParaRPr>
          </a:p>
          <a:p>
            <a:pPr marL="514350" indent="-514350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21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0200"/>
            <a:ext cx="8915400" cy="5029199"/>
          </a:xfrm>
        </p:spPr>
        <p:txBody>
          <a:bodyPr>
            <a:normAutofit/>
          </a:bodyPr>
          <a:lstStyle/>
          <a:p>
            <a:r>
              <a:rPr lang="en-US" dirty="0" smtClean="0"/>
              <a:t>Foundation of Grammar of Graphics</a:t>
            </a:r>
          </a:p>
          <a:p>
            <a:r>
              <a:rPr lang="en-US" dirty="0" smtClean="0">
                <a:latin typeface="+mn-lt"/>
              </a:rPr>
              <a:t>Building a plot based on </a:t>
            </a:r>
            <a:r>
              <a:rPr lang="en-US" dirty="0" err="1" smtClean="0">
                <a:latin typeface="+mn-lt"/>
              </a:rPr>
              <a:t>GoG</a:t>
            </a:r>
            <a:endParaRPr lang="en-US" dirty="0" smtClean="0">
              <a:latin typeface="+mn-lt"/>
            </a:endParaRPr>
          </a:p>
          <a:p>
            <a:r>
              <a:rPr lang="en-US" dirty="0" smtClean="0"/>
              <a:t>Examples of </a:t>
            </a:r>
            <a:r>
              <a:rPr lang="en-US" dirty="0" err="1" smtClean="0"/>
              <a:t>ggplot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Worked example</a:t>
            </a:r>
            <a:endParaRPr lang="en-US" dirty="0" smtClean="0">
              <a:latin typeface="+mn-lt"/>
            </a:endParaRPr>
          </a:p>
          <a:p>
            <a:pPr marL="514350" indent="-514350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 of Graphics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900" y="3705436"/>
            <a:ext cx="5981700" cy="292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n-lt"/>
              </a:rPr>
              <a:t>Toward:</a:t>
            </a:r>
          </a:p>
          <a:p>
            <a:pPr marL="514350" indent="-514350"/>
            <a:endParaRPr lang="en-US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8" y="1367287"/>
            <a:ext cx="1943986" cy="295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37108" r="10802" b="15471"/>
          <a:stretch/>
        </p:blipFill>
        <p:spPr>
          <a:xfrm>
            <a:off x="4724400" y="1396042"/>
            <a:ext cx="3252752" cy="230939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71800" y="1600200"/>
            <a:ext cx="6057900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514350" indent="-514350"/>
            <a:endParaRPr lang="en-US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10"/>
          <a:stretch/>
        </p:blipFill>
        <p:spPr bwMode="auto">
          <a:xfrm>
            <a:off x="271013" y="4403300"/>
            <a:ext cx="1138687" cy="17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464253" y="4929696"/>
            <a:ext cx="685800" cy="728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22619" y="4929696"/>
            <a:ext cx="685800" cy="728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39855" y="5293727"/>
            <a:ext cx="6030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31" y="4402187"/>
            <a:ext cx="1832269" cy="178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5" r="39580"/>
          <a:stretch/>
        </p:blipFill>
        <p:spPr bwMode="auto">
          <a:xfrm>
            <a:off x="2204606" y="4403300"/>
            <a:ext cx="1663460" cy="17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7"/>
          <a:stretch/>
        </p:blipFill>
        <p:spPr bwMode="auto">
          <a:xfrm>
            <a:off x="4662972" y="4403300"/>
            <a:ext cx="1822330" cy="17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47900" y="1371600"/>
            <a:ext cx="3619500" cy="1109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Move From:</a:t>
            </a:r>
          </a:p>
        </p:txBody>
      </p:sp>
    </p:spTree>
    <p:extLst>
      <p:ext uri="{BB962C8B-B14F-4D97-AF65-F5344CB8AC3E}">
        <p14:creationId xmlns:p14="http://schemas.microsoft.com/office/powerpoint/2010/main" val="28272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Grammar of </a:t>
            </a:r>
            <a:r>
              <a:rPr lang="en-US" dirty="0" smtClean="0"/>
              <a:t>Graphics and </a:t>
            </a:r>
            <a:r>
              <a:rPr lang="en-US" dirty="0" err="1" smtClean="0"/>
              <a:t>ggplot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95400"/>
            <a:ext cx="5753100" cy="5333999"/>
          </a:xfrm>
        </p:spPr>
        <p:txBody>
          <a:bodyPr>
            <a:normAutofit/>
          </a:bodyPr>
          <a:lstStyle/>
          <a:p>
            <a:r>
              <a:rPr lang="en-US" b="1" dirty="0" smtClean="0"/>
              <a:t>DATA</a:t>
            </a:r>
            <a:r>
              <a:rPr lang="en-US" dirty="0" smtClean="0"/>
              <a:t> – operations that create variables from datasets</a:t>
            </a:r>
            <a:endParaRPr lang="en-US" dirty="0" smtClean="0">
              <a:latin typeface="+mn-lt"/>
            </a:endParaRPr>
          </a:p>
          <a:p>
            <a:r>
              <a:rPr lang="en-US" b="1" dirty="0" smtClean="0"/>
              <a:t>TRANS</a:t>
            </a:r>
            <a:r>
              <a:rPr lang="en-US" dirty="0" smtClean="0"/>
              <a:t> – variable transformations</a:t>
            </a:r>
          </a:p>
          <a:p>
            <a:r>
              <a:rPr lang="en-US" b="1" dirty="0" smtClean="0"/>
              <a:t>ELEMENT</a:t>
            </a:r>
            <a:r>
              <a:rPr lang="en-US" dirty="0" smtClean="0"/>
              <a:t> – graphs and their aesthetic attributes</a:t>
            </a:r>
          </a:p>
          <a:p>
            <a:r>
              <a:rPr lang="en-US" b="1" dirty="0"/>
              <a:t>SCALE</a:t>
            </a:r>
            <a:r>
              <a:rPr lang="en-US" dirty="0"/>
              <a:t> – scale </a:t>
            </a:r>
            <a:r>
              <a:rPr lang="en-US" dirty="0" smtClean="0"/>
              <a:t>transformations</a:t>
            </a:r>
          </a:p>
          <a:p>
            <a:r>
              <a:rPr lang="en-US" b="1" dirty="0" smtClean="0"/>
              <a:t>GUIDE</a:t>
            </a:r>
            <a:r>
              <a:rPr lang="en-US" dirty="0" smtClean="0"/>
              <a:t> – one or more guides</a:t>
            </a:r>
          </a:p>
          <a:p>
            <a:r>
              <a:rPr lang="en-US" b="1" dirty="0"/>
              <a:t>COORD</a:t>
            </a:r>
            <a:r>
              <a:rPr lang="en-US" dirty="0"/>
              <a:t> – a coordinate </a:t>
            </a:r>
            <a:r>
              <a:rPr lang="en-US" dirty="0" smtClean="0"/>
              <a:t>system</a:t>
            </a:r>
            <a:endParaRPr lang="en-US" dirty="0" smtClean="0">
              <a:latin typeface="+mn-lt"/>
            </a:endParaRPr>
          </a:p>
          <a:p>
            <a:pPr marL="514350" indent="-514350"/>
            <a:endParaRPr lang="en-US" dirty="0" smtClean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6428601"/>
            <a:ext cx="6154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Adapted from: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www.slideshare.net/maikroeder/introduction-to-ggplot2?related=1</a:t>
            </a:r>
            <a:endParaRPr lang="en-US" sz="1200" dirty="0" smtClean="0"/>
          </a:p>
          <a:p>
            <a:pPr algn="r"/>
            <a:r>
              <a:rPr lang="en-US" sz="1200" dirty="0"/>
              <a:t>and 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vita.had.co.nz/papers/layered-grammar.pdf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00200"/>
            <a:ext cx="3248416" cy="434665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8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6019800" y="5943600"/>
            <a:ext cx="2608146" cy="5705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Coordinate System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47800"/>
            <a:ext cx="3657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 Plot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6400800"/>
            <a:ext cx="447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Adapted from: https://www.r-project.org/nosvn/conferences/useR-2013/Tutorials/Grolemund.html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42395" y="3352801"/>
            <a:ext cx="24400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1894" y="5791200"/>
            <a:ext cx="488010" cy="20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5"/>
          <a:stretch/>
        </p:blipFill>
        <p:spPr>
          <a:xfrm>
            <a:off x="152400" y="1456349"/>
            <a:ext cx="2521288" cy="472499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 rot="18899893">
            <a:off x="702676" y="1050245"/>
            <a:ext cx="685800" cy="728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 = 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09928"/>
            <a:ext cx="971780" cy="4471416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 rot="18899893">
            <a:off x="184557" y="1060063"/>
            <a:ext cx="685800" cy="728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 = 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rot="19927469">
            <a:off x="1716628" y="1078692"/>
            <a:ext cx="926893" cy="728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 Color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647776" y="1052851"/>
            <a:ext cx="2914824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Mapping (aesthetics)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76" y="1699518"/>
            <a:ext cx="408826" cy="4472681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2332702" y="6061127"/>
            <a:ext cx="1248698" cy="644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Element(</a:t>
            </a:r>
            <a:r>
              <a:rPr lang="en-US" sz="2400" dirty="0" err="1" smtClean="0"/>
              <a:t>geom</a:t>
            </a:r>
            <a:r>
              <a:rPr lang="en-US" sz="2400" dirty="0" smtClean="0"/>
              <a:t>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5699" y="6165901"/>
            <a:ext cx="1248698" cy="644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Data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44752"/>
            <a:ext cx="3657600" cy="457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44752"/>
            <a:ext cx="3657600" cy="457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09927"/>
            <a:ext cx="323749" cy="4471416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3908628" y="2133600"/>
            <a:ext cx="130501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Guides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r="79167" b="36415"/>
          <a:stretch/>
        </p:blipFill>
        <p:spPr>
          <a:xfrm>
            <a:off x="4152181" y="2590800"/>
            <a:ext cx="1143000" cy="16186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11300"/>
            <a:ext cx="5334000" cy="48895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34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 animBg="1"/>
      <p:bldP spid="12" grpId="0" animBg="1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Coordinate Options</a:t>
            </a:r>
            <a:endParaRPr lang="en-US" dirty="0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645415" y="1219200"/>
            <a:ext cx="3853171" cy="2362200"/>
            <a:chOff x="152400" y="1219200"/>
            <a:chExt cx="3853171" cy="2362200"/>
          </a:xfrm>
        </p:grpSpPr>
        <p:sp>
          <p:nvSpPr>
            <p:cNvPr id="11" name="Rectangle 10"/>
            <p:cNvSpPr/>
            <p:nvPr/>
          </p:nvSpPr>
          <p:spPr>
            <a:xfrm>
              <a:off x="152400" y="1219200"/>
              <a:ext cx="38531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coord_cartesian</a:t>
              </a:r>
              <a:r>
                <a:rPr lang="en-US" sz="2800" dirty="0"/>
                <a:t> </a:t>
              </a:r>
              <a:r>
                <a:rPr lang="en-US" sz="2800" dirty="0" smtClean="0"/>
                <a:t>(default</a:t>
              </a:r>
              <a:r>
                <a:rPr lang="en-US" sz="2800" dirty="0"/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585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49213" y="3886200"/>
            <a:ext cx="1940724" cy="2357655"/>
            <a:chOff x="6020104" y="1302589"/>
            <a:chExt cx="1940724" cy="2357655"/>
          </a:xfrm>
        </p:grpSpPr>
        <p:sp>
          <p:nvSpPr>
            <p:cNvPr id="13" name="Rectangle 12"/>
            <p:cNvSpPr/>
            <p:nvPr/>
          </p:nvSpPr>
          <p:spPr>
            <a:xfrm>
              <a:off x="6020104" y="1302589"/>
              <a:ext cx="19407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coord_trans</a:t>
              </a:r>
              <a:endParaRPr lang="en-US" sz="28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066" y="1831444"/>
              <a:ext cx="1828800" cy="18288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639149" y="3889017"/>
            <a:ext cx="1848711" cy="2352020"/>
            <a:chOff x="969870" y="4114800"/>
            <a:chExt cx="1848711" cy="2352020"/>
          </a:xfrm>
        </p:grpSpPr>
        <p:sp>
          <p:nvSpPr>
            <p:cNvPr id="17" name="Rectangle 16"/>
            <p:cNvSpPr/>
            <p:nvPr/>
          </p:nvSpPr>
          <p:spPr>
            <a:xfrm>
              <a:off x="969870" y="4114800"/>
              <a:ext cx="18487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coord_map</a:t>
              </a:r>
              <a:endParaRPr lang="en-US" sz="28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25" y="4638020"/>
              <a:ext cx="1828800" cy="18288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337072" y="3909633"/>
            <a:ext cx="1957715" cy="2310788"/>
            <a:chOff x="3957276" y="3627234"/>
            <a:chExt cx="1957715" cy="2310788"/>
          </a:xfrm>
        </p:grpSpPr>
        <p:sp>
          <p:nvSpPr>
            <p:cNvPr id="20" name="Rectangle 19"/>
            <p:cNvSpPr/>
            <p:nvPr/>
          </p:nvSpPr>
          <p:spPr>
            <a:xfrm>
              <a:off x="3957276" y="3627234"/>
              <a:ext cx="19577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coord_polar</a:t>
              </a:r>
              <a:endParaRPr lang="en-US" sz="28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547" y="4109222"/>
              <a:ext cx="1811173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2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Geoms</a:t>
            </a:r>
            <a:r>
              <a:rPr lang="en-US" dirty="0" smtClean="0"/>
              <a:t> (subset)</a:t>
            </a:r>
            <a:endParaRPr lang="en-US" dirty="0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3527" y="1250830"/>
            <a:ext cx="1828800" cy="2362200"/>
            <a:chOff x="658492" y="1219200"/>
            <a:chExt cx="1828800" cy="2362200"/>
          </a:xfrm>
        </p:grpSpPr>
        <p:sp>
          <p:nvSpPr>
            <p:cNvPr id="11" name="Rectangle 10"/>
            <p:cNvSpPr/>
            <p:nvPr/>
          </p:nvSpPr>
          <p:spPr>
            <a:xfrm>
              <a:off x="738241" y="1219200"/>
              <a:ext cx="16693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geom_bar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92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455854" y="1250830"/>
            <a:ext cx="1949701" cy="2362200"/>
            <a:chOff x="698367" y="1219200"/>
            <a:chExt cx="1949701" cy="2362200"/>
          </a:xfrm>
        </p:grpSpPr>
        <p:sp>
          <p:nvSpPr>
            <p:cNvPr id="25" name="Rectangle 24"/>
            <p:cNvSpPr/>
            <p:nvPr/>
          </p:nvSpPr>
          <p:spPr>
            <a:xfrm>
              <a:off x="698367" y="1219200"/>
              <a:ext cx="19497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geom_point</a:t>
              </a:r>
              <a:endParaRPr lang="en-US" sz="28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17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19082" y="1250830"/>
            <a:ext cx="1828800" cy="2362200"/>
            <a:chOff x="728592" y="1219200"/>
            <a:chExt cx="18288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785899" y="1219200"/>
              <a:ext cx="17141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geom_line</a:t>
              </a:r>
              <a:endParaRPr lang="en-US" sz="28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92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861409" y="1250830"/>
            <a:ext cx="1969065" cy="2362200"/>
            <a:chOff x="698367" y="1219200"/>
            <a:chExt cx="1969065" cy="2362200"/>
          </a:xfrm>
        </p:grpSpPr>
        <p:sp>
          <p:nvSpPr>
            <p:cNvPr id="31" name="Rectangle 30"/>
            <p:cNvSpPr/>
            <p:nvPr/>
          </p:nvSpPr>
          <p:spPr>
            <a:xfrm>
              <a:off x="698367" y="1219200"/>
              <a:ext cx="19690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geom_violin</a:t>
              </a:r>
              <a:endParaRPr lang="en-US" sz="28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499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3121283" y="4114800"/>
            <a:ext cx="2535822" cy="2362200"/>
            <a:chOff x="698367" y="1219200"/>
            <a:chExt cx="2535822" cy="2362200"/>
          </a:xfrm>
        </p:grpSpPr>
        <p:sp>
          <p:nvSpPr>
            <p:cNvPr id="34" name="Rectangle 33"/>
            <p:cNvSpPr/>
            <p:nvPr/>
          </p:nvSpPr>
          <p:spPr>
            <a:xfrm>
              <a:off x="698367" y="1219200"/>
              <a:ext cx="25358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geom_linerange</a:t>
              </a:r>
              <a:endParaRPr lang="en-US" sz="28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78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014885" y="4114800"/>
            <a:ext cx="2771336" cy="2362200"/>
            <a:chOff x="698367" y="1219200"/>
            <a:chExt cx="2771336" cy="2362200"/>
          </a:xfrm>
        </p:grpSpPr>
        <p:sp>
          <p:nvSpPr>
            <p:cNvPr id="37" name="Rectangle 36"/>
            <p:cNvSpPr/>
            <p:nvPr/>
          </p:nvSpPr>
          <p:spPr>
            <a:xfrm>
              <a:off x="698367" y="1219200"/>
              <a:ext cx="27713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geom_pointrange</a:t>
              </a:r>
              <a:endParaRPr lang="en-US" sz="2800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35" y="17526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357780" y="4114800"/>
            <a:ext cx="2405723" cy="2362200"/>
            <a:chOff x="698367" y="1219200"/>
            <a:chExt cx="2405723" cy="2362200"/>
          </a:xfrm>
        </p:grpSpPr>
        <p:sp>
          <p:nvSpPr>
            <p:cNvPr id="40" name="Rectangle 39"/>
            <p:cNvSpPr/>
            <p:nvPr/>
          </p:nvSpPr>
          <p:spPr>
            <a:xfrm>
              <a:off x="698367" y="1219200"/>
              <a:ext cx="24057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/>
                <a:t>geom_errorbar</a:t>
              </a:r>
              <a:endParaRPr lang="en-US" sz="2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28" y="1752600"/>
              <a:ext cx="1828800" cy="1828800"/>
            </a:xfrm>
            <a:prstGeom prst="rect">
              <a:avLst/>
            </a:prstGeom>
          </p:spPr>
        </p:pic>
      </p:grpSp>
      <p:cxnSp>
        <p:nvCxnSpPr>
          <p:cNvPr id="47" name="Straight Arrow Connector 46"/>
          <p:cNvCxnSpPr/>
          <p:nvPr/>
        </p:nvCxnSpPr>
        <p:spPr>
          <a:xfrm>
            <a:off x="5569295" y="5560443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75693" y="5560443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4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55944</TotalTime>
  <Words>291</Words>
  <Application>Microsoft Office PowerPoint</Application>
  <PresentationFormat>On-screen Show (4:3)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GGPlot and the Grammar of Graphics</vt:lpstr>
      <vt:lpstr>Goals</vt:lpstr>
      <vt:lpstr>Caveats</vt:lpstr>
      <vt:lpstr>Agenda</vt:lpstr>
      <vt:lpstr>Grammar of Graphics</vt:lpstr>
      <vt:lpstr>Grammar of Graphics and ggplot</vt:lpstr>
      <vt:lpstr>Building a Plot</vt:lpstr>
      <vt:lpstr>Coordinate Options</vt:lpstr>
      <vt:lpstr>Geoms (subset)</vt:lpstr>
      <vt:lpstr>Scales (subset)</vt:lpstr>
      <vt:lpstr>Faceting</vt:lpstr>
      <vt:lpstr>Themes (from jrnold/ggthemes)</vt:lpstr>
      <vt:lpstr>Example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 Katherine</dc:creator>
  <cp:lastModifiedBy>Wiley, Laura Katherine</cp:lastModifiedBy>
  <cp:revision>546</cp:revision>
  <cp:lastPrinted>2014-01-31T14:47:58Z</cp:lastPrinted>
  <dcterms:created xsi:type="dcterms:W3CDTF">2012-10-31T14:05:54Z</dcterms:created>
  <dcterms:modified xsi:type="dcterms:W3CDTF">2015-08-10T18:00:43Z</dcterms:modified>
</cp:coreProperties>
</file>