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T Sans" panose="020B0503020203020204" pitchFamily="34" charset="77"/>
      <p:regular r:id="rId27"/>
      <p:bold r:id="rId28"/>
      <p:italic r:id="rId29"/>
      <p:boldItalic r:id="rId30"/>
    </p:embeddedFont>
    <p:embeddedFont>
      <p:font typeface="PT Sans Narrow" panose="020B0506020203020204" pitchFamily="34" charset="7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/RnfpjvG6+ZMAPrGMwz2ix2an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7416"/>
  </p:normalViewPr>
  <p:slideViewPr>
    <p:cSldViewPr snapToGrid="0" snapToObjects="1">
      <p:cViewPr varScale="1">
        <p:scale>
          <a:sx n="81" d="100"/>
          <a:sy n="81" d="100"/>
        </p:scale>
        <p:origin x="1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13b5153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13b5153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highlight>
                <a:srgbClr val="FFFFFF"/>
              </a:highlight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just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b914e12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b914e12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c13b5153c_2_1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c13b5153c_2_1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c13b5153c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c13b5153c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bbacbbf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bbacbbf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b914e12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b914e12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b914e12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b914e12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5176" lvl="0" indent="0" algn="just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b914e12d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b914e12d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b914e12d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b914e12d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6c13b5153c_4_200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g6c13b5153c_4_200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g6c13b5153c_4_200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g6c13b5153c_4_200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g6c13b5153c_4_200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g6c13b5153c_4_200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g6c13b5153c_4_200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g6c13b5153c_4_200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g6c13b5153c_4_200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9" name="Google Shape;19;g6c13b5153c_4_200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g6c13b5153c_4_2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c13b5153c_4_246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6c13b5153c_4_246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g6c13b5153c_4_246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6c13b5153c_4_2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c13b5153c_4_2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13b5153c_4_25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6c13b5153c_4_25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g6c13b5153c_4_25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6c13b5153c_4_25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6c13b5153c_4_25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6c13b5153c_4_212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g6c13b5153c_4_212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6c13b5153c_4_2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c13b5153c_4_216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g6c13b5153c_4_2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6c13b5153c_4_216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6c13b5153c_4_2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c13b5153c_4_2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6c13b5153c_4_221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g6c13b5153c_4_221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6c13b5153c_4_2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6c13b5153c_4_2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6c13b5153c_4_2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c13b5153c_4_2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g6c13b5153c_4_22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g6c13b5153c_4_2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c13b5153c_4_233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6c13b5153c_4_2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6c13b5153c_4_23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g6c13b5153c_4_236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g6c13b5153c_4_236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g6c13b5153c_4_236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g6c13b5153c_4_236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6c13b5153c_4_2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c13b5153c_4_243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g6c13b5153c_4_2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c13b5153c_4_19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g6c13b5153c_4_196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6c13b5153c_4_19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kaggle.com/heesoo37/120-years-of-olympic-history-athletes-and-resul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2055025" y="2114900"/>
            <a:ext cx="77421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sz="4500">
                <a:solidFill>
                  <a:srgbClr val="000000"/>
                </a:solidFill>
              </a:rPr>
              <a:t>120 YEARS OF OLYMPIC HISTORY</a:t>
            </a:r>
            <a:br>
              <a:rPr lang="en-US" sz="4500">
                <a:solidFill>
                  <a:srgbClr val="000000"/>
                </a:solidFill>
              </a:rPr>
            </a:br>
            <a:r>
              <a:rPr lang="en-US" sz="4500">
                <a:solidFill>
                  <a:srgbClr val="000000"/>
                </a:solidFill>
              </a:rPr>
              <a:t>            ANALYZE AND INSIGHTS</a:t>
            </a:r>
            <a:r>
              <a:rPr lang="en-US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subTitle" idx="1"/>
          </p:nvPr>
        </p:nvSpPr>
        <p:spPr>
          <a:xfrm>
            <a:off x="5055227" y="3795714"/>
            <a:ext cx="2081546" cy="1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 dirty="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Laura Le</a:t>
            </a:r>
            <a:endParaRPr sz="2700" dirty="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297600" y="240200"/>
            <a:ext cx="118944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dirty="0">
                <a:solidFill>
                  <a:schemeClr val="accent3"/>
                </a:solidFill>
              </a:rPr>
              <a:t>2. PHYSICAL CHARACTERISTICS OF TOP BEST ATHLETES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l="6898"/>
          <a:stretch/>
        </p:blipFill>
        <p:spPr>
          <a:xfrm>
            <a:off x="0" y="2407575"/>
            <a:ext cx="6373374" cy="35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/>
          <p:cNvPicPr preferRelativeResize="0"/>
          <p:nvPr/>
        </p:nvPicPr>
        <p:blipFill rotWithShape="1">
          <a:blip r:embed="rId4">
            <a:alphaModFix/>
          </a:blip>
          <a:srcRect l="3974" t="11237" r="1614"/>
          <a:stretch/>
        </p:blipFill>
        <p:spPr>
          <a:xfrm>
            <a:off x="6183825" y="2613800"/>
            <a:ext cx="6008176" cy="336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6c13b5153c_4_0"/>
          <p:cNvPicPr preferRelativeResize="0"/>
          <p:nvPr/>
        </p:nvPicPr>
        <p:blipFill rotWithShape="1">
          <a:blip r:embed="rId3">
            <a:alphaModFix/>
          </a:blip>
          <a:srcRect t="6349"/>
          <a:stretch/>
        </p:blipFill>
        <p:spPr>
          <a:xfrm>
            <a:off x="314675" y="2022525"/>
            <a:ext cx="11628051" cy="40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c13b5153c_4_0"/>
          <p:cNvSpPr txBox="1">
            <a:spLocks noGrp="1"/>
          </p:cNvSpPr>
          <p:nvPr>
            <p:ph type="title"/>
          </p:nvPr>
        </p:nvSpPr>
        <p:spPr>
          <a:xfrm>
            <a:off x="179075" y="0"/>
            <a:ext cx="118944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>
                <a:solidFill>
                  <a:schemeClr val="accent3"/>
                </a:solidFill>
              </a:rPr>
              <a:t>TOP 5 MOST POPULAR SPORTS IN OLYMPIC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l="6100" r="-6099"/>
          <a:stretch/>
        </p:blipFill>
        <p:spPr>
          <a:xfrm>
            <a:off x="0" y="1593075"/>
            <a:ext cx="6413750" cy="46484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 txBox="1"/>
          <p:nvPr/>
        </p:nvSpPr>
        <p:spPr>
          <a:xfrm>
            <a:off x="410100" y="5972450"/>
            <a:ext cx="113718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2557225" y="2337825"/>
            <a:ext cx="1253400" cy="2637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4">
            <a:alphaModFix/>
          </a:blip>
          <a:srcRect l="3759" r="13609"/>
          <a:stretch/>
        </p:blipFill>
        <p:spPr>
          <a:xfrm>
            <a:off x="5770875" y="1520590"/>
            <a:ext cx="6011026" cy="482914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/>
          <p:nvPr/>
        </p:nvSpPr>
        <p:spPr>
          <a:xfrm>
            <a:off x="8217150" y="2035400"/>
            <a:ext cx="1453800" cy="2905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title" idx="4294967295"/>
          </p:nvPr>
        </p:nvSpPr>
        <p:spPr>
          <a:xfrm>
            <a:off x="148800" y="-37900"/>
            <a:ext cx="118944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>
                <a:solidFill>
                  <a:schemeClr val="accent3"/>
                </a:solidFill>
              </a:rPr>
              <a:t>COMPARE ATHLETES’ HEIGHT AND WEIGHT IN DIFFERENT SPORTS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128650" y="-29200"/>
            <a:ext cx="115638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dirty="0">
                <a:solidFill>
                  <a:schemeClr val="accent3"/>
                </a:solidFill>
              </a:rPr>
              <a:t>3. RELATIONSHIP BETWEEN HOST COUNTRIES &amp; ATHLETES’ PERFORMANCE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483900" y="2201775"/>
            <a:ext cx="7501800" cy="3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latin typeface="PT Sans"/>
                <a:ea typeface="PT Sans"/>
                <a:cs typeface="PT Sans"/>
                <a:sym typeface="PT Sans"/>
              </a:rPr>
              <a:t>3 COUNTRIES HOSTED OLYMPIC GAMES </a:t>
            </a:r>
            <a:endParaRPr sz="2700" b="1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latin typeface="PT Sans"/>
                <a:ea typeface="PT Sans"/>
                <a:cs typeface="PT Sans"/>
                <a:sym typeface="PT Sans"/>
              </a:rPr>
              <a:t>ONE TIME:</a:t>
            </a:r>
            <a:endParaRPr sz="27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PT Sans"/>
              <a:buChar char="●"/>
            </a:pPr>
            <a:r>
              <a:rPr lang="en-US" sz="2700">
                <a:latin typeface="PT Sans"/>
                <a:ea typeface="PT Sans"/>
                <a:cs typeface="PT Sans"/>
                <a:sym typeface="PT Sans"/>
              </a:rPr>
              <a:t>China:  Summer 2008 </a:t>
            </a:r>
            <a:endParaRPr sz="27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PT Sans"/>
              <a:buChar char="●"/>
            </a:pPr>
            <a:r>
              <a:rPr lang="en-US" sz="2700">
                <a:latin typeface="PT Sans"/>
                <a:ea typeface="PT Sans"/>
                <a:cs typeface="PT Sans"/>
                <a:sym typeface="PT Sans"/>
              </a:rPr>
              <a:t>South Korea: Summer 1988 </a:t>
            </a:r>
            <a:endParaRPr sz="2700"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PT Sans"/>
              <a:buChar char="●"/>
            </a:pPr>
            <a:r>
              <a:rPr lang="en-US" sz="2700">
                <a:latin typeface="PT Sans"/>
                <a:ea typeface="PT Sans"/>
                <a:cs typeface="PT Sans"/>
                <a:sym typeface="PT Sans"/>
              </a:rPr>
              <a:t>Brazil: Summer 2016 </a:t>
            </a:r>
            <a:endParaRPr sz="27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19517"/>
          <a:stretch/>
        </p:blipFill>
        <p:spPr>
          <a:xfrm>
            <a:off x="7257550" y="1470500"/>
            <a:ext cx="2493175" cy="5386000"/>
          </a:xfrm>
          <a:prstGeom prst="rect">
            <a:avLst/>
          </a:prstGeom>
          <a:noFill/>
          <a:ln w="9525" cap="flat" cmpd="sng">
            <a:solidFill>
              <a:srgbClr val="E6B8A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b914e12d_0_4"/>
          <p:cNvSpPr txBox="1"/>
          <p:nvPr/>
        </p:nvSpPr>
        <p:spPr>
          <a:xfrm>
            <a:off x="120875" y="156400"/>
            <a:ext cx="47919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wentieth Century"/>
                <a:ea typeface="Twentieth Century"/>
                <a:cs typeface="Twentieth Century"/>
                <a:sym typeface="Twentieth Century"/>
              </a:rPr>
              <a:t>CHINA</a:t>
            </a:r>
            <a:endParaRPr sz="4800"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8" name="Google Shape;188;g75b914e12d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263" y="1260650"/>
            <a:ext cx="9765476" cy="50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13b5153c_2_1359"/>
          <p:cNvSpPr txBox="1"/>
          <p:nvPr/>
        </p:nvSpPr>
        <p:spPr>
          <a:xfrm>
            <a:off x="873725" y="238525"/>
            <a:ext cx="47919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wentieth Century"/>
                <a:ea typeface="Twentieth Century"/>
                <a:cs typeface="Twentieth Century"/>
                <a:sym typeface="Twentieth Century"/>
              </a:rPr>
              <a:t>SOUTH KOREA</a:t>
            </a:r>
            <a:endParaRPr sz="4800"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4" name="Google Shape;194;g6c13b5153c_2_1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225" y="1088625"/>
            <a:ext cx="94678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13b5153c_4_21"/>
          <p:cNvSpPr txBox="1"/>
          <p:nvPr/>
        </p:nvSpPr>
        <p:spPr>
          <a:xfrm>
            <a:off x="120875" y="156400"/>
            <a:ext cx="47919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wentieth Century"/>
                <a:ea typeface="Twentieth Century"/>
                <a:cs typeface="Twentieth Century"/>
                <a:sym typeface="Twentieth Century"/>
              </a:rPr>
              <a:t>BRAZIL</a:t>
            </a:r>
            <a:endParaRPr sz="4800"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0" name="Google Shape;200;g6c13b5153c_4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50" y="1266575"/>
            <a:ext cx="942975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646350" y="447076"/>
            <a:ext cx="97200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>
                <a:solidFill>
                  <a:schemeClr val="accent3"/>
                </a:solidFill>
              </a:rPr>
              <a:t>WHAT IS THE DATASET ABOUT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79" name="Google Shape;79;p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105" y="1982820"/>
            <a:ext cx="4891791" cy="22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 txBox="1"/>
          <p:nvPr/>
        </p:nvSpPr>
        <p:spPr>
          <a:xfrm>
            <a:off x="646350" y="4327050"/>
            <a:ext cx="10899300" cy="21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latin typeface="PT Sans"/>
                <a:ea typeface="PT Sans"/>
                <a:cs typeface="PT Sans"/>
                <a:sym typeface="PT Sans"/>
              </a:rPr>
              <a:t> Source: </a:t>
            </a:r>
            <a:r>
              <a:rPr lang="en-US" sz="2000" u="sng">
                <a:latin typeface="PT Sans"/>
                <a:ea typeface="PT Sans"/>
                <a:cs typeface="PT Sans"/>
                <a:sym typeface="PT Sans"/>
                <a:hlinkClick r:id="rId4"/>
              </a:rPr>
              <a:t>https://www.kaggle.com/heesoo37/120-years-of-olympic-history-athletes-and-results</a:t>
            </a:r>
            <a:endParaRPr sz="27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7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latin typeface="PT Sans"/>
                <a:ea typeface="PT Sans"/>
                <a:cs typeface="PT Sans"/>
                <a:sym typeface="PT Sans"/>
              </a:rPr>
              <a:t>This dataset includes all the modern Olympic Games from Athens 1896 to Rio 2016. It tells us how the Olympics have evolved over time</a:t>
            </a:r>
            <a:endParaRPr sz="2700" b="1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   </a:t>
            </a:r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abbacbbf3_1_1"/>
          <p:cNvSpPr txBox="1"/>
          <p:nvPr/>
        </p:nvSpPr>
        <p:spPr>
          <a:xfrm>
            <a:off x="329025" y="1067200"/>
            <a:ext cx="48552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 </a:t>
            </a:r>
            <a:r>
              <a:rPr lang="en-US" sz="2700">
                <a:latin typeface="PT Sans"/>
                <a:ea typeface="PT Sans"/>
                <a:cs typeface="PT Sans"/>
                <a:sym typeface="PT Sans"/>
              </a:rPr>
              <a:t>Athlete_events.csv</a:t>
            </a:r>
            <a:endParaRPr sz="27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9818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PT Sans"/>
                <a:ea typeface="PT Sans"/>
                <a:cs typeface="PT Sans"/>
                <a:sym typeface="PT Sans"/>
              </a:rPr>
              <a:t> 15 columns   271117 rows</a:t>
            </a:r>
            <a:endParaRPr sz="27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86" name="Google Shape;86;g7abbacbbf3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25" y="2320300"/>
            <a:ext cx="4115100" cy="43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7abbacbbf3_1_1"/>
          <p:cNvSpPr txBox="1"/>
          <p:nvPr/>
        </p:nvSpPr>
        <p:spPr>
          <a:xfrm>
            <a:off x="6781400" y="1067200"/>
            <a:ext cx="39324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2700">
                <a:latin typeface="PT Sans"/>
                <a:ea typeface="PT Sans"/>
                <a:cs typeface="PT Sans"/>
                <a:sym typeface="PT Sans"/>
              </a:rPr>
              <a:t>noc_regions.csv</a:t>
            </a:r>
            <a:endParaRPr sz="27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9818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1CADE4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2700">
                <a:latin typeface="PT Sans"/>
                <a:ea typeface="PT Sans"/>
                <a:cs typeface="PT Sans"/>
                <a:sym typeface="PT Sans"/>
              </a:rPr>
              <a:t>3 columns     230 rows</a:t>
            </a:r>
            <a:endParaRPr sz="27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7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88" name="Google Shape;88;g7abbacbbf3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612" y="2320300"/>
            <a:ext cx="18669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7abbacbbf3_1_1"/>
          <p:cNvSpPr txBox="1">
            <a:spLocks noGrp="1"/>
          </p:cNvSpPr>
          <p:nvPr>
            <p:ph type="title"/>
          </p:nvPr>
        </p:nvSpPr>
        <p:spPr>
          <a:xfrm>
            <a:off x="329025" y="280726"/>
            <a:ext cx="97200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>
                <a:solidFill>
                  <a:schemeClr val="accent3"/>
                </a:solidFill>
              </a:rPr>
              <a:t>DATASET INFORMATION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b914e12d_0_50"/>
          <p:cNvSpPr txBox="1">
            <a:spLocks noGrp="1"/>
          </p:cNvSpPr>
          <p:nvPr>
            <p:ph type="body" idx="1"/>
          </p:nvPr>
        </p:nvSpPr>
        <p:spPr>
          <a:xfrm>
            <a:off x="268625" y="2028725"/>
            <a:ext cx="5788500" cy="453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T Sans"/>
              <a:buAutoNum type="arabicPeriod"/>
            </a:pPr>
            <a:r>
              <a:rPr lang="en-US" sz="2300" b="1" dirty="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Duplicate</a:t>
            </a:r>
            <a:r>
              <a:rPr lang="en-US" sz="2300" dirty="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information : Column ‘Games’ contains year and season, while the dataset also has columns ‘Year’ and ‘Season’.</a:t>
            </a:r>
            <a:endParaRPr sz="2300" dirty="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T Sans"/>
              <a:buAutoNum type="arabicPeriod"/>
            </a:pPr>
            <a:r>
              <a:rPr lang="en-US" sz="2300" b="1" dirty="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Insufficient information:</a:t>
            </a:r>
            <a:r>
              <a:rPr lang="en-US" sz="2300" dirty="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Column ‘City’ provides hosting city but no hosting country.</a:t>
            </a:r>
            <a:endParaRPr sz="2300" dirty="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T Sans"/>
              <a:buAutoNum type="arabicPeriod"/>
            </a:pPr>
            <a:r>
              <a:rPr lang="en-US" sz="2300" b="1" dirty="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Data type:</a:t>
            </a:r>
            <a:r>
              <a:rPr lang="en-US" sz="2300" dirty="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All data types in original csv file are </a:t>
            </a:r>
            <a:r>
              <a:rPr lang="en-US" sz="2300" b="1" dirty="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string.</a:t>
            </a:r>
            <a:endParaRPr sz="2300" b="1" dirty="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T Sans"/>
              <a:buAutoNum type="arabicPeriod"/>
            </a:pPr>
            <a:r>
              <a:rPr lang="en-US" sz="2300" b="1" dirty="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Missing values </a:t>
            </a:r>
            <a:r>
              <a:rPr lang="en-US" sz="2300" dirty="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- NA value in ‘Age’, ‘Weight’ and ‘Height’.</a:t>
            </a:r>
            <a:endParaRPr sz="2300" dirty="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5" name="Google Shape;95;g75b914e12d_0_50"/>
          <p:cNvSpPr txBox="1"/>
          <p:nvPr/>
        </p:nvSpPr>
        <p:spPr>
          <a:xfrm>
            <a:off x="6271050" y="2028725"/>
            <a:ext cx="5788500" cy="453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T Sans"/>
              <a:buAutoNum type="arabicPeriod"/>
            </a:pPr>
            <a:r>
              <a:rPr lang="en-US" sz="2400" dirty="0">
                <a:latin typeface="PT Sans"/>
                <a:ea typeface="PT Sans"/>
                <a:cs typeface="PT Sans"/>
                <a:sym typeface="PT Sans"/>
              </a:rPr>
              <a:t>Drop col: “Games”.</a:t>
            </a:r>
            <a:endParaRPr sz="2400" dirty="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PT Sans"/>
              <a:ea typeface="PT Sans"/>
              <a:cs typeface="PT Sans"/>
              <a:sym typeface="PT Sans"/>
            </a:endParaRPr>
          </a:p>
          <a:p>
            <a:pPr marL="69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>
                <a:latin typeface="PT Sans"/>
                <a:ea typeface="PT Sans"/>
                <a:cs typeface="PT Sans"/>
                <a:sym typeface="PT Sans"/>
              </a:rPr>
              <a:t>2.  Create new “Country” column and drop "City" column.</a:t>
            </a:r>
            <a:endParaRPr sz="2400" dirty="0">
              <a:latin typeface="PT Sans"/>
              <a:ea typeface="PT Sans"/>
              <a:cs typeface="PT Sans"/>
              <a:sym typeface="PT Sans"/>
            </a:endParaRPr>
          </a:p>
          <a:p>
            <a:pPr marL="69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400" dirty="0">
              <a:latin typeface="PT Sans"/>
              <a:ea typeface="PT Sans"/>
              <a:cs typeface="PT Sans"/>
              <a:sym typeface="PT Sans"/>
            </a:endParaRPr>
          </a:p>
          <a:p>
            <a:pPr marL="69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>
                <a:latin typeface="PT Sans"/>
                <a:ea typeface="PT Sans"/>
                <a:cs typeface="PT Sans"/>
                <a:sym typeface="PT Sans"/>
              </a:rPr>
              <a:t>3. Converted dataset to correct data type. 4. Keep the values and converted ‘NA’ to 0. </a:t>
            </a:r>
            <a:endParaRPr sz="2400" dirty="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g75b914e12d_0_50"/>
          <p:cNvSpPr txBox="1">
            <a:spLocks noGrp="1"/>
          </p:cNvSpPr>
          <p:nvPr>
            <p:ph type="title"/>
          </p:nvPr>
        </p:nvSpPr>
        <p:spPr>
          <a:xfrm>
            <a:off x="441475" y="214601"/>
            <a:ext cx="97200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>
                <a:solidFill>
                  <a:schemeClr val="accent3"/>
                </a:solidFill>
              </a:rPr>
              <a:t>DATA CONCERNS &amp; WRANGLING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7" name="Google Shape;97;g75b914e12d_0_50"/>
          <p:cNvSpPr txBox="1"/>
          <p:nvPr/>
        </p:nvSpPr>
        <p:spPr>
          <a:xfrm>
            <a:off x="1441325" y="1349650"/>
            <a:ext cx="30000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PT Sans"/>
                <a:ea typeface="PT Sans"/>
                <a:cs typeface="PT Sans"/>
                <a:sym typeface="PT Sans"/>
              </a:rPr>
              <a:t>CONCERNS</a:t>
            </a:r>
            <a:endParaRPr b="1"/>
          </a:p>
        </p:txBody>
      </p:sp>
      <p:sp>
        <p:nvSpPr>
          <p:cNvPr id="98" name="Google Shape;98;g75b914e12d_0_50"/>
          <p:cNvSpPr txBox="1"/>
          <p:nvPr/>
        </p:nvSpPr>
        <p:spPr>
          <a:xfrm>
            <a:off x="7507725" y="1349650"/>
            <a:ext cx="30000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PT Sans"/>
                <a:ea typeface="PT Sans"/>
                <a:cs typeface="PT Sans"/>
                <a:sym typeface="PT Sans"/>
              </a:rPr>
              <a:t>SOLUTIONS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b914e12d_0_61"/>
          <p:cNvSpPr txBox="1">
            <a:spLocks noGrp="1"/>
          </p:cNvSpPr>
          <p:nvPr>
            <p:ph type="title"/>
          </p:nvPr>
        </p:nvSpPr>
        <p:spPr>
          <a:xfrm>
            <a:off x="243299" y="-274159"/>
            <a:ext cx="9476703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STAR SCHEMA: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04" name="Google Shape;104;g75b914e12d_0_61"/>
          <p:cNvSpPr/>
          <p:nvPr/>
        </p:nvSpPr>
        <p:spPr>
          <a:xfrm>
            <a:off x="1040400" y="1156800"/>
            <a:ext cx="1686000" cy="280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PT Sans"/>
                <a:ea typeface="PT Sans"/>
                <a:cs typeface="PT Sans"/>
                <a:sym typeface="PT Sans"/>
              </a:rPr>
              <a:t>Hosting Country</a:t>
            </a:r>
            <a:endParaRPr sz="2400" b="1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latin typeface="PT Sans"/>
                <a:ea typeface="PT Sans"/>
                <a:cs typeface="PT Sans"/>
                <a:sym typeface="PT Sans"/>
              </a:rPr>
              <a:t>KEY</a:t>
            </a:r>
            <a:endParaRPr sz="2400" u="sng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T Sans"/>
                <a:ea typeface="PT Sans"/>
                <a:cs typeface="PT Sans"/>
                <a:sym typeface="PT Sans"/>
              </a:rPr>
              <a:t>YEAR</a:t>
            </a:r>
            <a:endParaRPr sz="24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T Sans"/>
                <a:ea typeface="PT Sans"/>
                <a:cs typeface="PT Sans"/>
                <a:sym typeface="PT Sans"/>
              </a:rPr>
              <a:t>SEASON</a:t>
            </a:r>
            <a:endParaRPr sz="24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T Sans"/>
                <a:ea typeface="PT Sans"/>
                <a:cs typeface="PT Sans"/>
                <a:sym typeface="PT Sans"/>
              </a:rPr>
              <a:t>COUNTRY</a:t>
            </a:r>
            <a:endParaRPr sz="2400" b="1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5" name="Google Shape;105;g75b914e12d_0_61"/>
          <p:cNvSpPr/>
          <p:nvPr/>
        </p:nvSpPr>
        <p:spPr>
          <a:xfrm>
            <a:off x="9720000" y="4334825"/>
            <a:ext cx="2228700" cy="240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PT Sans"/>
                <a:ea typeface="PT Sans"/>
                <a:cs typeface="PT Sans"/>
                <a:sym typeface="PT Sans"/>
              </a:rPr>
              <a:t>Physical Characteristic</a:t>
            </a:r>
            <a:endParaRPr sz="2400" b="1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latin typeface="PT Sans"/>
                <a:ea typeface="PT Sans"/>
                <a:cs typeface="PT Sans"/>
                <a:sym typeface="PT Sans"/>
              </a:rPr>
              <a:t>KEY</a:t>
            </a:r>
            <a:endParaRPr sz="2400" u="sng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T Sans"/>
                <a:ea typeface="PT Sans"/>
                <a:cs typeface="PT Sans"/>
                <a:sym typeface="PT Sans"/>
              </a:rPr>
              <a:t>WEIGHT</a:t>
            </a:r>
            <a:endParaRPr sz="24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T Sans"/>
                <a:ea typeface="PT Sans"/>
                <a:cs typeface="PT Sans"/>
                <a:sym typeface="PT Sans"/>
              </a:rPr>
              <a:t>HEIGHT</a:t>
            </a:r>
            <a:endParaRPr sz="24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6" name="Google Shape;106;g75b914e12d_0_61"/>
          <p:cNvSpPr/>
          <p:nvPr/>
        </p:nvSpPr>
        <p:spPr>
          <a:xfrm>
            <a:off x="3690725" y="1156800"/>
            <a:ext cx="4696800" cy="421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PT Sans"/>
                <a:ea typeface="PT Sans"/>
                <a:cs typeface="PT Sans"/>
                <a:sym typeface="PT Sans"/>
              </a:rPr>
              <a:t>Olympic</a:t>
            </a:r>
            <a:endParaRPr sz="2400" b="1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NOC</a:t>
            </a:r>
            <a:endParaRPr sz="2400">
              <a:highlight>
                <a:srgbClr val="FFFFFF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MEDAL</a:t>
            </a:r>
            <a:endParaRPr sz="2400">
              <a:highlight>
                <a:srgbClr val="FFFFFF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HOSTING_COUNTRY_KEY</a:t>
            </a:r>
            <a:endParaRPr sz="2400">
              <a:highlight>
                <a:srgbClr val="FFFFFF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DEMOHRAPHIC_KEY</a:t>
            </a:r>
            <a:endParaRPr sz="2400">
              <a:highlight>
                <a:srgbClr val="FFFFFF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PHYSICAL_CHARACTERISTIC_KEY</a:t>
            </a:r>
            <a:endParaRPr sz="2400">
              <a:highlight>
                <a:srgbClr val="FFFFFF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SPORT_KEY</a:t>
            </a:r>
            <a:endParaRPr sz="2400">
              <a:highlight>
                <a:srgbClr val="FFFFFF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highlight>
                <a:srgbClr val="FFFFFF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7" name="Google Shape;107;g75b914e12d_0_61"/>
          <p:cNvSpPr/>
          <p:nvPr/>
        </p:nvSpPr>
        <p:spPr>
          <a:xfrm>
            <a:off x="1040400" y="4574825"/>
            <a:ext cx="1686000" cy="216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PT Sans"/>
                <a:ea typeface="PT Sans"/>
                <a:cs typeface="PT Sans"/>
                <a:sym typeface="PT Sans"/>
              </a:rPr>
              <a:t>Sport</a:t>
            </a:r>
            <a:endParaRPr sz="2400" b="1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latin typeface="PT Sans"/>
                <a:ea typeface="PT Sans"/>
                <a:cs typeface="PT Sans"/>
                <a:sym typeface="PT Sans"/>
              </a:rPr>
              <a:t>KEY</a:t>
            </a:r>
            <a:endParaRPr sz="2400" b="1" u="sng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T Sans"/>
                <a:ea typeface="PT Sans"/>
                <a:cs typeface="PT Sans"/>
                <a:sym typeface="PT Sans"/>
              </a:rPr>
              <a:t>SPORT</a:t>
            </a:r>
            <a:endParaRPr sz="24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T Sans"/>
                <a:ea typeface="PT Sans"/>
                <a:cs typeface="PT Sans"/>
                <a:sym typeface="PT Sans"/>
              </a:rPr>
              <a:t>EVENT</a:t>
            </a:r>
            <a:endParaRPr sz="2400" b="1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8" name="Google Shape;108;g75b914e12d_0_61"/>
          <p:cNvSpPr/>
          <p:nvPr/>
        </p:nvSpPr>
        <p:spPr>
          <a:xfrm>
            <a:off x="9720000" y="152550"/>
            <a:ext cx="2228700" cy="380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PT Sans"/>
                <a:ea typeface="PT Sans"/>
                <a:cs typeface="PT Sans"/>
                <a:sym typeface="PT Sans"/>
              </a:rPr>
              <a:t>Demographic</a:t>
            </a:r>
            <a:endParaRPr sz="2400" b="1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PT Sans"/>
                <a:ea typeface="PT Sans"/>
                <a:cs typeface="PT Sans"/>
                <a:sym typeface="PT Sans"/>
              </a:rPr>
              <a:t>ID</a:t>
            </a:r>
            <a:endParaRPr sz="24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latin typeface="PT Sans"/>
                <a:ea typeface="PT Sans"/>
                <a:cs typeface="PT Sans"/>
                <a:sym typeface="PT Sans"/>
              </a:rPr>
              <a:t>KEY</a:t>
            </a:r>
            <a:endParaRPr sz="2400" u="sng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T Sans"/>
                <a:ea typeface="PT Sans"/>
                <a:cs typeface="PT Sans"/>
                <a:sym typeface="PT Sans"/>
              </a:rPr>
              <a:t>NAME     </a:t>
            </a:r>
            <a:endParaRPr sz="24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PT Sans"/>
                <a:ea typeface="PT Sans"/>
                <a:cs typeface="PT Sans"/>
                <a:sym typeface="PT Sans"/>
              </a:rPr>
              <a:t>SEX      </a:t>
            </a:r>
            <a:endParaRPr sz="24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T Sans"/>
                <a:ea typeface="PT Sans"/>
                <a:cs typeface="PT Sans"/>
                <a:sym typeface="PT Sans"/>
              </a:rPr>
              <a:t>AGE      </a:t>
            </a:r>
            <a:endParaRPr sz="24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PT Sans"/>
                <a:ea typeface="PT Sans"/>
                <a:cs typeface="PT Sans"/>
                <a:sym typeface="PT Sans"/>
              </a:rPr>
              <a:t>TEAM     </a:t>
            </a:r>
            <a:endParaRPr sz="24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T Sans"/>
                <a:ea typeface="PT Sans"/>
                <a:cs typeface="PT Sans"/>
                <a:sym typeface="PT Sans"/>
              </a:rPr>
              <a:t>REGION  </a:t>
            </a:r>
            <a:endParaRPr sz="24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PT Sans"/>
                <a:ea typeface="PT Sans"/>
                <a:cs typeface="PT Sans"/>
                <a:sym typeface="PT Sans"/>
              </a:rPr>
              <a:t>NOTES    </a:t>
            </a:r>
            <a:endParaRPr sz="2400"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109" name="Google Shape;109;g75b914e12d_0_61"/>
          <p:cNvCxnSpPr>
            <a:stCxn id="104" idx="3"/>
            <a:endCxn id="106" idx="1"/>
          </p:cNvCxnSpPr>
          <p:nvPr/>
        </p:nvCxnSpPr>
        <p:spPr>
          <a:xfrm>
            <a:off x="2726400" y="2558100"/>
            <a:ext cx="964200" cy="70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g75b914e12d_0_61"/>
          <p:cNvCxnSpPr>
            <a:stCxn id="107" idx="3"/>
          </p:cNvCxnSpPr>
          <p:nvPr/>
        </p:nvCxnSpPr>
        <p:spPr>
          <a:xfrm rot="10800000" flipH="1">
            <a:off x="2726400" y="4574825"/>
            <a:ext cx="981300" cy="10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g75b914e12d_0_61"/>
          <p:cNvCxnSpPr/>
          <p:nvPr/>
        </p:nvCxnSpPr>
        <p:spPr>
          <a:xfrm flipH="1">
            <a:off x="8387400" y="1500925"/>
            <a:ext cx="1260300" cy="207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g75b914e12d_0_61"/>
          <p:cNvCxnSpPr>
            <a:stCxn id="105" idx="1"/>
          </p:cNvCxnSpPr>
          <p:nvPr/>
        </p:nvCxnSpPr>
        <p:spPr>
          <a:xfrm rot="10800000">
            <a:off x="8387400" y="4171925"/>
            <a:ext cx="1332600" cy="136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232650" y="178175"/>
            <a:ext cx="97200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dirty="0">
                <a:solidFill>
                  <a:schemeClr val="accent3"/>
                </a:solidFill>
              </a:rPr>
              <a:t>EXPLORING DATA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369900" y="1198475"/>
            <a:ext cx="11822100" cy="55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T Sans"/>
              <a:buAutoNum type="arabicPeriod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COMPARE FEMALE &amp; MALE ATHLETES PERFORMANCE</a:t>
            </a:r>
            <a:endParaRPr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65176" lvl="1" indent="-19430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T Sans"/>
              <a:buAutoNum type="alphaLcPeriod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Number , Increase percentage</a:t>
            </a:r>
            <a:endParaRPr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65176" lvl="1" indent="-19430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T Sans"/>
              <a:buAutoNum type="alphaLcPeriod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attendants, gained medals.</a:t>
            </a:r>
            <a:endParaRPr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65176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91440" lvl="0" indent="-171450" algn="just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T Sans"/>
              <a:buAutoNum type="arabicPeriod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PHYSICAL CHARACTERISTICS OF TOP BEST ATHLETES IN 5 SPORTS.</a:t>
            </a:r>
            <a:endParaRPr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4000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T Sans"/>
              <a:buAutoNum type="alphaLcPeriod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Height</a:t>
            </a:r>
            <a:endParaRPr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4000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T Sans"/>
              <a:buAutoNum type="alphaLcPeriod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Weight</a:t>
            </a:r>
            <a:endParaRPr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265176" lvl="0" indent="0" algn="just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91440" lvl="0" indent="-171450" algn="just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T Sans"/>
              <a:buAutoNum type="arabicPeriod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RELATIONSHIP BETWEEN HOST COUNTRIES &amp; ATHLETES’ PERFORMANCE</a:t>
            </a:r>
            <a:endParaRPr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4000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T Sans"/>
              <a:buAutoNum type="alphaLcPeriod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Performance at athletes’ countries</a:t>
            </a:r>
            <a:endParaRPr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4000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T Sans"/>
              <a:buAutoNum type="alphaLcPeriod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Performance at other countries</a:t>
            </a:r>
            <a:endParaRPr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4557125" y="2229475"/>
            <a:ext cx="52182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255725" y="317650"/>
            <a:ext cx="11670300" cy="1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dirty="0">
                <a:solidFill>
                  <a:schemeClr val="accent3"/>
                </a:solidFill>
              </a:rPr>
              <a:t>1.   COMPARE FEMALE &amp; MALE ATHLETES’ PERFORMANCE </a:t>
            </a:r>
            <a:r>
              <a:rPr lang="en-US" sz="2700" b="0" dirty="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2700" b="0" dirty="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endParaRPr dirty="0">
              <a:solidFill>
                <a:schemeClr val="accent3"/>
              </a:solidFill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275" y="1534325"/>
            <a:ext cx="9574112" cy="532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75b914e12d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175" y="3908100"/>
            <a:ext cx="4220990" cy="27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75b914e12d_2_3"/>
          <p:cNvSpPr txBox="1"/>
          <p:nvPr/>
        </p:nvSpPr>
        <p:spPr>
          <a:xfrm>
            <a:off x="1433725" y="895725"/>
            <a:ext cx="46836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The number of female athletes</a:t>
            </a:r>
            <a:endParaRPr sz="18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2" name="Google Shape;132;g75b914e12d_2_3"/>
          <p:cNvSpPr txBox="1"/>
          <p:nvPr/>
        </p:nvSpPr>
        <p:spPr>
          <a:xfrm>
            <a:off x="7034800" y="929300"/>
            <a:ext cx="50307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Increase percentage of female athletes</a:t>
            </a:r>
            <a:endParaRPr sz="18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3" name="Google Shape;133;g75b914e12d_2_3"/>
          <p:cNvSpPr txBox="1"/>
          <p:nvPr/>
        </p:nvSpPr>
        <p:spPr>
          <a:xfrm>
            <a:off x="1509925" y="6417225"/>
            <a:ext cx="36345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The number of male athletes</a:t>
            </a:r>
            <a:endParaRPr sz="18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4" name="Google Shape;134;g75b914e12d_2_3"/>
          <p:cNvSpPr txBox="1"/>
          <p:nvPr/>
        </p:nvSpPr>
        <p:spPr>
          <a:xfrm>
            <a:off x="7096950" y="6417225"/>
            <a:ext cx="4110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Increase percentage  of male athletes</a:t>
            </a:r>
            <a:endParaRPr sz="18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35" name="Google Shape;135;g75b914e12d_2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223" y="1315127"/>
            <a:ext cx="3833620" cy="2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75b914e12d_2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8450" y="1314624"/>
            <a:ext cx="4110000" cy="276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75b914e12d_2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7400" y="3724075"/>
            <a:ext cx="4109999" cy="27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75b914e12d_2_3"/>
          <p:cNvSpPr txBox="1"/>
          <p:nvPr/>
        </p:nvSpPr>
        <p:spPr>
          <a:xfrm>
            <a:off x="3631175" y="7219800"/>
            <a:ext cx="108519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9" name="Google Shape;139;g75b914e12d_2_3"/>
          <p:cNvSpPr txBox="1">
            <a:spLocks noGrp="1"/>
          </p:cNvSpPr>
          <p:nvPr>
            <p:ph type="title" idx="4294967295"/>
          </p:nvPr>
        </p:nvSpPr>
        <p:spPr>
          <a:xfrm>
            <a:off x="260850" y="-76200"/>
            <a:ext cx="116703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>
                <a:solidFill>
                  <a:schemeClr val="accent3"/>
                </a:solidFill>
              </a:rPr>
              <a:t>COMPARE PARTICIPATION RATE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75b914e12d_2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325" y="3791275"/>
            <a:ext cx="4344108" cy="27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75b914e12d_2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50" y="3878525"/>
            <a:ext cx="4037625" cy="278695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75b914e12d_2_24"/>
          <p:cNvSpPr txBox="1"/>
          <p:nvPr/>
        </p:nvSpPr>
        <p:spPr>
          <a:xfrm>
            <a:off x="927050" y="841125"/>
            <a:ext cx="5024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Female athletes’ medals</a:t>
            </a:r>
            <a:endParaRPr sz="18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7" name="Google Shape;147;g75b914e12d_2_24"/>
          <p:cNvSpPr txBox="1"/>
          <p:nvPr/>
        </p:nvSpPr>
        <p:spPr>
          <a:xfrm>
            <a:off x="6369800" y="845925"/>
            <a:ext cx="5459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Increase percentage of medals  won by females</a:t>
            </a:r>
            <a:endParaRPr sz="18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8" name="Google Shape;148;g75b914e12d_2_24"/>
          <p:cNvSpPr txBox="1"/>
          <p:nvPr/>
        </p:nvSpPr>
        <p:spPr>
          <a:xfrm>
            <a:off x="608550" y="6436800"/>
            <a:ext cx="37209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Male athletes’ medals</a:t>
            </a:r>
            <a:endParaRPr sz="18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9" name="Google Shape;149;g75b914e12d_2_24"/>
          <p:cNvSpPr txBox="1"/>
          <p:nvPr/>
        </p:nvSpPr>
        <p:spPr>
          <a:xfrm>
            <a:off x="6744475" y="6403350"/>
            <a:ext cx="48882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T Sans"/>
                <a:ea typeface="PT Sans"/>
                <a:cs typeface="PT Sans"/>
                <a:sym typeface="PT Sans"/>
              </a:rPr>
              <a:t>Increase percentage of medals won by males</a:t>
            </a:r>
            <a:endParaRPr sz="18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50" name="Google Shape;150;g75b914e12d_2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950" y="1254100"/>
            <a:ext cx="4037624" cy="27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5b914e12d_2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4475" y="1219426"/>
            <a:ext cx="4041495" cy="28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75b914e12d_2_24"/>
          <p:cNvSpPr txBox="1">
            <a:spLocks noGrp="1"/>
          </p:cNvSpPr>
          <p:nvPr>
            <p:ph type="title" idx="4294967295"/>
          </p:nvPr>
        </p:nvSpPr>
        <p:spPr>
          <a:xfrm>
            <a:off x="260850" y="-76200"/>
            <a:ext cx="116703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>
                <a:solidFill>
                  <a:schemeClr val="accent3"/>
                </a:solidFill>
              </a:rPr>
              <a:t>COMPARE GAINED MEDALS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Macintosh PowerPoint</Application>
  <PresentationFormat>Widescreen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PT Sans Narrow</vt:lpstr>
      <vt:lpstr>Arial</vt:lpstr>
      <vt:lpstr>Open Sans</vt:lpstr>
      <vt:lpstr>PT Sans</vt:lpstr>
      <vt:lpstr>Twentieth Century</vt:lpstr>
      <vt:lpstr>Calibri</vt:lpstr>
      <vt:lpstr>Tropic</vt:lpstr>
      <vt:lpstr>120 YEARS OF OLYMPIC HISTORY             ANALYZE AND INSIGHTS </vt:lpstr>
      <vt:lpstr>WHAT IS THE DATASET ABOUT</vt:lpstr>
      <vt:lpstr>DATASET INFORMATION</vt:lpstr>
      <vt:lpstr>DATA CONCERNS &amp; WRANGLING</vt:lpstr>
      <vt:lpstr>STAR SCHEMA:</vt:lpstr>
      <vt:lpstr>EXPLORING DATA</vt:lpstr>
      <vt:lpstr>1.   COMPARE FEMALE &amp; MALE ATHLETES’ PERFORMANCE   </vt:lpstr>
      <vt:lpstr>COMPARE PARTICIPATION RATE </vt:lpstr>
      <vt:lpstr>COMPARE GAINED MEDALS </vt:lpstr>
      <vt:lpstr>2. PHYSICAL CHARACTERISTICS OF TOP BEST ATHLETES</vt:lpstr>
      <vt:lpstr>TOP 5 MOST POPULAR SPORTS IN OLYMPIC</vt:lpstr>
      <vt:lpstr>COMPARE ATHLETES’ HEIGHT AND WEIGHT IN DIFFERENT SPORTS</vt:lpstr>
      <vt:lpstr>3. RELATIONSHIP BETWEEN HOST COUNTRIES &amp; ATHLETES’ PERFORMANCE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 YEARS OF OLYMPIC HISTORY             ANALYZE AND INSIGHTS </dc:title>
  <dc:creator>Xu, Yue</dc:creator>
  <cp:lastModifiedBy>lle33</cp:lastModifiedBy>
  <cp:revision>1</cp:revision>
  <dcterms:created xsi:type="dcterms:W3CDTF">2019-11-22T15:53:38Z</dcterms:created>
  <dcterms:modified xsi:type="dcterms:W3CDTF">2020-02-19T14:39:31Z</dcterms:modified>
</cp:coreProperties>
</file>