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7"/>
  </p:notesMasterIdLst>
  <p:sldIdLst>
    <p:sldId id="256" r:id="rId2"/>
    <p:sldId id="257" r:id="rId3"/>
    <p:sldId id="258" r:id="rId4"/>
    <p:sldId id="263" r:id="rId5"/>
    <p:sldId id="264" r:id="rId6"/>
    <p:sldId id="265" r:id="rId7"/>
    <p:sldId id="266" r:id="rId8"/>
    <p:sldId id="259" r:id="rId9"/>
    <p:sldId id="260" r:id="rId10"/>
    <p:sldId id="261" r:id="rId11"/>
    <p:sldId id="267" r:id="rId12"/>
    <p:sldId id="262"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49"/>
    <p:restoredTop sz="74804"/>
  </p:normalViewPr>
  <p:slideViewPr>
    <p:cSldViewPr snapToGrid="0">
      <p:cViewPr>
        <p:scale>
          <a:sx n="100" d="100"/>
          <a:sy n="100" d="100"/>
        </p:scale>
        <p:origin x="128" y="-520"/>
      </p:cViewPr>
      <p:guideLst/>
    </p:cSldViewPr>
  </p:slideViewPr>
  <p:notesTextViewPr>
    <p:cViewPr>
      <p:scale>
        <a:sx n="1" d="1"/>
        <a:sy n="1" d="1"/>
      </p:scale>
      <p:origin x="0" y="-13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77C47B-790E-4CFB-A6F6-F0D0DC6D5D2B}"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48559204-9257-426B-B526-4C285249B09E}">
      <dgm:prSet/>
      <dgm:spPr/>
      <dgm:t>
        <a:bodyPr/>
        <a:lstStyle/>
        <a:p>
          <a:pPr>
            <a:lnSpc>
              <a:spcPct val="100000"/>
            </a:lnSpc>
          </a:pPr>
          <a:r>
            <a:rPr lang="en-US" b="1" dirty="0"/>
            <a:t>Data cleaning</a:t>
          </a:r>
          <a:r>
            <a:rPr lang="en-US" dirty="0"/>
            <a:t>: Keep rows with price &gt; 0, remove duplicated records</a:t>
          </a:r>
        </a:p>
      </dgm:t>
    </dgm:pt>
    <dgm:pt modelId="{55B80D9C-CFDF-4943-8D2C-67B899208F48}" type="parTrans" cxnId="{F855424C-6E35-4C38-BF3F-7B6AC5523316}">
      <dgm:prSet/>
      <dgm:spPr/>
      <dgm:t>
        <a:bodyPr/>
        <a:lstStyle/>
        <a:p>
          <a:endParaRPr lang="en-US"/>
        </a:p>
      </dgm:t>
    </dgm:pt>
    <dgm:pt modelId="{F761F0CC-2DA1-4620-A46C-9DAEC9B1018A}" type="sibTrans" cxnId="{F855424C-6E35-4C38-BF3F-7B6AC5523316}">
      <dgm:prSet phldrT="1" phldr="0"/>
      <dgm:spPr/>
      <dgm:t>
        <a:bodyPr/>
        <a:lstStyle/>
        <a:p>
          <a:r>
            <a:rPr lang="en-US"/>
            <a:t>1</a:t>
          </a:r>
        </a:p>
      </dgm:t>
    </dgm:pt>
    <dgm:pt modelId="{4E02BB25-51B3-49BF-AABF-845C9DECFD82}">
      <dgm:prSet/>
      <dgm:spPr/>
      <dgm:t>
        <a:bodyPr/>
        <a:lstStyle/>
        <a:p>
          <a:pPr>
            <a:lnSpc>
              <a:spcPct val="100000"/>
            </a:lnSpc>
          </a:pPr>
          <a:r>
            <a:rPr lang="en-US" b="1" dirty="0"/>
            <a:t>Handling missing values</a:t>
          </a:r>
          <a:r>
            <a:rPr lang="en-US" b="0" dirty="0"/>
            <a:t>: drop </a:t>
          </a:r>
          <a:r>
            <a:rPr lang="en-US" b="0" i="0" dirty="0"/>
            <a:t>22% of the rows have a missing value for the Customer ID </a:t>
          </a:r>
          <a:endParaRPr lang="en-US" b="0" dirty="0"/>
        </a:p>
      </dgm:t>
    </dgm:pt>
    <dgm:pt modelId="{DAC76BC1-B519-4ED0-9F32-70A47D9012A6}" type="parTrans" cxnId="{5C3DDD85-7FD4-4DF9-978B-F9BDFFCC9DC1}">
      <dgm:prSet/>
      <dgm:spPr/>
      <dgm:t>
        <a:bodyPr/>
        <a:lstStyle/>
        <a:p>
          <a:endParaRPr lang="en-US"/>
        </a:p>
      </dgm:t>
    </dgm:pt>
    <dgm:pt modelId="{547A59DA-06A9-4D25-BD41-80745F1B6658}" type="sibTrans" cxnId="{5C3DDD85-7FD4-4DF9-978B-F9BDFFCC9DC1}">
      <dgm:prSet phldrT="2" phldr="0"/>
      <dgm:spPr/>
      <dgm:t>
        <a:bodyPr/>
        <a:lstStyle/>
        <a:p>
          <a:r>
            <a:rPr lang="en-US"/>
            <a:t>2</a:t>
          </a:r>
        </a:p>
      </dgm:t>
    </dgm:pt>
    <dgm:pt modelId="{3D8D11FD-C345-40F5-A058-280E6EEFFC64}">
      <dgm:prSet/>
      <dgm:spPr/>
      <dgm:t>
        <a:bodyPr/>
        <a:lstStyle/>
        <a:p>
          <a:pPr>
            <a:lnSpc>
              <a:spcPct val="100000"/>
            </a:lnSpc>
          </a:pPr>
          <a:r>
            <a:rPr lang="en-US" b="1" dirty="0"/>
            <a:t>Feature Engineer</a:t>
          </a:r>
          <a:r>
            <a:rPr lang="en-US" dirty="0"/>
            <a:t>: calculate total value of each transaction: </a:t>
          </a:r>
        </a:p>
        <a:p>
          <a:pPr>
            <a:lnSpc>
              <a:spcPct val="100000"/>
            </a:lnSpc>
          </a:pPr>
          <a:r>
            <a:rPr lang="en-US" dirty="0"/>
            <a:t>Total = price * quantity.</a:t>
          </a:r>
        </a:p>
      </dgm:t>
    </dgm:pt>
    <dgm:pt modelId="{5FE825B0-BDEC-41D7-9771-991E0C4D6760}" type="parTrans" cxnId="{50723528-4756-42E5-BFB6-D79BCB08E00A}">
      <dgm:prSet/>
      <dgm:spPr/>
      <dgm:t>
        <a:bodyPr/>
        <a:lstStyle/>
        <a:p>
          <a:endParaRPr lang="en-US"/>
        </a:p>
      </dgm:t>
    </dgm:pt>
    <dgm:pt modelId="{FFE36F99-8E52-4BBB-BC56-442B64D11B69}" type="sibTrans" cxnId="{50723528-4756-42E5-BFB6-D79BCB08E00A}">
      <dgm:prSet phldrT="3" phldr="0"/>
      <dgm:spPr/>
      <dgm:t>
        <a:bodyPr/>
        <a:lstStyle/>
        <a:p>
          <a:r>
            <a:rPr lang="en-US"/>
            <a:t>3</a:t>
          </a:r>
        </a:p>
      </dgm:t>
    </dgm:pt>
    <dgm:pt modelId="{AFE7D883-F1E6-CB48-9A94-FDB833C7526F}" type="pres">
      <dgm:prSet presAssocID="{AF77C47B-790E-4CFB-A6F6-F0D0DC6D5D2B}" presName="Name0" presStyleCnt="0">
        <dgm:presLayoutVars>
          <dgm:animLvl val="lvl"/>
          <dgm:resizeHandles val="exact"/>
        </dgm:presLayoutVars>
      </dgm:prSet>
      <dgm:spPr/>
    </dgm:pt>
    <dgm:pt modelId="{BE91F371-BA4C-7F48-9338-F9B2DCD5664E}" type="pres">
      <dgm:prSet presAssocID="{48559204-9257-426B-B526-4C285249B09E}" presName="compositeNode" presStyleCnt="0">
        <dgm:presLayoutVars>
          <dgm:bulletEnabled val="1"/>
        </dgm:presLayoutVars>
      </dgm:prSet>
      <dgm:spPr/>
    </dgm:pt>
    <dgm:pt modelId="{C772495F-7B11-7542-BB24-5F84A69B9BA3}" type="pres">
      <dgm:prSet presAssocID="{48559204-9257-426B-B526-4C285249B09E}" presName="bgRect" presStyleLbl="bgAccFollowNode1" presStyleIdx="0" presStyleCnt="3"/>
      <dgm:spPr/>
    </dgm:pt>
    <dgm:pt modelId="{A1373F17-7EC9-D74C-A959-D6DD0710AA08}" type="pres">
      <dgm:prSet presAssocID="{F761F0CC-2DA1-4620-A46C-9DAEC9B1018A}" presName="sibTransNodeCircle" presStyleLbl="alignNode1" presStyleIdx="0" presStyleCnt="6">
        <dgm:presLayoutVars>
          <dgm:chMax val="0"/>
          <dgm:bulletEnabled/>
        </dgm:presLayoutVars>
      </dgm:prSet>
      <dgm:spPr/>
    </dgm:pt>
    <dgm:pt modelId="{BD45512E-21BF-1D41-9B79-EF79026FA119}" type="pres">
      <dgm:prSet presAssocID="{48559204-9257-426B-B526-4C285249B09E}" presName="bottomLine" presStyleLbl="alignNode1" presStyleIdx="1" presStyleCnt="6">
        <dgm:presLayoutVars/>
      </dgm:prSet>
      <dgm:spPr/>
    </dgm:pt>
    <dgm:pt modelId="{611E5C48-B835-9340-B19B-7E29F7EF2CA7}" type="pres">
      <dgm:prSet presAssocID="{48559204-9257-426B-B526-4C285249B09E}" presName="nodeText" presStyleLbl="bgAccFollowNode1" presStyleIdx="0" presStyleCnt="3">
        <dgm:presLayoutVars>
          <dgm:bulletEnabled val="1"/>
        </dgm:presLayoutVars>
      </dgm:prSet>
      <dgm:spPr/>
    </dgm:pt>
    <dgm:pt modelId="{935FD116-F028-9B49-9A38-5E56BD02CD26}" type="pres">
      <dgm:prSet presAssocID="{F761F0CC-2DA1-4620-A46C-9DAEC9B1018A}" presName="sibTrans" presStyleCnt="0"/>
      <dgm:spPr/>
    </dgm:pt>
    <dgm:pt modelId="{616BE91D-8AD4-304D-8E76-10ED47FC230D}" type="pres">
      <dgm:prSet presAssocID="{4E02BB25-51B3-49BF-AABF-845C9DECFD82}" presName="compositeNode" presStyleCnt="0">
        <dgm:presLayoutVars>
          <dgm:bulletEnabled val="1"/>
        </dgm:presLayoutVars>
      </dgm:prSet>
      <dgm:spPr/>
    </dgm:pt>
    <dgm:pt modelId="{3C438481-9052-BE4B-9C42-6D245C79E208}" type="pres">
      <dgm:prSet presAssocID="{4E02BB25-51B3-49BF-AABF-845C9DECFD82}" presName="bgRect" presStyleLbl="bgAccFollowNode1" presStyleIdx="1" presStyleCnt="3"/>
      <dgm:spPr/>
    </dgm:pt>
    <dgm:pt modelId="{7354C14D-B0B7-9243-A9C2-6E9E79CFC166}" type="pres">
      <dgm:prSet presAssocID="{547A59DA-06A9-4D25-BD41-80745F1B6658}" presName="sibTransNodeCircle" presStyleLbl="alignNode1" presStyleIdx="2" presStyleCnt="6">
        <dgm:presLayoutVars>
          <dgm:chMax val="0"/>
          <dgm:bulletEnabled/>
        </dgm:presLayoutVars>
      </dgm:prSet>
      <dgm:spPr/>
    </dgm:pt>
    <dgm:pt modelId="{44A412EC-6F16-7647-BEAD-FD52BD9A73F5}" type="pres">
      <dgm:prSet presAssocID="{4E02BB25-51B3-49BF-AABF-845C9DECFD82}" presName="bottomLine" presStyleLbl="alignNode1" presStyleIdx="3" presStyleCnt="6">
        <dgm:presLayoutVars/>
      </dgm:prSet>
      <dgm:spPr/>
    </dgm:pt>
    <dgm:pt modelId="{0D3B0186-5D2B-5A4E-9F61-BE9CDCDCC9B7}" type="pres">
      <dgm:prSet presAssocID="{4E02BB25-51B3-49BF-AABF-845C9DECFD82}" presName="nodeText" presStyleLbl="bgAccFollowNode1" presStyleIdx="1" presStyleCnt="3">
        <dgm:presLayoutVars>
          <dgm:bulletEnabled val="1"/>
        </dgm:presLayoutVars>
      </dgm:prSet>
      <dgm:spPr/>
    </dgm:pt>
    <dgm:pt modelId="{9E3487B3-E3C5-464A-A4A2-3A16D54BBC72}" type="pres">
      <dgm:prSet presAssocID="{547A59DA-06A9-4D25-BD41-80745F1B6658}" presName="sibTrans" presStyleCnt="0"/>
      <dgm:spPr/>
    </dgm:pt>
    <dgm:pt modelId="{FD787306-3359-0C46-8043-B34CA778EC82}" type="pres">
      <dgm:prSet presAssocID="{3D8D11FD-C345-40F5-A058-280E6EEFFC64}" presName="compositeNode" presStyleCnt="0">
        <dgm:presLayoutVars>
          <dgm:bulletEnabled val="1"/>
        </dgm:presLayoutVars>
      </dgm:prSet>
      <dgm:spPr/>
    </dgm:pt>
    <dgm:pt modelId="{07A85363-E34B-A04D-B240-DDED5284609D}" type="pres">
      <dgm:prSet presAssocID="{3D8D11FD-C345-40F5-A058-280E6EEFFC64}" presName="bgRect" presStyleLbl="bgAccFollowNode1" presStyleIdx="2" presStyleCnt="3"/>
      <dgm:spPr/>
    </dgm:pt>
    <dgm:pt modelId="{7AD5C491-18ED-C744-8F26-CB900107CF3E}" type="pres">
      <dgm:prSet presAssocID="{FFE36F99-8E52-4BBB-BC56-442B64D11B69}" presName="sibTransNodeCircle" presStyleLbl="alignNode1" presStyleIdx="4" presStyleCnt="6">
        <dgm:presLayoutVars>
          <dgm:chMax val="0"/>
          <dgm:bulletEnabled/>
        </dgm:presLayoutVars>
      </dgm:prSet>
      <dgm:spPr/>
    </dgm:pt>
    <dgm:pt modelId="{333C281F-4383-3544-9443-26CFFBBC4A17}" type="pres">
      <dgm:prSet presAssocID="{3D8D11FD-C345-40F5-A058-280E6EEFFC64}" presName="bottomLine" presStyleLbl="alignNode1" presStyleIdx="5" presStyleCnt="6">
        <dgm:presLayoutVars/>
      </dgm:prSet>
      <dgm:spPr/>
    </dgm:pt>
    <dgm:pt modelId="{5362FD8E-6BE2-B34F-881C-EB5E3A7B683E}" type="pres">
      <dgm:prSet presAssocID="{3D8D11FD-C345-40F5-A058-280E6EEFFC64}" presName="nodeText" presStyleLbl="bgAccFollowNode1" presStyleIdx="2" presStyleCnt="3">
        <dgm:presLayoutVars>
          <dgm:bulletEnabled val="1"/>
        </dgm:presLayoutVars>
      </dgm:prSet>
      <dgm:spPr/>
    </dgm:pt>
  </dgm:ptLst>
  <dgm:cxnLst>
    <dgm:cxn modelId="{B7DD0C0A-5D73-F645-B806-9CE094D63CAB}" type="presOf" srcId="{48559204-9257-426B-B526-4C285249B09E}" destId="{611E5C48-B835-9340-B19B-7E29F7EF2CA7}" srcOrd="1" destOrd="0" presId="urn:microsoft.com/office/officeart/2016/7/layout/BasicLinearProcessNumbered"/>
    <dgm:cxn modelId="{BE739519-7E16-094A-ACD6-CCF70893525C}" type="presOf" srcId="{3D8D11FD-C345-40F5-A058-280E6EEFFC64}" destId="{07A85363-E34B-A04D-B240-DDED5284609D}" srcOrd="0" destOrd="0" presId="urn:microsoft.com/office/officeart/2016/7/layout/BasicLinearProcessNumbered"/>
    <dgm:cxn modelId="{5159461B-31CF-A44E-97DB-AC08AF926381}" type="presOf" srcId="{4E02BB25-51B3-49BF-AABF-845C9DECFD82}" destId="{3C438481-9052-BE4B-9C42-6D245C79E208}" srcOrd="0" destOrd="0" presId="urn:microsoft.com/office/officeart/2016/7/layout/BasicLinearProcessNumbered"/>
    <dgm:cxn modelId="{50723528-4756-42E5-BFB6-D79BCB08E00A}" srcId="{AF77C47B-790E-4CFB-A6F6-F0D0DC6D5D2B}" destId="{3D8D11FD-C345-40F5-A058-280E6EEFFC64}" srcOrd="2" destOrd="0" parTransId="{5FE825B0-BDEC-41D7-9771-991E0C4D6760}" sibTransId="{FFE36F99-8E52-4BBB-BC56-442B64D11B69}"/>
    <dgm:cxn modelId="{F855424C-6E35-4C38-BF3F-7B6AC5523316}" srcId="{AF77C47B-790E-4CFB-A6F6-F0D0DC6D5D2B}" destId="{48559204-9257-426B-B526-4C285249B09E}" srcOrd="0" destOrd="0" parTransId="{55B80D9C-CFDF-4943-8D2C-67B899208F48}" sibTransId="{F761F0CC-2DA1-4620-A46C-9DAEC9B1018A}"/>
    <dgm:cxn modelId="{6FB1175A-078F-334A-AE75-7DC0CDC171A6}" type="presOf" srcId="{AF77C47B-790E-4CFB-A6F6-F0D0DC6D5D2B}" destId="{AFE7D883-F1E6-CB48-9A94-FDB833C7526F}" srcOrd="0" destOrd="0" presId="urn:microsoft.com/office/officeart/2016/7/layout/BasicLinearProcessNumbered"/>
    <dgm:cxn modelId="{63F9C685-373A-C94A-BCFA-A1B287833FBB}" type="presOf" srcId="{FFE36F99-8E52-4BBB-BC56-442B64D11B69}" destId="{7AD5C491-18ED-C744-8F26-CB900107CF3E}" srcOrd="0" destOrd="0" presId="urn:microsoft.com/office/officeart/2016/7/layout/BasicLinearProcessNumbered"/>
    <dgm:cxn modelId="{5C3DDD85-7FD4-4DF9-978B-F9BDFFCC9DC1}" srcId="{AF77C47B-790E-4CFB-A6F6-F0D0DC6D5D2B}" destId="{4E02BB25-51B3-49BF-AABF-845C9DECFD82}" srcOrd="1" destOrd="0" parTransId="{DAC76BC1-B519-4ED0-9F32-70A47D9012A6}" sibTransId="{547A59DA-06A9-4D25-BD41-80745F1B6658}"/>
    <dgm:cxn modelId="{74B1C697-B110-6B42-AC5E-E8BBD8BE177E}" type="presOf" srcId="{4E02BB25-51B3-49BF-AABF-845C9DECFD82}" destId="{0D3B0186-5D2B-5A4E-9F61-BE9CDCDCC9B7}" srcOrd="1" destOrd="0" presId="urn:microsoft.com/office/officeart/2016/7/layout/BasicLinearProcessNumbered"/>
    <dgm:cxn modelId="{1C2255B8-57AE-4045-B378-78D417725FFD}" type="presOf" srcId="{3D8D11FD-C345-40F5-A058-280E6EEFFC64}" destId="{5362FD8E-6BE2-B34F-881C-EB5E3A7B683E}" srcOrd="1" destOrd="0" presId="urn:microsoft.com/office/officeart/2016/7/layout/BasicLinearProcessNumbered"/>
    <dgm:cxn modelId="{B0C8D7C4-EF6C-6F4E-937C-CC7CAE82BA9B}" type="presOf" srcId="{F761F0CC-2DA1-4620-A46C-9DAEC9B1018A}" destId="{A1373F17-7EC9-D74C-A959-D6DD0710AA08}" srcOrd="0" destOrd="0" presId="urn:microsoft.com/office/officeart/2016/7/layout/BasicLinearProcessNumbered"/>
    <dgm:cxn modelId="{17E48EE6-7E4D-124E-A388-5131C9E7E6B3}" type="presOf" srcId="{48559204-9257-426B-B526-4C285249B09E}" destId="{C772495F-7B11-7542-BB24-5F84A69B9BA3}" srcOrd="0" destOrd="0" presId="urn:microsoft.com/office/officeart/2016/7/layout/BasicLinearProcessNumbered"/>
    <dgm:cxn modelId="{C1FBE0E7-6B62-4A4C-BAAD-52EA3A43D458}" type="presOf" srcId="{547A59DA-06A9-4D25-BD41-80745F1B6658}" destId="{7354C14D-B0B7-9243-A9C2-6E9E79CFC166}" srcOrd="0" destOrd="0" presId="urn:microsoft.com/office/officeart/2016/7/layout/BasicLinearProcessNumbered"/>
    <dgm:cxn modelId="{5270FFBD-C93C-8A41-9AB0-F69FA7ADE7D2}" type="presParOf" srcId="{AFE7D883-F1E6-CB48-9A94-FDB833C7526F}" destId="{BE91F371-BA4C-7F48-9338-F9B2DCD5664E}" srcOrd="0" destOrd="0" presId="urn:microsoft.com/office/officeart/2016/7/layout/BasicLinearProcessNumbered"/>
    <dgm:cxn modelId="{A13D2023-E670-8A4E-9FB3-27A2A6BD8985}" type="presParOf" srcId="{BE91F371-BA4C-7F48-9338-F9B2DCD5664E}" destId="{C772495F-7B11-7542-BB24-5F84A69B9BA3}" srcOrd="0" destOrd="0" presId="urn:microsoft.com/office/officeart/2016/7/layout/BasicLinearProcessNumbered"/>
    <dgm:cxn modelId="{7351EE95-5623-524F-B0FD-5FD9698A3751}" type="presParOf" srcId="{BE91F371-BA4C-7F48-9338-F9B2DCD5664E}" destId="{A1373F17-7EC9-D74C-A959-D6DD0710AA08}" srcOrd="1" destOrd="0" presId="urn:microsoft.com/office/officeart/2016/7/layout/BasicLinearProcessNumbered"/>
    <dgm:cxn modelId="{0EBD0B46-C3DB-264C-9153-0A23A5857D1C}" type="presParOf" srcId="{BE91F371-BA4C-7F48-9338-F9B2DCD5664E}" destId="{BD45512E-21BF-1D41-9B79-EF79026FA119}" srcOrd="2" destOrd="0" presId="urn:microsoft.com/office/officeart/2016/7/layout/BasicLinearProcessNumbered"/>
    <dgm:cxn modelId="{8B611D0F-ECC6-9D4B-86BE-06786CF5339E}" type="presParOf" srcId="{BE91F371-BA4C-7F48-9338-F9B2DCD5664E}" destId="{611E5C48-B835-9340-B19B-7E29F7EF2CA7}" srcOrd="3" destOrd="0" presId="urn:microsoft.com/office/officeart/2016/7/layout/BasicLinearProcessNumbered"/>
    <dgm:cxn modelId="{98C67800-D1B2-AD48-A861-29EFC734960F}" type="presParOf" srcId="{AFE7D883-F1E6-CB48-9A94-FDB833C7526F}" destId="{935FD116-F028-9B49-9A38-5E56BD02CD26}" srcOrd="1" destOrd="0" presId="urn:microsoft.com/office/officeart/2016/7/layout/BasicLinearProcessNumbered"/>
    <dgm:cxn modelId="{6994EEC0-D485-844E-B8F5-336D41F6D08A}" type="presParOf" srcId="{AFE7D883-F1E6-CB48-9A94-FDB833C7526F}" destId="{616BE91D-8AD4-304D-8E76-10ED47FC230D}" srcOrd="2" destOrd="0" presId="urn:microsoft.com/office/officeart/2016/7/layout/BasicLinearProcessNumbered"/>
    <dgm:cxn modelId="{A34CE585-0B3C-C540-ACB4-520AA4BABF94}" type="presParOf" srcId="{616BE91D-8AD4-304D-8E76-10ED47FC230D}" destId="{3C438481-9052-BE4B-9C42-6D245C79E208}" srcOrd="0" destOrd="0" presId="urn:microsoft.com/office/officeart/2016/7/layout/BasicLinearProcessNumbered"/>
    <dgm:cxn modelId="{84EAC62D-A2AE-3546-B4C7-82645DF5D3F9}" type="presParOf" srcId="{616BE91D-8AD4-304D-8E76-10ED47FC230D}" destId="{7354C14D-B0B7-9243-A9C2-6E9E79CFC166}" srcOrd="1" destOrd="0" presId="urn:microsoft.com/office/officeart/2016/7/layout/BasicLinearProcessNumbered"/>
    <dgm:cxn modelId="{D72588B6-6D51-6B40-B1BD-CCD767600CBC}" type="presParOf" srcId="{616BE91D-8AD4-304D-8E76-10ED47FC230D}" destId="{44A412EC-6F16-7647-BEAD-FD52BD9A73F5}" srcOrd="2" destOrd="0" presId="urn:microsoft.com/office/officeart/2016/7/layout/BasicLinearProcessNumbered"/>
    <dgm:cxn modelId="{41D7656F-F812-4D4E-930C-05EFD10C5937}" type="presParOf" srcId="{616BE91D-8AD4-304D-8E76-10ED47FC230D}" destId="{0D3B0186-5D2B-5A4E-9F61-BE9CDCDCC9B7}" srcOrd="3" destOrd="0" presId="urn:microsoft.com/office/officeart/2016/7/layout/BasicLinearProcessNumbered"/>
    <dgm:cxn modelId="{E543F95A-D223-AF4F-A06E-178D9C1A68F2}" type="presParOf" srcId="{AFE7D883-F1E6-CB48-9A94-FDB833C7526F}" destId="{9E3487B3-E3C5-464A-A4A2-3A16D54BBC72}" srcOrd="3" destOrd="0" presId="urn:microsoft.com/office/officeart/2016/7/layout/BasicLinearProcessNumbered"/>
    <dgm:cxn modelId="{365D98AD-55D0-DE43-A8B3-1D6FBEFEB470}" type="presParOf" srcId="{AFE7D883-F1E6-CB48-9A94-FDB833C7526F}" destId="{FD787306-3359-0C46-8043-B34CA778EC82}" srcOrd="4" destOrd="0" presId="urn:microsoft.com/office/officeart/2016/7/layout/BasicLinearProcessNumbered"/>
    <dgm:cxn modelId="{E41C7379-40AB-084E-8B3E-FB0CF46A3E12}" type="presParOf" srcId="{FD787306-3359-0C46-8043-B34CA778EC82}" destId="{07A85363-E34B-A04D-B240-DDED5284609D}" srcOrd="0" destOrd="0" presId="urn:microsoft.com/office/officeart/2016/7/layout/BasicLinearProcessNumbered"/>
    <dgm:cxn modelId="{28A092AD-1A3B-0348-94CF-FF48A5EFF61E}" type="presParOf" srcId="{FD787306-3359-0C46-8043-B34CA778EC82}" destId="{7AD5C491-18ED-C744-8F26-CB900107CF3E}" srcOrd="1" destOrd="0" presId="urn:microsoft.com/office/officeart/2016/7/layout/BasicLinearProcessNumbered"/>
    <dgm:cxn modelId="{05AC88EB-2875-8344-9057-3166DBE2E8A3}" type="presParOf" srcId="{FD787306-3359-0C46-8043-B34CA778EC82}" destId="{333C281F-4383-3544-9443-26CFFBBC4A17}" srcOrd="2" destOrd="0" presId="urn:microsoft.com/office/officeart/2016/7/layout/BasicLinearProcessNumbered"/>
    <dgm:cxn modelId="{932DFB5A-AC06-454C-94D1-9793F3786120}" type="presParOf" srcId="{FD787306-3359-0C46-8043-B34CA778EC82}" destId="{5362FD8E-6BE2-B34F-881C-EB5E3A7B683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4A1ED-73A6-41A1-8FCE-BE5C950DC295}"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C3BB9468-3E6E-410D-9B77-453E31AE861B}">
      <dgm:prSet/>
      <dgm:spPr/>
      <dgm:t>
        <a:bodyPr/>
        <a:lstStyle/>
        <a:p>
          <a:pPr>
            <a:lnSpc>
              <a:spcPct val="100000"/>
            </a:lnSpc>
            <a:defRPr cap="all"/>
          </a:pPr>
          <a:r>
            <a:rPr lang="en-US" b="1" i="0" dirty="0"/>
            <a:t>Recency</a:t>
          </a:r>
          <a:r>
            <a:rPr lang="en-US" b="0" i="0" dirty="0"/>
            <a:t>: How recently a customer has made a purchase</a:t>
          </a:r>
          <a:endParaRPr lang="en-US" dirty="0"/>
        </a:p>
      </dgm:t>
    </dgm:pt>
    <dgm:pt modelId="{BE346661-F6A4-416F-A356-5AE50C6A51E1}" type="parTrans" cxnId="{28070A40-C098-4942-9093-3C74E841A4A9}">
      <dgm:prSet/>
      <dgm:spPr/>
      <dgm:t>
        <a:bodyPr/>
        <a:lstStyle/>
        <a:p>
          <a:endParaRPr lang="en-US"/>
        </a:p>
      </dgm:t>
    </dgm:pt>
    <dgm:pt modelId="{803B1EA8-9DF7-4D36-9149-34854D870A18}" type="sibTrans" cxnId="{28070A40-C098-4942-9093-3C74E841A4A9}">
      <dgm:prSet/>
      <dgm:spPr/>
      <dgm:t>
        <a:bodyPr/>
        <a:lstStyle/>
        <a:p>
          <a:endParaRPr lang="en-US"/>
        </a:p>
      </dgm:t>
    </dgm:pt>
    <dgm:pt modelId="{87408290-925C-452C-9B91-92A1DAAFAC70}">
      <dgm:prSet/>
      <dgm:spPr/>
      <dgm:t>
        <a:bodyPr/>
        <a:lstStyle/>
        <a:p>
          <a:pPr>
            <a:lnSpc>
              <a:spcPct val="100000"/>
            </a:lnSpc>
            <a:defRPr cap="all"/>
          </a:pPr>
          <a:r>
            <a:rPr lang="en-US" b="1" i="0" dirty="0"/>
            <a:t>Frequency</a:t>
          </a:r>
          <a:r>
            <a:rPr lang="en-US" b="0" i="0" dirty="0"/>
            <a:t>: How often a customer makes a purchase</a:t>
          </a:r>
          <a:endParaRPr lang="en-US" dirty="0"/>
        </a:p>
      </dgm:t>
    </dgm:pt>
    <dgm:pt modelId="{42505262-F602-4C3F-89F9-01E4369D8861}" type="parTrans" cxnId="{D1F3A079-EE53-45FD-9AE7-B2D4C26CF8C8}">
      <dgm:prSet/>
      <dgm:spPr/>
      <dgm:t>
        <a:bodyPr/>
        <a:lstStyle/>
        <a:p>
          <a:endParaRPr lang="en-US"/>
        </a:p>
      </dgm:t>
    </dgm:pt>
    <dgm:pt modelId="{4E1BEF33-8169-468C-B9DE-48133DD33319}" type="sibTrans" cxnId="{D1F3A079-EE53-45FD-9AE7-B2D4C26CF8C8}">
      <dgm:prSet/>
      <dgm:spPr/>
      <dgm:t>
        <a:bodyPr/>
        <a:lstStyle/>
        <a:p>
          <a:endParaRPr lang="en-US"/>
        </a:p>
      </dgm:t>
    </dgm:pt>
    <dgm:pt modelId="{EEDBE36F-0E46-4CD5-B0A7-C57D12750D20}">
      <dgm:prSet/>
      <dgm:spPr/>
      <dgm:t>
        <a:bodyPr/>
        <a:lstStyle/>
        <a:p>
          <a:pPr>
            <a:lnSpc>
              <a:spcPct val="100000"/>
            </a:lnSpc>
            <a:defRPr cap="all"/>
          </a:pPr>
          <a:r>
            <a:rPr lang="en-US" b="1" i="0" dirty="0"/>
            <a:t>Monetary</a:t>
          </a:r>
          <a:r>
            <a:rPr lang="en-US" b="0" i="0" dirty="0"/>
            <a:t>: How much money a customer spends on purchases</a:t>
          </a:r>
          <a:endParaRPr lang="en-US" dirty="0"/>
        </a:p>
      </dgm:t>
    </dgm:pt>
    <dgm:pt modelId="{AD8A6A92-77FC-4FEB-9782-6808B187368C}" type="parTrans" cxnId="{264C3B7F-2C50-4ED7-AD73-E411398654A1}">
      <dgm:prSet/>
      <dgm:spPr/>
      <dgm:t>
        <a:bodyPr/>
        <a:lstStyle/>
        <a:p>
          <a:endParaRPr lang="en-US"/>
        </a:p>
      </dgm:t>
    </dgm:pt>
    <dgm:pt modelId="{C91A8127-4A46-4361-BA89-66E86C455DDB}" type="sibTrans" cxnId="{264C3B7F-2C50-4ED7-AD73-E411398654A1}">
      <dgm:prSet/>
      <dgm:spPr/>
      <dgm:t>
        <a:bodyPr/>
        <a:lstStyle/>
        <a:p>
          <a:endParaRPr lang="en-US"/>
        </a:p>
      </dgm:t>
    </dgm:pt>
    <dgm:pt modelId="{7A98889B-AB9F-48AC-A4F3-E77815A43BFA}" type="pres">
      <dgm:prSet presAssocID="{50F4A1ED-73A6-41A1-8FCE-BE5C950DC295}" presName="root" presStyleCnt="0">
        <dgm:presLayoutVars>
          <dgm:dir/>
          <dgm:resizeHandles val="exact"/>
        </dgm:presLayoutVars>
      </dgm:prSet>
      <dgm:spPr/>
    </dgm:pt>
    <dgm:pt modelId="{208089D4-E428-43B3-A79D-D2D2C42A670A}" type="pres">
      <dgm:prSet presAssocID="{C3BB9468-3E6E-410D-9B77-453E31AE861B}" presName="compNode" presStyleCnt="0"/>
      <dgm:spPr/>
    </dgm:pt>
    <dgm:pt modelId="{F492DAA2-E07A-404C-9874-4A211D832BB7}" type="pres">
      <dgm:prSet presAssocID="{C3BB9468-3E6E-410D-9B77-453E31AE861B}" presName="iconBgRect" presStyleLbl="bgShp" presStyleIdx="0" presStyleCnt="3"/>
      <dgm:spPr>
        <a:prstGeom prst="round2DiagRect">
          <a:avLst>
            <a:gd name="adj1" fmla="val 29727"/>
            <a:gd name="adj2" fmla="val 0"/>
          </a:avLst>
        </a:prstGeom>
      </dgm:spPr>
    </dgm:pt>
    <dgm:pt modelId="{CB5D8000-7F2D-4D00-8AB5-343B03BC70E8}" type="pres">
      <dgm:prSet presAssocID="{C3BB9468-3E6E-410D-9B77-453E31AE86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03022D9E-2596-4A48-82C6-32DE4AA889A7}" type="pres">
      <dgm:prSet presAssocID="{C3BB9468-3E6E-410D-9B77-453E31AE861B}" presName="spaceRect" presStyleCnt="0"/>
      <dgm:spPr/>
    </dgm:pt>
    <dgm:pt modelId="{B51FBEDB-330C-4527-803A-3E27FF0B3A37}" type="pres">
      <dgm:prSet presAssocID="{C3BB9468-3E6E-410D-9B77-453E31AE861B}" presName="textRect" presStyleLbl="revTx" presStyleIdx="0" presStyleCnt="3">
        <dgm:presLayoutVars>
          <dgm:chMax val="1"/>
          <dgm:chPref val="1"/>
        </dgm:presLayoutVars>
      </dgm:prSet>
      <dgm:spPr/>
    </dgm:pt>
    <dgm:pt modelId="{27FF3557-60BE-4511-AECA-13F20CD9AAFC}" type="pres">
      <dgm:prSet presAssocID="{803B1EA8-9DF7-4D36-9149-34854D870A18}" presName="sibTrans" presStyleCnt="0"/>
      <dgm:spPr/>
    </dgm:pt>
    <dgm:pt modelId="{D058E84A-170F-40DC-8599-9B2DB76CF6C1}" type="pres">
      <dgm:prSet presAssocID="{87408290-925C-452C-9B91-92A1DAAFAC70}" presName="compNode" presStyleCnt="0"/>
      <dgm:spPr/>
    </dgm:pt>
    <dgm:pt modelId="{086815C2-7DEF-4CFE-A976-FB148C7C009C}" type="pres">
      <dgm:prSet presAssocID="{87408290-925C-452C-9B91-92A1DAAFAC70}" presName="iconBgRect" presStyleLbl="bgShp" presStyleIdx="1" presStyleCnt="3"/>
      <dgm:spPr>
        <a:prstGeom prst="round2DiagRect">
          <a:avLst>
            <a:gd name="adj1" fmla="val 29727"/>
            <a:gd name="adj2" fmla="val 0"/>
          </a:avLst>
        </a:prstGeom>
      </dgm:spPr>
    </dgm:pt>
    <dgm:pt modelId="{58E96FFE-281B-4EDD-B0CA-17F7AF4F6E25}" type="pres">
      <dgm:prSet presAssocID="{87408290-925C-452C-9B91-92A1DAAFAC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4483D11D-4B70-4411-9EFD-8F0212D046E0}" type="pres">
      <dgm:prSet presAssocID="{87408290-925C-452C-9B91-92A1DAAFAC70}" presName="spaceRect" presStyleCnt="0"/>
      <dgm:spPr/>
    </dgm:pt>
    <dgm:pt modelId="{C55DF8D9-C349-42B5-A6C5-D0FBD219B2AA}" type="pres">
      <dgm:prSet presAssocID="{87408290-925C-452C-9B91-92A1DAAFAC70}" presName="textRect" presStyleLbl="revTx" presStyleIdx="1" presStyleCnt="3">
        <dgm:presLayoutVars>
          <dgm:chMax val="1"/>
          <dgm:chPref val="1"/>
        </dgm:presLayoutVars>
      </dgm:prSet>
      <dgm:spPr/>
    </dgm:pt>
    <dgm:pt modelId="{D7E881DD-207D-4D66-BC07-05003B10A26C}" type="pres">
      <dgm:prSet presAssocID="{4E1BEF33-8169-468C-B9DE-48133DD33319}" presName="sibTrans" presStyleCnt="0"/>
      <dgm:spPr/>
    </dgm:pt>
    <dgm:pt modelId="{865D5352-E081-48EF-8BFB-9C9F7E9ADE76}" type="pres">
      <dgm:prSet presAssocID="{EEDBE36F-0E46-4CD5-B0A7-C57D12750D20}" presName="compNode" presStyleCnt="0"/>
      <dgm:spPr/>
    </dgm:pt>
    <dgm:pt modelId="{66E3A279-8978-412D-9BC7-5654D0A906E8}" type="pres">
      <dgm:prSet presAssocID="{EEDBE36F-0E46-4CD5-B0A7-C57D12750D20}" presName="iconBgRect" presStyleLbl="bgShp" presStyleIdx="2" presStyleCnt="3"/>
      <dgm:spPr>
        <a:prstGeom prst="round2DiagRect">
          <a:avLst>
            <a:gd name="adj1" fmla="val 29727"/>
            <a:gd name="adj2" fmla="val 0"/>
          </a:avLst>
        </a:prstGeom>
      </dgm:spPr>
    </dgm:pt>
    <dgm:pt modelId="{4E6ECC4E-9A7A-444B-9F9B-EF0E15B14C80}" type="pres">
      <dgm:prSet presAssocID="{EEDBE36F-0E46-4CD5-B0A7-C57D12750D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50E18A0C-2DDA-4534-9859-7B268E162388}" type="pres">
      <dgm:prSet presAssocID="{EEDBE36F-0E46-4CD5-B0A7-C57D12750D20}" presName="spaceRect" presStyleCnt="0"/>
      <dgm:spPr/>
    </dgm:pt>
    <dgm:pt modelId="{E04CC60A-80C0-41A3-BAB2-E1C3DE378DF7}" type="pres">
      <dgm:prSet presAssocID="{EEDBE36F-0E46-4CD5-B0A7-C57D12750D20}" presName="textRect" presStyleLbl="revTx" presStyleIdx="2" presStyleCnt="3">
        <dgm:presLayoutVars>
          <dgm:chMax val="1"/>
          <dgm:chPref val="1"/>
        </dgm:presLayoutVars>
      </dgm:prSet>
      <dgm:spPr/>
    </dgm:pt>
  </dgm:ptLst>
  <dgm:cxnLst>
    <dgm:cxn modelId="{28070A40-C098-4942-9093-3C74E841A4A9}" srcId="{50F4A1ED-73A6-41A1-8FCE-BE5C950DC295}" destId="{C3BB9468-3E6E-410D-9B77-453E31AE861B}" srcOrd="0" destOrd="0" parTransId="{BE346661-F6A4-416F-A356-5AE50C6A51E1}" sibTransId="{803B1EA8-9DF7-4D36-9149-34854D870A18}"/>
    <dgm:cxn modelId="{D1F3A079-EE53-45FD-9AE7-B2D4C26CF8C8}" srcId="{50F4A1ED-73A6-41A1-8FCE-BE5C950DC295}" destId="{87408290-925C-452C-9B91-92A1DAAFAC70}" srcOrd="1" destOrd="0" parTransId="{42505262-F602-4C3F-89F9-01E4369D8861}" sibTransId="{4E1BEF33-8169-468C-B9DE-48133DD33319}"/>
    <dgm:cxn modelId="{264C3B7F-2C50-4ED7-AD73-E411398654A1}" srcId="{50F4A1ED-73A6-41A1-8FCE-BE5C950DC295}" destId="{EEDBE36F-0E46-4CD5-B0A7-C57D12750D20}" srcOrd="2" destOrd="0" parTransId="{AD8A6A92-77FC-4FEB-9782-6808B187368C}" sibTransId="{C91A8127-4A46-4361-BA89-66E86C455DDB}"/>
    <dgm:cxn modelId="{2674B684-A617-4C41-B933-D38372973542}" type="presOf" srcId="{C3BB9468-3E6E-410D-9B77-453E31AE861B}" destId="{B51FBEDB-330C-4527-803A-3E27FF0B3A37}" srcOrd="0" destOrd="0" presId="urn:microsoft.com/office/officeart/2018/5/layout/IconLeafLabelList"/>
    <dgm:cxn modelId="{D3CA178E-E14E-454A-8009-A5606E797F17}" type="presOf" srcId="{EEDBE36F-0E46-4CD5-B0A7-C57D12750D20}" destId="{E04CC60A-80C0-41A3-BAB2-E1C3DE378DF7}" srcOrd="0" destOrd="0" presId="urn:microsoft.com/office/officeart/2018/5/layout/IconLeafLabelList"/>
    <dgm:cxn modelId="{BA024FA2-A041-0E42-B79C-2DDA35069D6B}" type="presOf" srcId="{87408290-925C-452C-9B91-92A1DAAFAC70}" destId="{C55DF8D9-C349-42B5-A6C5-D0FBD219B2AA}" srcOrd="0" destOrd="0" presId="urn:microsoft.com/office/officeart/2018/5/layout/IconLeafLabelList"/>
    <dgm:cxn modelId="{17BB82BC-5724-B14A-B667-7CBD68E447F3}" type="presOf" srcId="{50F4A1ED-73A6-41A1-8FCE-BE5C950DC295}" destId="{7A98889B-AB9F-48AC-A4F3-E77815A43BFA}" srcOrd="0" destOrd="0" presId="urn:microsoft.com/office/officeart/2018/5/layout/IconLeafLabelList"/>
    <dgm:cxn modelId="{77507A6E-6F28-034A-A133-C6141A9DB1CA}" type="presParOf" srcId="{7A98889B-AB9F-48AC-A4F3-E77815A43BFA}" destId="{208089D4-E428-43B3-A79D-D2D2C42A670A}" srcOrd="0" destOrd="0" presId="urn:microsoft.com/office/officeart/2018/5/layout/IconLeafLabelList"/>
    <dgm:cxn modelId="{63FD5BEF-DB94-254A-B904-2E02AA80D283}" type="presParOf" srcId="{208089D4-E428-43B3-A79D-D2D2C42A670A}" destId="{F492DAA2-E07A-404C-9874-4A211D832BB7}" srcOrd="0" destOrd="0" presId="urn:microsoft.com/office/officeart/2018/5/layout/IconLeafLabelList"/>
    <dgm:cxn modelId="{E72409B1-A746-5644-9CC5-AB0CF9841041}" type="presParOf" srcId="{208089D4-E428-43B3-A79D-D2D2C42A670A}" destId="{CB5D8000-7F2D-4D00-8AB5-343B03BC70E8}" srcOrd="1" destOrd="0" presId="urn:microsoft.com/office/officeart/2018/5/layout/IconLeafLabelList"/>
    <dgm:cxn modelId="{6B4D17D2-8BFE-9845-BA91-6209EC201B32}" type="presParOf" srcId="{208089D4-E428-43B3-A79D-D2D2C42A670A}" destId="{03022D9E-2596-4A48-82C6-32DE4AA889A7}" srcOrd="2" destOrd="0" presId="urn:microsoft.com/office/officeart/2018/5/layout/IconLeafLabelList"/>
    <dgm:cxn modelId="{47F47DF0-210C-1E4A-B114-C8ECDEB44598}" type="presParOf" srcId="{208089D4-E428-43B3-A79D-D2D2C42A670A}" destId="{B51FBEDB-330C-4527-803A-3E27FF0B3A37}" srcOrd="3" destOrd="0" presId="urn:microsoft.com/office/officeart/2018/5/layout/IconLeafLabelList"/>
    <dgm:cxn modelId="{240039E0-3BE2-5645-A1FD-9A1E46FFE18A}" type="presParOf" srcId="{7A98889B-AB9F-48AC-A4F3-E77815A43BFA}" destId="{27FF3557-60BE-4511-AECA-13F20CD9AAFC}" srcOrd="1" destOrd="0" presId="urn:microsoft.com/office/officeart/2018/5/layout/IconLeafLabelList"/>
    <dgm:cxn modelId="{02C5C99F-73FC-384A-8446-B4DE5E43EBDA}" type="presParOf" srcId="{7A98889B-AB9F-48AC-A4F3-E77815A43BFA}" destId="{D058E84A-170F-40DC-8599-9B2DB76CF6C1}" srcOrd="2" destOrd="0" presId="urn:microsoft.com/office/officeart/2018/5/layout/IconLeafLabelList"/>
    <dgm:cxn modelId="{700C13D1-2057-054F-B220-468C35AEB87E}" type="presParOf" srcId="{D058E84A-170F-40DC-8599-9B2DB76CF6C1}" destId="{086815C2-7DEF-4CFE-A976-FB148C7C009C}" srcOrd="0" destOrd="0" presId="urn:microsoft.com/office/officeart/2018/5/layout/IconLeafLabelList"/>
    <dgm:cxn modelId="{EB0B8FBE-CCB0-F649-BBD6-A3EED9A2269C}" type="presParOf" srcId="{D058E84A-170F-40DC-8599-9B2DB76CF6C1}" destId="{58E96FFE-281B-4EDD-B0CA-17F7AF4F6E25}" srcOrd="1" destOrd="0" presId="urn:microsoft.com/office/officeart/2018/5/layout/IconLeafLabelList"/>
    <dgm:cxn modelId="{AE02A4C3-D30D-0642-8441-13DF22DB36D4}" type="presParOf" srcId="{D058E84A-170F-40DC-8599-9B2DB76CF6C1}" destId="{4483D11D-4B70-4411-9EFD-8F0212D046E0}" srcOrd="2" destOrd="0" presId="urn:microsoft.com/office/officeart/2018/5/layout/IconLeafLabelList"/>
    <dgm:cxn modelId="{C1DFF8C3-F28C-EF4F-8AA1-C767D709026C}" type="presParOf" srcId="{D058E84A-170F-40DC-8599-9B2DB76CF6C1}" destId="{C55DF8D9-C349-42B5-A6C5-D0FBD219B2AA}" srcOrd="3" destOrd="0" presId="urn:microsoft.com/office/officeart/2018/5/layout/IconLeafLabelList"/>
    <dgm:cxn modelId="{5FE38067-6C25-B642-884F-19EB4306A893}" type="presParOf" srcId="{7A98889B-AB9F-48AC-A4F3-E77815A43BFA}" destId="{D7E881DD-207D-4D66-BC07-05003B10A26C}" srcOrd="3" destOrd="0" presId="urn:microsoft.com/office/officeart/2018/5/layout/IconLeafLabelList"/>
    <dgm:cxn modelId="{71762F47-48F4-1245-85A7-26E3F7EDF696}" type="presParOf" srcId="{7A98889B-AB9F-48AC-A4F3-E77815A43BFA}" destId="{865D5352-E081-48EF-8BFB-9C9F7E9ADE76}" srcOrd="4" destOrd="0" presId="urn:microsoft.com/office/officeart/2018/5/layout/IconLeafLabelList"/>
    <dgm:cxn modelId="{ECAEFD5C-BA97-374C-856A-26870C89E95E}" type="presParOf" srcId="{865D5352-E081-48EF-8BFB-9C9F7E9ADE76}" destId="{66E3A279-8978-412D-9BC7-5654D0A906E8}" srcOrd="0" destOrd="0" presId="urn:microsoft.com/office/officeart/2018/5/layout/IconLeafLabelList"/>
    <dgm:cxn modelId="{ADD7E433-D995-034C-8B53-9279AD2BD25F}" type="presParOf" srcId="{865D5352-E081-48EF-8BFB-9C9F7E9ADE76}" destId="{4E6ECC4E-9A7A-444B-9F9B-EF0E15B14C80}" srcOrd="1" destOrd="0" presId="urn:microsoft.com/office/officeart/2018/5/layout/IconLeafLabelList"/>
    <dgm:cxn modelId="{14E0D2F6-D864-264B-A6F9-57D4B29ADD01}" type="presParOf" srcId="{865D5352-E081-48EF-8BFB-9C9F7E9ADE76}" destId="{50E18A0C-2DDA-4534-9859-7B268E162388}" srcOrd="2" destOrd="0" presId="urn:microsoft.com/office/officeart/2018/5/layout/IconLeafLabelList"/>
    <dgm:cxn modelId="{FA746764-36DE-4448-BD6D-F5EABD604FDE}" type="presParOf" srcId="{865D5352-E081-48EF-8BFB-9C9F7E9ADE76}" destId="{E04CC60A-80C0-41A3-BAB2-E1C3DE378DF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2495F-7B11-7542-BB24-5F84A69B9BA3}">
      <dsp:nvSpPr>
        <dsp:cNvPr id="0" name=""/>
        <dsp:cNvSpPr/>
      </dsp:nvSpPr>
      <dsp:spPr>
        <a:xfrm>
          <a:off x="0" y="0"/>
          <a:ext cx="3149203" cy="35480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524" tIns="330200" rIns="245524" bIns="330200" numCol="1" spcCol="1270" anchor="t" anchorCtr="0">
          <a:noAutofit/>
        </a:bodyPr>
        <a:lstStyle/>
        <a:p>
          <a:pPr marL="0" lvl="0" indent="0" algn="l" defTabSz="844550">
            <a:lnSpc>
              <a:spcPct val="100000"/>
            </a:lnSpc>
            <a:spcBef>
              <a:spcPct val="0"/>
            </a:spcBef>
            <a:spcAft>
              <a:spcPct val="35000"/>
            </a:spcAft>
            <a:buNone/>
          </a:pPr>
          <a:r>
            <a:rPr lang="en-US" sz="1900" b="1" kern="1200" dirty="0"/>
            <a:t>Data cleaning</a:t>
          </a:r>
          <a:r>
            <a:rPr lang="en-US" sz="1900" kern="1200" dirty="0"/>
            <a:t>: Keep rows with price &gt; 0, remove duplicated records</a:t>
          </a:r>
        </a:p>
      </dsp:txBody>
      <dsp:txXfrm>
        <a:off x="0" y="1348263"/>
        <a:ext cx="3149203" cy="2128837"/>
      </dsp:txXfrm>
    </dsp:sp>
    <dsp:sp modelId="{A1373F17-7EC9-D74C-A959-D6DD0710AA08}">
      <dsp:nvSpPr>
        <dsp:cNvPr id="0" name=""/>
        <dsp:cNvSpPr/>
      </dsp:nvSpPr>
      <dsp:spPr>
        <a:xfrm>
          <a:off x="1042392" y="354806"/>
          <a:ext cx="1064418" cy="106441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986" tIns="12700" rIns="8298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98272" y="510686"/>
        <a:ext cx="752658" cy="752658"/>
      </dsp:txXfrm>
    </dsp:sp>
    <dsp:sp modelId="{BD45512E-21BF-1D41-9B79-EF79026FA119}">
      <dsp:nvSpPr>
        <dsp:cNvPr id="0" name=""/>
        <dsp:cNvSpPr/>
      </dsp:nvSpPr>
      <dsp:spPr>
        <a:xfrm>
          <a:off x="0" y="3547990"/>
          <a:ext cx="3149203"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438481-9052-BE4B-9C42-6D245C79E208}">
      <dsp:nvSpPr>
        <dsp:cNvPr id="0" name=""/>
        <dsp:cNvSpPr/>
      </dsp:nvSpPr>
      <dsp:spPr>
        <a:xfrm>
          <a:off x="3464123" y="0"/>
          <a:ext cx="3149203" cy="354806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524" tIns="330200" rIns="245524" bIns="330200" numCol="1" spcCol="1270" anchor="t" anchorCtr="0">
          <a:noAutofit/>
        </a:bodyPr>
        <a:lstStyle/>
        <a:p>
          <a:pPr marL="0" lvl="0" indent="0" algn="l" defTabSz="844550">
            <a:lnSpc>
              <a:spcPct val="100000"/>
            </a:lnSpc>
            <a:spcBef>
              <a:spcPct val="0"/>
            </a:spcBef>
            <a:spcAft>
              <a:spcPct val="35000"/>
            </a:spcAft>
            <a:buNone/>
          </a:pPr>
          <a:r>
            <a:rPr lang="en-US" sz="1900" b="1" kern="1200" dirty="0"/>
            <a:t>Handling missing values</a:t>
          </a:r>
          <a:r>
            <a:rPr lang="en-US" sz="1900" b="0" kern="1200" dirty="0"/>
            <a:t>: drop </a:t>
          </a:r>
          <a:r>
            <a:rPr lang="en-US" sz="1900" b="0" i="0" kern="1200" dirty="0"/>
            <a:t>22% of the rows have a missing value for the Customer ID </a:t>
          </a:r>
          <a:endParaRPr lang="en-US" sz="1900" b="0" kern="1200" dirty="0"/>
        </a:p>
      </dsp:txBody>
      <dsp:txXfrm>
        <a:off x="3464123" y="1348263"/>
        <a:ext cx="3149203" cy="2128837"/>
      </dsp:txXfrm>
    </dsp:sp>
    <dsp:sp modelId="{7354C14D-B0B7-9243-A9C2-6E9E79CFC166}">
      <dsp:nvSpPr>
        <dsp:cNvPr id="0" name=""/>
        <dsp:cNvSpPr/>
      </dsp:nvSpPr>
      <dsp:spPr>
        <a:xfrm>
          <a:off x="4506515" y="354806"/>
          <a:ext cx="1064418" cy="106441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986" tIns="12700" rIns="8298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62395" y="510686"/>
        <a:ext cx="752658" cy="752658"/>
      </dsp:txXfrm>
    </dsp:sp>
    <dsp:sp modelId="{44A412EC-6F16-7647-BEAD-FD52BD9A73F5}">
      <dsp:nvSpPr>
        <dsp:cNvPr id="0" name=""/>
        <dsp:cNvSpPr/>
      </dsp:nvSpPr>
      <dsp:spPr>
        <a:xfrm>
          <a:off x="3464123" y="3547990"/>
          <a:ext cx="3149203"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A85363-E34B-A04D-B240-DDED5284609D}">
      <dsp:nvSpPr>
        <dsp:cNvPr id="0" name=""/>
        <dsp:cNvSpPr/>
      </dsp:nvSpPr>
      <dsp:spPr>
        <a:xfrm>
          <a:off x="6928246" y="0"/>
          <a:ext cx="3149203" cy="354806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524" tIns="330200" rIns="245524" bIns="330200" numCol="1" spcCol="1270" anchor="t" anchorCtr="0">
          <a:noAutofit/>
        </a:bodyPr>
        <a:lstStyle/>
        <a:p>
          <a:pPr marL="0" lvl="0" indent="0" algn="l" defTabSz="844550">
            <a:lnSpc>
              <a:spcPct val="100000"/>
            </a:lnSpc>
            <a:spcBef>
              <a:spcPct val="0"/>
            </a:spcBef>
            <a:spcAft>
              <a:spcPct val="35000"/>
            </a:spcAft>
            <a:buNone/>
          </a:pPr>
          <a:r>
            <a:rPr lang="en-US" sz="1900" b="1" kern="1200" dirty="0"/>
            <a:t>Feature Engineer</a:t>
          </a:r>
          <a:r>
            <a:rPr lang="en-US" sz="1900" kern="1200" dirty="0"/>
            <a:t>: calculate total value of each transaction: </a:t>
          </a:r>
        </a:p>
        <a:p>
          <a:pPr marL="0" lvl="0" indent="0" algn="l" defTabSz="844550">
            <a:lnSpc>
              <a:spcPct val="100000"/>
            </a:lnSpc>
            <a:spcBef>
              <a:spcPct val="0"/>
            </a:spcBef>
            <a:spcAft>
              <a:spcPct val="35000"/>
            </a:spcAft>
            <a:buNone/>
          </a:pPr>
          <a:r>
            <a:rPr lang="en-US" sz="1900" kern="1200" dirty="0"/>
            <a:t>Total = price * quantity.</a:t>
          </a:r>
        </a:p>
      </dsp:txBody>
      <dsp:txXfrm>
        <a:off x="6928246" y="1348263"/>
        <a:ext cx="3149203" cy="2128837"/>
      </dsp:txXfrm>
    </dsp:sp>
    <dsp:sp modelId="{7AD5C491-18ED-C744-8F26-CB900107CF3E}">
      <dsp:nvSpPr>
        <dsp:cNvPr id="0" name=""/>
        <dsp:cNvSpPr/>
      </dsp:nvSpPr>
      <dsp:spPr>
        <a:xfrm>
          <a:off x="7970639" y="354806"/>
          <a:ext cx="1064418" cy="1064418"/>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986" tIns="12700" rIns="8298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126519" y="510686"/>
        <a:ext cx="752658" cy="752658"/>
      </dsp:txXfrm>
    </dsp:sp>
    <dsp:sp modelId="{333C281F-4383-3544-9443-26CFFBBC4A17}">
      <dsp:nvSpPr>
        <dsp:cNvPr id="0" name=""/>
        <dsp:cNvSpPr/>
      </dsp:nvSpPr>
      <dsp:spPr>
        <a:xfrm>
          <a:off x="6928246" y="3547990"/>
          <a:ext cx="3149203"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2DAA2-E07A-404C-9874-4A211D832BB7}">
      <dsp:nvSpPr>
        <dsp:cNvPr id="0" name=""/>
        <dsp:cNvSpPr/>
      </dsp:nvSpPr>
      <dsp:spPr>
        <a:xfrm>
          <a:off x="626528" y="222022"/>
          <a:ext cx="1818562" cy="1818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5D8000-7F2D-4D00-8AB5-343B03BC70E8}">
      <dsp:nvSpPr>
        <dsp:cNvPr id="0" name=""/>
        <dsp:cNvSpPr/>
      </dsp:nvSpPr>
      <dsp:spPr>
        <a:xfrm>
          <a:off x="1014091" y="60958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FBEDB-330C-4527-803A-3E27FF0B3A37}">
      <dsp:nvSpPr>
        <dsp:cNvPr id="0" name=""/>
        <dsp:cNvSpPr/>
      </dsp:nvSpPr>
      <dsp:spPr>
        <a:xfrm>
          <a:off x="45184" y="26070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0" kern="1200" dirty="0"/>
            <a:t>Recency</a:t>
          </a:r>
          <a:r>
            <a:rPr lang="en-US" sz="1500" b="0" i="0" kern="1200" dirty="0"/>
            <a:t>: How recently a customer has made a purchase</a:t>
          </a:r>
          <a:endParaRPr lang="en-US" sz="1500" kern="1200" dirty="0"/>
        </a:p>
      </dsp:txBody>
      <dsp:txXfrm>
        <a:off x="45184" y="2607022"/>
        <a:ext cx="2981250" cy="720000"/>
      </dsp:txXfrm>
    </dsp:sp>
    <dsp:sp modelId="{086815C2-7DEF-4CFE-A976-FB148C7C009C}">
      <dsp:nvSpPr>
        <dsp:cNvPr id="0" name=""/>
        <dsp:cNvSpPr/>
      </dsp:nvSpPr>
      <dsp:spPr>
        <a:xfrm>
          <a:off x="4129497" y="222022"/>
          <a:ext cx="1818562" cy="1818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E96FFE-281B-4EDD-B0CA-17F7AF4F6E25}">
      <dsp:nvSpPr>
        <dsp:cNvPr id="0" name=""/>
        <dsp:cNvSpPr/>
      </dsp:nvSpPr>
      <dsp:spPr>
        <a:xfrm>
          <a:off x="4517059" y="60958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5DF8D9-C349-42B5-A6C5-D0FBD219B2AA}">
      <dsp:nvSpPr>
        <dsp:cNvPr id="0" name=""/>
        <dsp:cNvSpPr/>
      </dsp:nvSpPr>
      <dsp:spPr>
        <a:xfrm>
          <a:off x="3548153" y="26070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0" kern="1200" dirty="0"/>
            <a:t>Frequency</a:t>
          </a:r>
          <a:r>
            <a:rPr lang="en-US" sz="1500" b="0" i="0" kern="1200" dirty="0"/>
            <a:t>: How often a customer makes a purchase</a:t>
          </a:r>
          <a:endParaRPr lang="en-US" sz="1500" kern="1200" dirty="0"/>
        </a:p>
      </dsp:txBody>
      <dsp:txXfrm>
        <a:off x="3548153" y="2607022"/>
        <a:ext cx="2981250" cy="720000"/>
      </dsp:txXfrm>
    </dsp:sp>
    <dsp:sp modelId="{66E3A279-8978-412D-9BC7-5654D0A906E8}">
      <dsp:nvSpPr>
        <dsp:cNvPr id="0" name=""/>
        <dsp:cNvSpPr/>
      </dsp:nvSpPr>
      <dsp:spPr>
        <a:xfrm>
          <a:off x="7632466" y="222022"/>
          <a:ext cx="1818562" cy="1818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ECC4E-9A7A-444B-9F9B-EF0E15B14C80}">
      <dsp:nvSpPr>
        <dsp:cNvPr id="0" name=""/>
        <dsp:cNvSpPr/>
      </dsp:nvSpPr>
      <dsp:spPr>
        <a:xfrm>
          <a:off x="8020028" y="60958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4CC60A-80C0-41A3-BAB2-E1C3DE378DF7}">
      <dsp:nvSpPr>
        <dsp:cNvPr id="0" name=""/>
        <dsp:cNvSpPr/>
      </dsp:nvSpPr>
      <dsp:spPr>
        <a:xfrm>
          <a:off x="7051122" y="26070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0" kern="1200" dirty="0"/>
            <a:t>Monetary</a:t>
          </a:r>
          <a:r>
            <a:rPr lang="en-US" sz="1500" b="0" i="0" kern="1200" dirty="0"/>
            <a:t>: How much money a customer spends on purchases</a:t>
          </a:r>
          <a:endParaRPr lang="en-US" sz="1500" kern="1200" dirty="0"/>
        </a:p>
      </dsp:txBody>
      <dsp:txXfrm>
        <a:off x="7051122" y="260702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8971E-CC48-E84D-B4D3-026BCCB15BFD}" type="datetimeFigureOut">
              <a:rPr lang="en-US" smtClean="0"/>
              <a:t>10/23/23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4A651-F0B9-E74F-B415-686D3240ED25}" type="slidenum">
              <a:rPr lang="en-US" smtClean="0"/>
              <a:t>‹#›</a:t>
            </a:fld>
            <a:endParaRPr lang="en-US"/>
          </a:p>
        </p:txBody>
      </p:sp>
    </p:spTree>
    <p:extLst>
      <p:ext uri="{BB962C8B-B14F-4D97-AF65-F5344CB8AC3E}">
        <p14:creationId xmlns:p14="http://schemas.microsoft.com/office/powerpoint/2010/main" val="206072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Today, I'll present insights drawn from a dataset provided to me about a notable UK-based gift company. This company, offering a unique array of all-occasion gifts, has seen a massive volume of over a million transactions within just a two-year span, from 2009 to 2011.</a:t>
            </a:r>
          </a:p>
          <a:p>
            <a:pPr algn="l"/>
            <a:endParaRPr lang="en-US" b="0" i="0" u="none" strike="noStrike" dirty="0">
              <a:solidFill>
                <a:srgbClr val="374151"/>
              </a:solidFill>
              <a:effectLst/>
              <a:latin typeface="Söhne"/>
            </a:endParaRPr>
          </a:p>
          <a:p>
            <a:pPr algn="l"/>
            <a:r>
              <a:rPr lang="en-US" b="0" i="0" u="none" strike="noStrike" dirty="0">
                <a:solidFill>
                  <a:srgbClr val="374151"/>
                </a:solidFill>
                <a:effectLst/>
                <a:latin typeface="Söhne"/>
              </a:rPr>
              <a:t>Let's break down our primary objectives:</a:t>
            </a:r>
          </a:p>
          <a:p>
            <a:pPr algn="l">
              <a:buFont typeface="+mj-lt"/>
              <a:buAutoNum type="arabicPeriod"/>
            </a:pPr>
            <a:r>
              <a:rPr lang="en-US" b="1" i="0" u="none" strike="noStrike" dirty="0">
                <a:solidFill>
                  <a:srgbClr val="374151"/>
                </a:solidFill>
                <a:effectLst/>
                <a:latin typeface="Söhne"/>
              </a:rPr>
              <a:t>Sales Forecasting</a:t>
            </a:r>
            <a:r>
              <a:rPr lang="en-US" b="0" i="0" u="none" strike="noStrike" dirty="0">
                <a:solidFill>
                  <a:srgbClr val="374151"/>
                </a:solidFill>
                <a:effectLst/>
                <a:latin typeface="Söhne"/>
              </a:rPr>
              <a:t>: We aim to harness the power of this data to predict sales, with a keen focus on the UK's holiday season – the peak from October to December.</a:t>
            </a:r>
          </a:p>
          <a:p>
            <a:pPr algn="l">
              <a:buFont typeface="+mj-lt"/>
              <a:buAutoNum type="arabicPeriod"/>
            </a:pPr>
            <a:r>
              <a:rPr lang="en-US" b="1" i="0" u="none" strike="noStrike" dirty="0">
                <a:solidFill>
                  <a:srgbClr val="374151"/>
                </a:solidFill>
                <a:effectLst/>
                <a:latin typeface="Söhne"/>
              </a:rPr>
              <a:t>Strategic Customer Segmentation</a:t>
            </a:r>
            <a:r>
              <a:rPr lang="en-US" b="0" i="0" u="none" strike="noStrike" dirty="0">
                <a:solidFill>
                  <a:srgbClr val="374151"/>
                </a:solidFill>
                <a:effectLst/>
                <a:latin typeface="Söhne"/>
              </a:rPr>
              <a:t>: We're on a mission to identify not just who our customers are, but which ones offer the highest value. The objective is clear: Target those who buy consistently and have a lower tendency to return products.</a:t>
            </a:r>
          </a:p>
          <a:p>
            <a:pPr algn="l"/>
            <a:r>
              <a:rPr lang="en-US" b="0" i="0" u="none" strike="noStrike" dirty="0">
                <a:solidFill>
                  <a:srgbClr val="374151"/>
                </a:solidFill>
                <a:effectLst/>
                <a:latin typeface="Söhne"/>
              </a:rPr>
              <a:t>Why does this matter? Accurate sales forecasting can streamline operations, from inventory management to marketing efforts, driving profit margins up. Concurrently, a deep dive into customer behavior provides invaluable insights, ensuring we resonate with our target audience, fostering loyalty and engagement.</a:t>
            </a:r>
          </a:p>
          <a:p>
            <a:pPr algn="l"/>
            <a:r>
              <a:rPr lang="en-US" b="0" i="0" u="none" strike="noStrike" dirty="0">
                <a:solidFill>
                  <a:srgbClr val="374151"/>
                </a:solidFill>
                <a:effectLst/>
                <a:latin typeface="Söhne"/>
              </a:rPr>
              <a:t>Using the dataset at hand, I've gleaned patterns, predictions, and actionable insights. Let's embark on this journey together and uncover the potential strategies hidden in the data!"</a:t>
            </a:r>
          </a:p>
        </p:txBody>
      </p:sp>
      <p:sp>
        <p:nvSpPr>
          <p:cNvPr id="4" name="Slide Number Placeholder 3"/>
          <p:cNvSpPr>
            <a:spLocks noGrp="1"/>
          </p:cNvSpPr>
          <p:nvPr>
            <p:ph type="sldNum" sz="quarter" idx="5"/>
          </p:nvPr>
        </p:nvSpPr>
        <p:spPr/>
        <p:txBody>
          <a:bodyPr/>
          <a:lstStyle/>
          <a:p>
            <a:fld id="{CA44A651-F0B9-E74F-B415-686D3240ED25}" type="slidenum">
              <a:rPr lang="en-US" smtClean="0"/>
              <a:t>2</a:t>
            </a:fld>
            <a:endParaRPr lang="en-US"/>
          </a:p>
        </p:txBody>
      </p:sp>
    </p:spTree>
    <p:extLst>
      <p:ext uri="{BB962C8B-B14F-4D97-AF65-F5344CB8AC3E}">
        <p14:creationId xmlns:p14="http://schemas.microsoft.com/office/powerpoint/2010/main" val="58783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13</a:t>
            </a:fld>
            <a:endParaRPr lang="en-US"/>
          </a:p>
        </p:txBody>
      </p:sp>
    </p:spTree>
    <p:extLst>
      <p:ext uri="{BB962C8B-B14F-4D97-AF65-F5344CB8AC3E}">
        <p14:creationId xmlns:p14="http://schemas.microsoft.com/office/powerpoint/2010/main" val="477807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74151"/>
                </a:solidFill>
                <a:effectLst/>
                <a:latin typeface="Söhne"/>
              </a:rPr>
              <a:t>I would like to share about key challenges I faced during analyzing the customer data to uncover insights and forecast sales:</a:t>
            </a:r>
          </a:p>
          <a:p>
            <a:pPr algn="l"/>
            <a:r>
              <a:rPr lang="en-US" b="0" i="0" u="none" strike="noStrike" dirty="0">
                <a:solidFill>
                  <a:srgbClr val="374151"/>
                </a:solidFill>
                <a:effectLst/>
                <a:latin typeface="Söhne"/>
              </a:rPr>
              <a:t>First, the </a:t>
            </a:r>
            <a:r>
              <a:rPr lang="en-US" b="1" i="0" u="none" strike="noStrike" dirty="0">
                <a:solidFill>
                  <a:srgbClr val="374151"/>
                </a:solidFill>
                <a:effectLst/>
                <a:latin typeface="Söhne"/>
              </a:rPr>
              <a:t>Data Complexity</a:t>
            </a:r>
            <a:r>
              <a:rPr lang="en-US" b="0" i="0" u="none" strike="noStrike" dirty="0">
                <a:solidFill>
                  <a:srgbClr val="374151"/>
                </a:solidFill>
                <a:effectLst/>
                <a:latin typeface="Söhne"/>
              </a:rPr>
              <a:t>. We were working with over a million transactions spanning from 2009 to 2011. The vast amount of data presented hurdles in both handling and processing.</a:t>
            </a:r>
          </a:p>
          <a:p>
            <a:pPr algn="l"/>
            <a:r>
              <a:rPr lang="en-US" b="0" i="0" u="none" strike="noStrike" dirty="0">
                <a:solidFill>
                  <a:srgbClr val="374151"/>
                </a:solidFill>
                <a:effectLst/>
                <a:latin typeface="Söhne"/>
              </a:rPr>
              <a:t>Then, we had the </a:t>
            </a:r>
            <a:r>
              <a:rPr lang="en-US" b="1" i="0" u="none" strike="noStrike" dirty="0">
                <a:solidFill>
                  <a:srgbClr val="374151"/>
                </a:solidFill>
                <a:effectLst/>
                <a:latin typeface="Söhne"/>
              </a:rPr>
              <a:t>Seasonality Impact</a:t>
            </a:r>
            <a:r>
              <a:rPr lang="en-US" b="0" i="0" u="none" strike="noStrike" dirty="0">
                <a:solidFill>
                  <a:srgbClr val="374151"/>
                </a:solidFill>
                <a:effectLst/>
                <a:latin typeface="Söhne"/>
              </a:rPr>
              <a:t>. As you know, the UK experiences a surge in business volume, especially during the peak holiday seasons from October to December. This surge often blurs the lines, making it challenging to differentiate between genuine sales growth and mere seasonal spikes.</a:t>
            </a:r>
          </a:p>
          <a:p>
            <a:pPr algn="l"/>
            <a:r>
              <a:rPr lang="en-US" b="0" i="0" u="none" strike="noStrike" dirty="0">
                <a:solidFill>
                  <a:srgbClr val="374151"/>
                </a:solidFill>
                <a:effectLst/>
                <a:latin typeface="Söhne"/>
              </a:rPr>
              <a:t>Another significant challenge was related to </a:t>
            </a:r>
            <a:r>
              <a:rPr lang="en-US" b="1" i="0" u="none" strike="noStrike" dirty="0">
                <a:solidFill>
                  <a:srgbClr val="374151"/>
                </a:solidFill>
                <a:effectLst/>
                <a:latin typeface="Söhne"/>
              </a:rPr>
              <a:t>Cancellations &amp; Returns</a:t>
            </a:r>
            <a:r>
              <a:rPr lang="en-US" b="0" i="0" u="none" strike="noStrike" dirty="0">
                <a:solidFill>
                  <a:srgbClr val="374151"/>
                </a:solidFill>
                <a:effectLst/>
                <a:latin typeface="Söhne"/>
              </a:rPr>
              <a:t>. Given the company's wholesale business nature, identifying truly loyal customers amid frequent bulk order returns and cancellations was quite intricate.</a:t>
            </a:r>
          </a:p>
          <a:p>
            <a:pPr algn="l"/>
            <a:r>
              <a:rPr lang="en-US" b="0" i="0" u="none" strike="noStrike" dirty="0">
                <a:solidFill>
                  <a:srgbClr val="374151"/>
                </a:solidFill>
                <a:effectLst/>
                <a:latin typeface="Söhne"/>
              </a:rPr>
              <a:t>And lastly, </a:t>
            </a:r>
            <a:r>
              <a:rPr lang="en-US" b="1" i="0" u="none" strike="noStrike" dirty="0">
                <a:solidFill>
                  <a:srgbClr val="374151"/>
                </a:solidFill>
                <a:effectLst/>
                <a:latin typeface="Söhne"/>
              </a:rPr>
              <a:t>Forecasting for Clusters</a:t>
            </a:r>
            <a:r>
              <a:rPr lang="en-US" b="0" i="0" u="none" strike="noStrike" dirty="0">
                <a:solidFill>
                  <a:srgbClr val="374151"/>
                </a:solidFill>
                <a:effectLst/>
                <a:latin typeface="Söhne"/>
              </a:rPr>
              <a:t>. Each customer cluster exhibited unique purchasing behaviors. This diversity meant that I had to customize the forecasting approaches for each cluster, adding another layer of complexity. Factors like seasonality and varying return rates further complicated the forecasting process.</a:t>
            </a:r>
          </a:p>
        </p:txBody>
      </p:sp>
      <p:sp>
        <p:nvSpPr>
          <p:cNvPr id="4" name="Slide Number Placeholder 3"/>
          <p:cNvSpPr>
            <a:spLocks noGrp="1"/>
          </p:cNvSpPr>
          <p:nvPr>
            <p:ph type="sldNum" sz="quarter" idx="5"/>
          </p:nvPr>
        </p:nvSpPr>
        <p:spPr/>
        <p:txBody>
          <a:bodyPr/>
          <a:lstStyle/>
          <a:p>
            <a:fld id="{CA44A651-F0B9-E74F-B415-686D3240ED25}" type="slidenum">
              <a:rPr lang="en-US" smtClean="0"/>
              <a:t>14</a:t>
            </a:fld>
            <a:endParaRPr lang="en-US"/>
          </a:p>
        </p:txBody>
      </p:sp>
    </p:spTree>
    <p:extLst>
      <p:ext uri="{BB962C8B-B14F-4D97-AF65-F5344CB8AC3E}">
        <p14:creationId xmlns:p14="http://schemas.microsoft.com/office/powerpoint/2010/main" val="3780769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As we come to the conclusion of the presentation on the retail data challenge, let's circle back to the recommendations that could potentially useful for future analysis.</a:t>
            </a:r>
          </a:p>
          <a:p>
            <a:pPr marL="228600" indent="-228600" algn="l">
              <a:buAutoNum type="arabicPeriod"/>
            </a:pPr>
            <a:r>
              <a:rPr lang="en-US" b="1" i="0" u="none" strike="noStrike" dirty="0">
                <a:solidFill>
                  <a:srgbClr val="374151"/>
                </a:solidFill>
                <a:effectLst/>
                <a:latin typeface="Söhne"/>
              </a:rPr>
              <a:t>Deepening Customer Insights</a:t>
            </a:r>
            <a:r>
              <a:rPr lang="en-US" b="0" i="0" u="none" strike="noStrike" dirty="0">
                <a:solidFill>
                  <a:srgbClr val="374151"/>
                </a:solidFill>
                <a:effectLst/>
                <a:latin typeface="Söhne"/>
              </a:rPr>
              <a:t>: Remember, segmentation is just the beginning. The true gold lies in delving into the deeper intricacies of individual behaviors and preferences, refining our understanding.</a:t>
            </a:r>
          </a:p>
          <a:p>
            <a:pPr marL="228600" indent="-228600" algn="l">
              <a:buAutoNum type="arabicPeriod"/>
            </a:pPr>
            <a:endParaRPr lang="en-US" b="0" i="0" u="none" strike="noStrike" dirty="0">
              <a:solidFill>
                <a:srgbClr val="374151"/>
              </a:solidFill>
              <a:effectLst/>
              <a:latin typeface="Söhne"/>
            </a:endParaRPr>
          </a:p>
          <a:p>
            <a:pPr algn="l"/>
            <a:r>
              <a:rPr lang="en-US" b="1" i="0" u="none" strike="noStrike" dirty="0">
                <a:solidFill>
                  <a:srgbClr val="374151"/>
                </a:solidFill>
                <a:effectLst/>
                <a:latin typeface="Söhne"/>
              </a:rPr>
              <a:t>2. Enhancing Forecasting Techniques</a:t>
            </a:r>
            <a:r>
              <a:rPr lang="en-US" b="0" i="0" u="none" strike="noStrike" dirty="0">
                <a:solidFill>
                  <a:srgbClr val="374151"/>
                </a:solidFill>
                <a:effectLst/>
                <a:latin typeface="Söhne"/>
              </a:rPr>
              <a:t>: To stay ahead, we need to constantly innovate. By incorporating cutting-edge machine learning models and diverse ensemble techniques, we can ensure our forecasts are not just accurate, but also adaptable.</a:t>
            </a:r>
          </a:p>
          <a:p>
            <a:pPr algn="l"/>
            <a:endParaRPr lang="en-US" b="0" i="0" u="none" strike="noStrike" dirty="0">
              <a:solidFill>
                <a:srgbClr val="374151"/>
              </a:solidFill>
              <a:effectLst/>
              <a:latin typeface="Söhne"/>
            </a:endParaRPr>
          </a:p>
          <a:p>
            <a:pPr algn="l"/>
            <a:r>
              <a:rPr lang="en-US" b="1" i="0" u="none" strike="noStrike" dirty="0">
                <a:solidFill>
                  <a:srgbClr val="374151"/>
                </a:solidFill>
                <a:effectLst/>
                <a:latin typeface="Söhne"/>
              </a:rPr>
              <a:t>3. Expanding Feature Engineering</a:t>
            </a:r>
            <a:r>
              <a:rPr lang="en-US" b="0" i="0" u="none" strike="noStrike" dirty="0">
                <a:solidFill>
                  <a:srgbClr val="374151"/>
                </a:solidFill>
                <a:effectLst/>
                <a:latin typeface="Söhne"/>
              </a:rPr>
              <a:t>: Our data is rich, and there’s so much more we can extract. From understanding nuanced purchasing behaviors to assessing the ripple effects of external market shifts, our aim is to constantly refine our features.</a:t>
            </a:r>
          </a:p>
          <a:p>
            <a:pPr algn="l"/>
            <a:endParaRPr lang="en-US" b="0" i="0" u="none" strike="noStrike" dirty="0">
              <a:solidFill>
                <a:srgbClr val="374151"/>
              </a:solidFill>
              <a:effectLst/>
              <a:latin typeface="Söhne"/>
            </a:endParaRPr>
          </a:p>
          <a:p>
            <a:pPr algn="l"/>
            <a:r>
              <a:rPr lang="en-US" b="1" i="0" u="none" strike="noStrike" dirty="0">
                <a:solidFill>
                  <a:srgbClr val="374151"/>
                </a:solidFill>
                <a:effectLst/>
                <a:latin typeface="Söhne"/>
              </a:rPr>
              <a:t>4. RMF &amp; </a:t>
            </a:r>
            <a:r>
              <a:rPr lang="en-US" b="1" i="0" u="none" strike="noStrike" dirty="0" err="1">
                <a:solidFill>
                  <a:srgbClr val="374151"/>
                </a:solidFill>
                <a:effectLst/>
                <a:latin typeface="Söhne"/>
              </a:rPr>
              <a:t>Kmeans</a:t>
            </a:r>
            <a:r>
              <a:rPr lang="en-US" b="1" i="0" u="none" strike="noStrike" dirty="0">
                <a:solidFill>
                  <a:srgbClr val="374151"/>
                </a:solidFill>
                <a:effectLst/>
                <a:latin typeface="Söhne"/>
              </a:rPr>
              <a:t> Optimization</a:t>
            </a:r>
            <a:r>
              <a:rPr lang="en-US" b="0" i="0" u="none" strike="noStrike" dirty="0">
                <a:solidFill>
                  <a:srgbClr val="374151"/>
                </a:solidFill>
                <a:effectLst/>
                <a:latin typeface="Söhne"/>
              </a:rPr>
              <a:t>: Static doesn’t work in a dynamic world. By continuously re-evaluating and optimizing our segmentation approach, we keep our strategies agile and resonant.</a:t>
            </a:r>
          </a:p>
          <a:p>
            <a:pPr algn="l"/>
            <a:endParaRPr lang="en-US" b="0" i="0" u="none" strike="noStrike" dirty="0">
              <a:solidFill>
                <a:srgbClr val="374151"/>
              </a:solidFill>
              <a:effectLst/>
              <a:latin typeface="Söhne"/>
            </a:endParaRPr>
          </a:p>
          <a:p>
            <a:pPr algn="l"/>
            <a:r>
              <a:rPr lang="en-US" b="1" i="0" u="none" strike="noStrike" dirty="0">
                <a:solidFill>
                  <a:srgbClr val="374151"/>
                </a:solidFill>
                <a:effectLst/>
                <a:latin typeface="Söhne"/>
              </a:rPr>
              <a:t>5. Impact of Strategy on Sales</a:t>
            </a:r>
            <a:r>
              <a:rPr lang="en-US" b="0" i="0" u="none" strike="noStrike" dirty="0">
                <a:solidFill>
                  <a:srgbClr val="374151"/>
                </a:solidFill>
                <a:effectLst/>
                <a:latin typeface="Söhne"/>
              </a:rPr>
              <a:t>: Execution and evaluation go hand in hand. We'll be rigorously assessing the real-world impact of our strategies, ensuring we learn, adapt, and improve.</a:t>
            </a:r>
          </a:p>
          <a:p>
            <a:pPr algn="l"/>
            <a:endParaRPr lang="en-US" b="0" i="0" u="none" strike="noStrike" dirty="0">
              <a:solidFill>
                <a:srgbClr val="374151"/>
              </a:solidFill>
              <a:effectLst/>
              <a:latin typeface="Söhne"/>
            </a:endParaRPr>
          </a:p>
          <a:p>
            <a:pPr algn="l"/>
            <a:r>
              <a:rPr lang="en-US" b="0" i="0" u="none" strike="noStrike" dirty="0">
                <a:solidFill>
                  <a:srgbClr val="374151"/>
                </a:solidFill>
                <a:effectLst/>
                <a:latin typeface="Söhne"/>
              </a:rPr>
              <a:t>Every challenge presents an opportunity for growth and learning. With these recommendations, I’m not just looking to overcome our current challenges but also to propel </a:t>
            </a:r>
            <a:r>
              <a:rPr lang="en-US" b="0" i="0" u="none" strike="noStrike" dirty="0" err="1">
                <a:solidFill>
                  <a:srgbClr val="374151"/>
                </a:solidFill>
                <a:effectLst/>
                <a:latin typeface="Söhne"/>
              </a:rPr>
              <a:t>myselves</a:t>
            </a:r>
            <a:r>
              <a:rPr lang="en-US" b="0" i="0" u="none" strike="noStrike" dirty="0">
                <a:solidFill>
                  <a:srgbClr val="374151"/>
                </a:solidFill>
                <a:effectLst/>
                <a:latin typeface="Söhne"/>
              </a:rPr>
              <a:t> into a future of data-driven excellence</a:t>
            </a:r>
            <a:r>
              <a:rPr lang="en-US" b="0" i="0" u="none" strike="noStrike">
                <a:solidFill>
                  <a:srgbClr val="374151"/>
                </a:solidFill>
                <a:effectLst/>
                <a:latin typeface="Söhne"/>
              </a:rPr>
              <a:t>. Thank </a:t>
            </a:r>
            <a:r>
              <a:rPr lang="en-US" b="0" i="0" u="none" strike="noStrike" dirty="0">
                <a:solidFill>
                  <a:srgbClr val="374151"/>
                </a:solidFill>
                <a:effectLst/>
                <a:latin typeface="Söhne"/>
              </a:rPr>
              <a:t>you for your attention and engagement."</a:t>
            </a:r>
          </a:p>
          <a:p>
            <a:br>
              <a:rPr lang="en-US" dirty="0"/>
            </a:br>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15</a:t>
            </a:fld>
            <a:endParaRPr lang="en-US"/>
          </a:p>
        </p:txBody>
      </p:sp>
    </p:spTree>
    <p:extLst>
      <p:ext uri="{BB962C8B-B14F-4D97-AF65-F5344CB8AC3E}">
        <p14:creationId xmlns:p14="http://schemas.microsoft.com/office/powerpoint/2010/main" val="413576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rgbClr val="000000"/>
                </a:solidFill>
                <a:effectLst/>
              </a:rPr>
              <a:t>Take a look at total purchase amount by Customer, we turn our attention to our highest spenders, the spotlight is on Customer 18102 from the United Kingdom, who has lavishly contributed £598k over two years. Not too far behind, we have a patron from the Netherlands ringing up a bill of £523k. Collectively, our top 10 spender list is dominated by customers from the UK, EIRE, Netherlands, and Australia - representing strong economies.</a:t>
            </a:r>
          </a:p>
          <a:p>
            <a:pPr algn="l"/>
            <a:endParaRPr lang="en-US" dirty="0">
              <a:solidFill>
                <a:srgbClr val="000000"/>
              </a:solidFill>
              <a:effectLst/>
            </a:endParaRPr>
          </a:p>
          <a:p>
            <a:pPr algn="l"/>
            <a:r>
              <a:rPr lang="en-US" dirty="0">
                <a:solidFill>
                  <a:srgbClr val="000000"/>
                </a:solidFill>
                <a:effectLst/>
              </a:rPr>
              <a:t>Interestingly, when we glance at the opposite spectrum, where customers have spent the least, the figures turn negative, hinting at returns. The highest return value is a substantial £25k, and what's intriguing is that this customer also hails from the UK. It's worth noting that most of the significant return amounts originate from the same countries as our top spenders. A unique dynamic worth exploring further."</a:t>
            </a:r>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3</a:t>
            </a:fld>
            <a:endParaRPr lang="en-US"/>
          </a:p>
        </p:txBody>
      </p:sp>
    </p:spTree>
    <p:extLst>
      <p:ext uri="{BB962C8B-B14F-4D97-AF65-F5344CB8AC3E}">
        <p14:creationId xmlns:p14="http://schemas.microsoft.com/office/powerpoint/2010/main" val="316975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Let's delve into the total purchase amount by country. Dominating the charts, we have the United Kingdom, showcasing a whopping £13.8M in purchases. In comparison, EIRE, our next highest contributor, stands at £579k, which is a staggering 23 times less! A fascinating observation is that our top ten spenders are all nestled within Europe. </a:t>
            </a:r>
          </a:p>
          <a:p>
            <a:pPr algn="l"/>
            <a:endParaRPr lang="en-US" b="0" i="0" dirty="0">
              <a:solidFill>
                <a:srgbClr val="000000"/>
              </a:solidFill>
              <a:effectLst/>
              <a:latin typeface="Helvetica Neue" panose="02000503000000020004" pitchFamily="2" charset="0"/>
            </a:endParaRPr>
          </a:p>
          <a:p>
            <a:pPr algn="l"/>
            <a:r>
              <a:rPr lang="en-US" b="0" i="0" dirty="0">
                <a:solidFill>
                  <a:srgbClr val="000000"/>
                </a:solidFill>
                <a:effectLst/>
                <a:latin typeface="Helvetica Neue" panose="02000503000000020004" pitchFamily="2" charset="0"/>
              </a:rPr>
              <a:t>On the flip side, Saudi Arabia has the distinction of being our smallest spender, with a modest £131 over two years. While it's typical for countries with lower spending to be outside Europe, there's an intriguing outlier: the Czech Republic. With more comprehensive data, I'd be eager to explore the story behind this."</a:t>
            </a:r>
          </a:p>
        </p:txBody>
      </p:sp>
      <p:sp>
        <p:nvSpPr>
          <p:cNvPr id="4" name="Slide Number Placeholder 3"/>
          <p:cNvSpPr>
            <a:spLocks noGrp="1"/>
          </p:cNvSpPr>
          <p:nvPr>
            <p:ph type="sldNum" sz="quarter" idx="5"/>
          </p:nvPr>
        </p:nvSpPr>
        <p:spPr/>
        <p:txBody>
          <a:bodyPr/>
          <a:lstStyle/>
          <a:p>
            <a:fld id="{CA44A651-F0B9-E74F-B415-686D3240ED25}" type="slidenum">
              <a:rPr lang="en-US" smtClean="0"/>
              <a:t>4</a:t>
            </a:fld>
            <a:endParaRPr lang="en-US"/>
          </a:p>
        </p:txBody>
      </p:sp>
    </p:spTree>
    <p:extLst>
      <p:ext uri="{BB962C8B-B14F-4D97-AF65-F5344CB8AC3E}">
        <p14:creationId xmlns:p14="http://schemas.microsoft.com/office/powerpoint/2010/main" val="317441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Turning our attention to unique customer by country, the UK stands out remarkably with a staggering 5.41k individual customers making purchases in the last two years. To put this into perspective, Germany and France, while significant players, have only 107 and 95 unique customers respectively. This vast gap echoes trends we identified during our purchase analysis.</a:t>
            </a:r>
          </a:p>
          <a:p>
            <a:pPr algn="l"/>
            <a:endParaRPr lang="en-US" b="0" i="0" dirty="0">
              <a:solidFill>
                <a:srgbClr val="000000"/>
              </a:solidFill>
              <a:effectLst/>
              <a:latin typeface="Helvetica Neue" panose="02000503000000020004" pitchFamily="2" charset="0"/>
            </a:endParaRPr>
          </a:p>
          <a:p>
            <a:pPr algn="l"/>
            <a:r>
              <a:rPr lang="en-US" b="0" i="0" dirty="0">
                <a:solidFill>
                  <a:srgbClr val="000000"/>
                </a:solidFill>
                <a:effectLst/>
                <a:latin typeface="Helvetica Neue" panose="02000503000000020004" pitchFamily="2" charset="0"/>
              </a:rPr>
              <a:t>Now, diving deeper, we find something interesting. A variety of countries, from Thailand to Nigeria, and even Saudi Arabia, have just one solitary customer recorded. What's more intriguing is that alongside these, we also see European regions like the Czech Republic, Lithuania, and the European Community each having only one unique customer. One might wonder about smaller regions like Iceland, but what's the story behind these European numbers? It's a fascinating point to consider.</a:t>
            </a:r>
          </a:p>
        </p:txBody>
      </p:sp>
      <p:sp>
        <p:nvSpPr>
          <p:cNvPr id="4" name="Slide Number Placeholder 3"/>
          <p:cNvSpPr>
            <a:spLocks noGrp="1"/>
          </p:cNvSpPr>
          <p:nvPr>
            <p:ph type="sldNum" sz="quarter" idx="5"/>
          </p:nvPr>
        </p:nvSpPr>
        <p:spPr/>
        <p:txBody>
          <a:bodyPr/>
          <a:lstStyle/>
          <a:p>
            <a:fld id="{CA44A651-F0B9-E74F-B415-686D3240ED25}" type="slidenum">
              <a:rPr lang="en-US" smtClean="0"/>
              <a:t>5</a:t>
            </a:fld>
            <a:endParaRPr lang="en-US"/>
          </a:p>
        </p:txBody>
      </p:sp>
    </p:spTree>
    <p:extLst>
      <p:ext uri="{BB962C8B-B14F-4D97-AF65-F5344CB8AC3E}">
        <p14:creationId xmlns:p14="http://schemas.microsoft.com/office/powerpoint/2010/main" val="4134994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Let’s diving into our product insights. The standout performer is World War II Gliders, with a staggering 107,000 units sold in just two years. Our assortment doesn't just cater to enthusiasts; everyday items like cake cases, holders, purses, and jumbo bags are also amongst our bestsellers. However, on the topic of returns, there's a trend we should be aware of. Our White Cherry Lights lead this category with 105 units returned. Interestingly, a number of decorative items such as candles, flasks, and magnets also appear frequently. This may signal areas we need to revisit for quality or market positioning.</a:t>
            </a:r>
            <a:endParaRPr lang="en-US" b="0" i="0"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CA44A651-F0B9-E74F-B415-686D3240ED25}" type="slidenum">
              <a:rPr lang="en-US" smtClean="0"/>
              <a:t>6</a:t>
            </a:fld>
            <a:endParaRPr lang="en-US"/>
          </a:p>
        </p:txBody>
      </p:sp>
    </p:spTree>
    <p:extLst>
      <p:ext uri="{BB962C8B-B14F-4D97-AF65-F5344CB8AC3E}">
        <p14:creationId xmlns:p14="http://schemas.microsoft.com/office/powerpoint/2010/main" val="3679296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Looking at our data, the seasonal trends are clear. We see a surge in purchases leading up to Christmas, followed by a noticeable decline. When we zoom in, these holiday spikes become even more pronounced. But here's something interesting: December 2011's sales were just half of what we saw in December 2010. A dramatic decrease year-over-year.</a:t>
            </a:r>
            <a:endParaRPr lang="en-US" b="0" i="0"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CA44A651-F0B9-E74F-B415-686D3240ED25}" type="slidenum">
              <a:rPr lang="en-US" smtClean="0"/>
              <a:t>7</a:t>
            </a:fld>
            <a:endParaRPr lang="en-US"/>
          </a:p>
        </p:txBody>
      </p:sp>
    </p:spTree>
    <p:extLst>
      <p:ext uri="{BB962C8B-B14F-4D97-AF65-F5344CB8AC3E}">
        <p14:creationId xmlns:p14="http://schemas.microsoft.com/office/powerpoint/2010/main" val="314504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8</a:t>
            </a:fld>
            <a:endParaRPr lang="en-US"/>
          </a:p>
        </p:txBody>
      </p:sp>
    </p:spTree>
    <p:extLst>
      <p:ext uri="{BB962C8B-B14F-4D97-AF65-F5344CB8AC3E}">
        <p14:creationId xmlns:p14="http://schemas.microsoft.com/office/powerpoint/2010/main" val="48410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About the clusters identified, Starting with </a:t>
            </a:r>
            <a:r>
              <a:rPr lang="en-US" b="1" i="0" u="none" strike="noStrike" dirty="0">
                <a:solidFill>
                  <a:srgbClr val="374151"/>
                </a:solidFill>
                <a:effectLst/>
                <a:latin typeface="Söhne"/>
              </a:rPr>
              <a:t>Cluster 0</a:t>
            </a:r>
            <a:r>
              <a:rPr lang="en-US" b="0" i="0" u="none" strike="noStrike" dirty="0">
                <a:solidFill>
                  <a:srgbClr val="374151"/>
                </a:solidFill>
                <a:effectLst/>
                <a:latin typeface="Söhne"/>
              </a:rPr>
              <a:t>, this is our gold standard. It boasts the majority of our customer base, who are not only high spenders but also frequent shoppers, making their most recent purchase just over a month ago. This is our core customer base, and considering their loyalty, introducing benefits like free shipping could enhance their shopping experience even further.</a:t>
            </a:r>
          </a:p>
          <a:p>
            <a:pPr algn="l"/>
            <a:r>
              <a:rPr lang="en-US" b="0" i="0" u="none" strike="noStrike" dirty="0">
                <a:solidFill>
                  <a:srgbClr val="374151"/>
                </a:solidFill>
                <a:effectLst/>
                <a:latin typeface="Söhne"/>
              </a:rPr>
              <a:t>Next, we have </a:t>
            </a:r>
            <a:r>
              <a:rPr lang="en-US" b="1" i="0" u="none" strike="noStrike" dirty="0">
                <a:solidFill>
                  <a:srgbClr val="374151"/>
                </a:solidFill>
                <a:effectLst/>
                <a:latin typeface="Söhne"/>
              </a:rPr>
              <a:t>Cluster 2</a:t>
            </a:r>
            <a:r>
              <a:rPr lang="en-US" b="0" i="0" u="none" strike="noStrike" dirty="0">
                <a:solidFill>
                  <a:srgbClr val="374151"/>
                </a:solidFill>
                <a:effectLst/>
                <a:latin typeface="Söhne"/>
              </a:rPr>
              <a:t>. These folks are significant spenders but haven't visited us recently. This is an opportune moment to re-engage them with fresh product launches or exclusive deals. Our aim? To transition them to regulars like our Cluster 0.</a:t>
            </a:r>
          </a:p>
          <a:p>
            <a:pPr algn="l"/>
            <a:r>
              <a:rPr lang="en-US" b="0" i="0" u="none" strike="noStrike" dirty="0">
                <a:solidFill>
                  <a:srgbClr val="374151"/>
                </a:solidFill>
                <a:effectLst/>
                <a:latin typeface="Söhne"/>
              </a:rPr>
              <a:t>Then there's </a:t>
            </a:r>
            <a:r>
              <a:rPr lang="en-US" b="1" i="0" u="none" strike="noStrike" dirty="0">
                <a:solidFill>
                  <a:srgbClr val="374151"/>
                </a:solidFill>
                <a:effectLst/>
                <a:latin typeface="Söhne"/>
              </a:rPr>
              <a:t>Cluster 3</a:t>
            </a:r>
            <a:r>
              <a:rPr lang="en-US" b="0" i="0" u="none" strike="noStrike" dirty="0">
                <a:solidFill>
                  <a:srgbClr val="374151"/>
                </a:solidFill>
                <a:effectLst/>
                <a:latin typeface="Söhne"/>
              </a:rPr>
              <a:t>, a segment of occasional shoppers. They're moderate spenders, and their shopping patterns are more sporadic, with their last visit being a few months back. They represent our casual shoppers who may pop in now and then.</a:t>
            </a:r>
          </a:p>
          <a:p>
            <a:pPr algn="l"/>
            <a:r>
              <a:rPr lang="en-US" b="0" i="0" u="none" strike="noStrike" dirty="0">
                <a:solidFill>
                  <a:srgbClr val="374151"/>
                </a:solidFill>
                <a:effectLst/>
                <a:latin typeface="Söhne"/>
              </a:rPr>
              <a:t>Lastly, </a:t>
            </a:r>
            <a:r>
              <a:rPr lang="en-US" b="1" i="0" u="none" strike="noStrike" dirty="0">
                <a:solidFill>
                  <a:srgbClr val="374151"/>
                </a:solidFill>
                <a:effectLst/>
                <a:latin typeface="Söhne"/>
              </a:rPr>
              <a:t>Cluster 1</a:t>
            </a:r>
            <a:r>
              <a:rPr lang="en-US" b="0" i="0" u="none" strike="noStrike" dirty="0">
                <a:solidFill>
                  <a:srgbClr val="374151"/>
                </a:solidFill>
                <a:effectLst/>
                <a:latin typeface="Söhne"/>
              </a:rPr>
              <a:t>. Here, we have a challenge. They've shown minimal engagement, both in terms of spending and frequency. It's been a considerable time since their last purchase, indicating they might have moved away from our platform. Crafting a unique re-engagement strategy is essential for this group."</a:t>
            </a:r>
          </a:p>
          <a:p>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11</a:t>
            </a:fld>
            <a:endParaRPr lang="en-US"/>
          </a:p>
        </p:txBody>
      </p:sp>
    </p:spTree>
    <p:extLst>
      <p:ext uri="{BB962C8B-B14F-4D97-AF65-F5344CB8AC3E}">
        <p14:creationId xmlns:p14="http://schemas.microsoft.com/office/powerpoint/2010/main" val="525439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12</a:t>
            </a:fld>
            <a:endParaRPr lang="en-US"/>
          </a:p>
        </p:txBody>
      </p:sp>
    </p:spTree>
    <p:extLst>
      <p:ext uri="{BB962C8B-B14F-4D97-AF65-F5344CB8AC3E}">
        <p14:creationId xmlns:p14="http://schemas.microsoft.com/office/powerpoint/2010/main" val="407721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10/23/23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606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10/23/23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1841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10/23/23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160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10/23/23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7443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10/23/23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4386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10/23/23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3483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10/23/23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2007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10/23/23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994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10/23/23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2843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10/23/23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0327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10/23/23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9348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10/23/23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48943203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AF2B9C5-A0A6-92FF-4F07-0F61D356E599}"/>
              </a:ext>
            </a:extLst>
          </p:cNvPr>
          <p:cNvSpPr>
            <a:spLocks noGrp="1"/>
          </p:cNvSpPr>
          <p:nvPr>
            <p:ph type="ctrTitle"/>
          </p:nvPr>
        </p:nvSpPr>
        <p:spPr>
          <a:xfrm>
            <a:off x="530352" y="589788"/>
            <a:ext cx="4884481" cy="2510921"/>
          </a:xfrm>
        </p:spPr>
        <p:txBody>
          <a:bodyPr>
            <a:normAutofit/>
          </a:bodyPr>
          <a:lstStyle/>
          <a:p>
            <a:r>
              <a:rPr lang="en-US" dirty="0"/>
              <a:t>Retail Challenge</a:t>
            </a:r>
            <a:endParaRPr lang="en-US"/>
          </a:p>
        </p:txBody>
      </p:sp>
      <p:sp>
        <p:nvSpPr>
          <p:cNvPr id="3" name="Subtitle 2">
            <a:extLst>
              <a:ext uri="{FF2B5EF4-FFF2-40B4-BE49-F238E27FC236}">
                <a16:creationId xmlns:a16="http://schemas.microsoft.com/office/drawing/2014/main" id="{1A2F4D83-C98F-66F4-C5FB-83961FCE051E}"/>
              </a:ext>
            </a:extLst>
          </p:cNvPr>
          <p:cNvSpPr>
            <a:spLocks noGrp="1"/>
          </p:cNvSpPr>
          <p:nvPr>
            <p:ph type="subTitle" idx="1"/>
          </p:nvPr>
        </p:nvSpPr>
        <p:spPr>
          <a:xfrm>
            <a:off x="530352" y="3509963"/>
            <a:ext cx="4884481" cy="2058352"/>
          </a:xfrm>
        </p:spPr>
        <p:txBody>
          <a:bodyPr>
            <a:normAutofit/>
          </a:bodyPr>
          <a:lstStyle/>
          <a:p>
            <a:r>
              <a:rPr lang="en-US" dirty="0"/>
              <a:t>Data Scientist – Laura Le</a:t>
            </a:r>
            <a:endParaRPr lang="en-US"/>
          </a:p>
        </p:txBody>
      </p:sp>
      <p:grpSp>
        <p:nvGrpSpPr>
          <p:cNvPr id="24"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2" name="Freeform: Shape 31">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Shopping cart">
            <a:extLst>
              <a:ext uri="{FF2B5EF4-FFF2-40B4-BE49-F238E27FC236}">
                <a16:creationId xmlns:a16="http://schemas.microsoft.com/office/drawing/2014/main" id="{657E87C8-B135-22AE-16C8-81BB9609D0D1}"/>
              </a:ext>
            </a:extLst>
          </p:cNvPr>
          <p:cNvPicPr>
            <a:picLocks noChangeAspect="1"/>
          </p:cNvPicPr>
          <p:nvPr/>
        </p:nvPicPr>
        <p:blipFill rotWithShape="1">
          <a:blip r:embed="rId2"/>
          <a:srcRect r="38554" b="1"/>
          <a:stretch/>
        </p:blipFill>
        <p:spPr>
          <a:xfrm>
            <a:off x="6129701" y="589788"/>
            <a:ext cx="5347430" cy="5678424"/>
          </a:xfrm>
          <a:prstGeom prst="rect">
            <a:avLst/>
          </a:prstGeom>
        </p:spPr>
      </p:pic>
      <p:sp>
        <p:nvSpPr>
          <p:cNvPr id="34" name="Freeform: Shape 33">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oup 35">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37" name="Freeform: Shape 36">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8" name="Freeform: Shape 37">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0"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1102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122277-8D7A-0D0C-302E-3EBF6E0F219B}"/>
              </a:ext>
            </a:extLst>
          </p:cNvPr>
          <p:cNvSpPr>
            <a:spLocks noGrp="1"/>
          </p:cNvSpPr>
          <p:nvPr>
            <p:ph type="title"/>
          </p:nvPr>
        </p:nvSpPr>
        <p:spPr>
          <a:xfrm>
            <a:off x="517871" y="976160"/>
            <a:ext cx="4767930" cy="1848734"/>
          </a:xfrm>
        </p:spPr>
        <p:txBody>
          <a:bodyPr vert="horz" lIns="91440" tIns="45720" rIns="91440" bIns="45720" rtlCol="0" anchor="b">
            <a:normAutofit/>
          </a:bodyPr>
          <a:lstStyle/>
          <a:p>
            <a:r>
              <a:rPr lang="en-US"/>
              <a:t>K-means Clustering</a:t>
            </a:r>
          </a:p>
        </p:txBody>
      </p:sp>
      <p:sp>
        <p:nvSpPr>
          <p:cNvPr id="87" name="Freeform: Shape 86">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9"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90"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1"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2"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3"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4"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1" name="Picture 10" descr="A graph of a number of numbers&#10;&#10;Description automatically generated with medium confidence">
            <a:extLst>
              <a:ext uri="{FF2B5EF4-FFF2-40B4-BE49-F238E27FC236}">
                <a16:creationId xmlns:a16="http://schemas.microsoft.com/office/drawing/2014/main" id="{6EBDFD4A-51EB-B6C9-E4B9-1E7DD237B7E8}"/>
              </a:ext>
            </a:extLst>
          </p:cNvPr>
          <p:cNvPicPr>
            <a:picLocks noChangeAspect="1"/>
          </p:cNvPicPr>
          <p:nvPr/>
        </p:nvPicPr>
        <p:blipFill>
          <a:blip r:embed="rId2"/>
          <a:stretch>
            <a:fillRect/>
          </a:stretch>
        </p:blipFill>
        <p:spPr>
          <a:xfrm>
            <a:off x="5961325" y="2641157"/>
            <a:ext cx="5652563" cy="2840413"/>
          </a:xfrm>
          <a:prstGeom prst="rect">
            <a:avLst/>
          </a:prstGeom>
        </p:spPr>
      </p:pic>
      <p:sp>
        <p:nvSpPr>
          <p:cNvPr id="24" name="TextBox 23">
            <a:extLst>
              <a:ext uri="{FF2B5EF4-FFF2-40B4-BE49-F238E27FC236}">
                <a16:creationId xmlns:a16="http://schemas.microsoft.com/office/drawing/2014/main" id="{F6A4DD7E-46BE-220E-0FC1-E47BC63C8ABB}"/>
              </a:ext>
            </a:extLst>
          </p:cNvPr>
          <p:cNvSpPr txBox="1"/>
          <p:nvPr/>
        </p:nvSpPr>
        <p:spPr>
          <a:xfrm>
            <a:off x="517871" y="3299404"/>
            <a:ext cx="4767930" cy="274575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dirty="0"/>
              <a:t>- Standardize the variables to get symmetric distribution.</a:t>
            </a:r>
          </a:p>
          <a:p>
            <a:pPr>
              <a:lnSpc>
                <a:spcPct val="110000"/>
              </a:lnSpc>
              <a:spcAft>
                <a:spcPts val="600"/>
              </a:spcAft>
              <a:buFont typeface="Arial" panose="020B0604020202020204" pitchFamily="34" charset="0"/>
            </a:pPr>
            <a:r>
              <a:rPr lang="en-US" sz="2000" dirty="0"/>
              <a:t>- The plots from different metrics all suggest that the best number of clusters is 4</a:t>
            </a:r>
          </a:p>
          <a:p>
            <a:pPr>
              <a:lnSpc>
                <a:spcPct val="110000"/>
              </a:lnSpc>
              <a:spcAft>
                <a:spcPts val="600"/>
              </a:spcAft>
              <a:buFont typeface="Arial" panose="020B0604020202020204" pitchFamily="34" charset="0"/>
            </a:pPr>
            <a:r>
              <a:rPr lang="en-US" sz="2000" dirty="0"/>
              <a:t>- K-means compute and assign the clusters for each customer.</a:t>
            </a:r>
          </a:p>
        </p:txBody>
      </p:sp>
      <p:pic>
        <p:nvPicPr>
          <p:cNvPr id="5" name="Content Placeholder 4" descr="A graph with a bar graph&#10;&#10;Description automatically generated with medium confidence">
            <a:extLst>
              <a:ext uri="{FF2B5EF4-FFF2-40B4-BE49-F238E27FC236}">
                <a16:creationId xmlns:a16="http://schemas.microsoft.com/office/drawing/2014/main" id="{AD85000A-AAEF-5C3C-AFFE-5647A602864D}"/>
              </a:ext>
            </a:extLst>
          </p:cNvPr>
          <p:cNvPicPr>
            <a:picLocks noGrp="1" noChangeAspect="1"/>
          </p:cNvPicPr>
          <p:nvPr>
            <p:ph idx="1"/>
          </p:nvPr>
        </p:nvPicPr>
        <p:blipFill>
          <a:blip r:embed="rId3"/>
          <a:stretch>
            <a:fillRect/>
          </a:stretch>
        </p:blipFill>
        <p:spPr>
          <a:xfrm>
            <a:off x="5959225" y="504331"/>
            <a:ext cx="5654663" cy="1795355"/>
          </a:xfrm>
          <a:prstGeom prst="rect">
            <a:avLst/>
          </a:prstGeom>
        </p:spPr>
      </p:pic>
      <p:sp>
        <p:nvSpPr>
          <p:cNvPr id="97" name="Freeform: Shape 96">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9" name="Group 98">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100" name="Freeform: Shape 99">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1" name="Freeform: Shape 100">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2" name="Freeform: Shape 101">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4"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022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122277-8D7A-0D0C-302E-3EBF6E0F219B}"/>
              </a:ext>
            </a:extLst>
          </p:cNvPr>
          <p:cNvSpPr>
            <a:spLocks noGrp="1"/>
          </p:cNvSpPr>
          <p:nvPr>
            <p:ph type="title"/>
          </p:nvPr>
        </p:nvSpPr>
        <p:spPr>
          <a:xfrm>
            <a:off x="296932" y="1109873"/>
            <a:ext cx="4767930" cy="1700734"/>
          </a:xfrm>
        </p:spPr>
        <p:txBody>
          <a:bodyPr vert="horz" lIns="91440" tIns="45720" rIns="91440" bIns="45720" rtlCol="0" anchor="b">
            <a:normAutofit/>
          </a:bodyPr>
          <a:lstStyle/>
          <a:p>
            <a:r>
              <a:rPr lang="en-US" dirty="0"/>
              <a:t>Customer Cluster Analysis</a:t>
            </a:r>
          </a:p>
        </p:txBody>
      </p:sp>
      <p:sp>
        <p:nvSpPr>
          <p:cNvPr id="31" name="Freeform: Shape 30">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3"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34"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7" name="Content Placeholder 6" descr="A graph showing different colored bars&#10;&#10;Description automatically generated">
            <a:extLst>
              <a:ext uri="{FF2B5EF4-FFF2-40B4-BE49-F238E27FC236}">
                <a16:creationId xmlns:a16="http://schemas.microsoft.com/office/drawing/2014/main" id="{4B9E5F56-A4EA-6602-B4DB-28311B48D7A6}"/>
              </a:ext>
            </a:extLst>
          </p:cNvPr>
          <p:cNvPicPr>
            <a:picLocks noGrp="1" noChangeAspect="1"/>
          </p:cNvPicPr>
          <p:nvPr>
            <p:ph idx="1"/>
          </p:nvPr>
        </p:nvPicPr>
        <p:blipFill>
          <a:blip r:embed="rId3"/>
          <a:stretch>
            <a:fillRect/>
          </a:stretch>
        </p:blipFill>
        <p:spPr>
          <a:xfrm>
            <a:off x="6851949" y="771728"/>
            <a:ext cx="5043119" cy="2672853"/>
          </a:xfrm>
          <a:prstGeom prst="rect">
            <a:avLst/>
          </a:prstGeom>
        </p:spPr>
      </p:pic>
      <p:sp>
        <p:nvSpPr>
          <p:cNvPr id="24" name="TextBox 23">
            <a:extLst>
              <a:ext uri="{FF2B5EF4-FFF2-40B4-BE49-F238E27FC236}">
                <a16:creationId xmlns:a16="http://schemas.microsoft.com/office/drawing/2014/main" id="{F6A4DD7E-46BE-220E-0FC1-E47BC63C8ABB}"/>
              </a:ext>
            </a:extLst>
          </p:cNvPr>
          <p:cNvSpPr txBox="1"/>
          <p:nvPr/>
        </p:nvSpPr>
        <p:spPr>
          <a:xfrm>
            <a:off x="296932" y="3090842"/>
            <a:ext cx="5281977" cy="3889060"/>
          </a:xfrm>
          <a:prstGeom prst="rect">
            <a:avLst/>
          </a:prstGeom>
        </p:spPr>
        <p:txBody>
          <a:bodyPr vert="horz" lIns="91440" tIns="45720" rIns="91440" bIns="45720" rtlCol="0">
            <a:noAutofit/>
          </a:bodyPr>
          <a:lstStyle/>
          <a:p>
            <a:pPr algn="l">
              <a:lnSpc>
                <a:spcPct val="120000"/>
              </a:lnSpc>
            </a:pPr>
            <a:r>
              <a:rPr lang="en-US" sz="1050" b="1" i="0" u="none" strike="noStrike" dirty="0">
                <a:solidFill>
                  <a:srgbClr val="374151"/>
                </a:solidFill>
                <a:effectLst/>
              </a:rPr>
              <a:t>Cluster 0 - Loyal Customers</a:t>
            </a:r>
            <a:r>
              <a:rPr lang="en-US" sz="1050" b="0" i="0" u="none" strike="noStrike" dirty="0">
                <a:solidFill>
                  <a:srgbClr val="374151"/>
                </a:solidFill>
                <a:effectLst/>
              </a:rPr>
              <a:t>:</a:t>
            </a:r>
          </a:p>
          <a:p>
            <a:pPr algn="l">
              <a:lnSpc>
                <a:spcPct val="120000"/>
              </a:lnSpc>
            </a:pPr>
            <a:r>
              <a:rPr lang="en-US" sz="1050" dirty="0">
                <a:solidFill>
                  <a:srgbClr val="374151"/>
                </a:solidFill>
              </a:rPr>
              <a:t>    - </a:t>
            </a:r>
            <a:r>
              <a:rPr lang="en-US" sz="1050" b="0" i="0" u="none" strike="noStrike" dirty="0">
                <a:solidFill>
                  <a:srgbClr val="374151"/>
                </a:solidFill>
                <a:effectLst/>
              </a:rPr>
              <a:t>Largest group, highest spenders, frequent transaction</a:t>
            </a:r>
          </a:p>
          <a:p>
            <a:pPr algn="l">
              <a:lnSpc>
                <a:spcPct val="120000"/>
              </a:lnSpc>
            </a:pPr>
            <a:r>
              <a:rPr lang="en-US" sz="1050" dirty="0">
                <a:solidFill>
                  <a:srgbClr val="374151"/>
                </a:solidFill>
              </a:rPr>
              <a:t>    - </a:t>
            </a:r>
            <a:r>
              <a:rPr lang="en-US" sz="1050" b="0" i="0" u="none" strike="noStrike" dirty="0">
                <a:solidFill>
                  <a:srgbClr val="374151"/>
                </a:solidFill>
                <a:effectLst/>
              </a:rPr>
              <a:t>Last transaction: 34 days ago. </a:t>
            </a:r>
          </a:p>
          <a:p>
            <a:pPr algn="l">
              <a:lnSpc>
                <a:spcPct val="120000"/>
              </a:lnSpc>
            </a:pPr>
            <a:r>
              <a:rPr lang="en-US" sz="1050" dirty="0">
                <a:solidFill>
                  <a:srgbClr val="374151"/>
                </a:solidFill>
              </a:rPr>
              <a:t>    - </a:t>
            </a:r>
            <a:r>
              <a:rPr lang="en-US" sz="1050" b="0" i="0" u="none" strike="noStrike" dirty="0">
                <a:solidFill>
                  <a:srgbClr val="374151"/>
                </a:solidFill>
                <a:effectLst/>
              </a:rPr>
              <a:t>Action: Consider rewarding with free shipping.</a:t>
            </a:r>
          </a:p>
          <a:p>
            <a:pPr algn="l">
              <a:lnSpc>
                <a:spcPct val="120000"/>
              </a:lnSpc>
            </a:pPr>
            <a:endParaRPr lang="en-US" sz="1050" b="0" i="0" u="none" strike="noStrike" dirty="0">
              <a:solidFill>
                <a:srgbClr val="374151"/>
              </a:solidFill>
              <a:effectLst/>
            </a:endParaRPr>
          </a:p>
          <a:p>
            <a:pPr algn="l">
              <a:lnSpc>
                <a:spcPct val="120000"/>
              </a:lnSpc>
            </a:pPr>
            <a:r>
              <a:rPr lang="en-US" sz="1050" b="1" i="0" u="none" strike="noStrike" dirty="0">
                <a:solidFill>
                  <a:srgbClr val="374151"/>
                </a:solidFill>
                <a:effectLst/>
              </a:rPr>
              <a:t>Cluster 2 - High Value, Less Frequent</a:t>
            </a:r>
            <a:r>
              <a:rPr lang="en-US" sz="1050" b="0" i="0" u="none" strike="noStrike" dirty="0">
                <a:solidFill>
                  <a:srgbClr val="374151"/>
                </a:solidFill>
                <a:effectLst/>
              </a:rPr>
              <a:t>:</a:t>
            </a:r>
          </a:p>
          <a:p>
            <a:pPr algn="l">
              <a:lnSpc>
                <a:spcPct val="120000"/>
              </a:lnSpc>
            </a:pPr>
            <a:r>
              <a:rPr lang="en-US" sz="1050" b="0" i="0" u="none" strike="noStrike" dirty="0">
                <a:solidFill>
                  <a:srgbClr val="374151"/>
                </a:solidFill>
                <a:effectLst/>
              </a:rPr>
              <a:t>    - High spenders but infrequent visits.</a:t>
            </a:r>
          </a:p>
          <a:p>
            <a:pPr algn="l">
              <a:lnSpc>
                <a:spcPct val="120000"/>
              </a:lnSpc>
            </a:pPr>
            <a:r>
              <a:rPr lang="en-US" sz="1050" dirty="0">
                <a:solidFill>
                  <a:srgbClr val="374151"/>
                </a:solidFill>
              </a:rPr>
              <a:t>    - </a:t>
            </a:r>
            <a:r>
              <a:rPr lang="en-US" sz="1050" b="0" i="0" u="none" strike="noStrike" dirty="0">
                <a:solidFill>
                  <a:srgbClr val="374151"/>
                </a:solidFill>
                <a:effectLst/>
              </a:rPr>
              <a:t>Potential to migrate them to regular customers.</a:t>
            </a:r>
          </a:p>
          <a:p>
            <a:pPr algn="l">
              <a:lnSpc>
                <a:spcPct val="120000"/>
              </a:lnSpc>
            </a:pPr>
            <a:r>
              <a:rPr lang="en-US" sz="1050" dirty="0">
                <a:solidFill>
                  <a:srgbClr val="374151"/>
                </a:solidFill>
              </a:rPr>
              <a:t>    - </a:t>
            </a:r>
            <a:r>
              <a:rPr lang="en-US" sz="1050" b="0" i="0" u="none" strike="noStrike" dirty="0">
                <a:solidFill>
                  <a:srgbClr val="374151"/>
                </a:solidFill>
                <a:effectLst/>
              </a:rPr>
              <a:t>Action: Engage with new deals and product suggestions.</a:t>
            </a:r>
          </a:p>
          <a:p>
            <a:pPr algn="l">
              <a:lnSpc>
                <a:spcPct val="120000"/>
              </a:lnSpc>
            </a:pPr>
            <a:endParaRPr lang="en-US" sz="1050" b="0" i="0" u="none" strike="noStrike" dirty="0">
              <a:solidFill>
                <a:srgbClr val="374151"/>
              </a:solidFill>
              <a:effectLst/>
            </a:endParaRPr>
          </a:p>
          <a:p>
            <a:pPr algn="l">
              <a:lnSpc>
                <a:spcPct val="120000"/>
              </a:lnSpc>
            </a:pPr>
            <a:r>
              <a:rPr lang="en-US" sz="1050" b="1" i="0" u="none" strike="noStrike" dirty="0">
                <a:solidFill>
                  <a:srgbClr val="374151"/>
                </a:solidFill>
                <a:effectLst/>
              </a:rPr>
              <a:t>Cluster 3 - Occasional Shoppers</a:t>
            </a:r>
            <a:r>
              <a:rPr lang="en-US" sz="1050" b="0" i="0" u="none" strike="noStrike" dirty="0">
                <a:solidFill>
                  <a:srgbClr val="374151"/>
                </a:solidFill>
                <a:effectLst/>
              </a:rPr>
              <a:t>:</a:t>
            </a:r>
          </a:p>
          <a:p>
            <a:pPr algn="l">
              <a:lnSpc>
                <a:spcPct val="120000"/>
              </a:lnSpc>
            </a:pPr>
            <a:r>
              <a:rPr lang="en-US" sz="1050" b="0" i="0" u="none" strike="noStrike" dirty="0">
                <a:solidFill>
                  <a:srgbClr val="374151"/>
                </a:solidFill>
                <a:effectLst/>
              </a:rPr>
              <a:t>    - Moderate spending, less frequent orders.</a:t>
            </a:r>
          </a:p>
          <a:p>
            <a:pPr algn="l">
              <a:lnSpc>
                <a:spcPct val="120000"/>
              </a:lnSpc>
            </a:pPr>
            <a:r>
              <a:rPr lang="en-US" sz="1050" dirty="0">
                <a:solidFill>
                  <a:srgbClr val="374151"/>
                </a:solidFill>
              </a:rPr>
              <a:t>    - </a:t>
            </a:r>
            <a:r>
              <a:rPr lang="en-US" sz="1050" b="0" i="0" u="none" strike="noStrike" dirty="0">
                <a:solidFill>
                  <a:srgbClr val="374151"/>
                </a:solidFill>
                <a:effectLst/>
              </a:rPr>
              <a:t>Last purchase: few months back.</a:t>
            </a:r>
          </a:p>
          <a:p>
            <a:pPr algn="l">
              <a:lnSpc>
                <a:spcPct val="120000"/>
              </a:lnSpc>
            </a:pPr>
            <a:r>
              <a:rPr lang="en-US" sz="1050" dirty="0">
                <a:solidFill>
                  <a:srgbClr val="374151"/>
                </a:solidFill>
              </a:rPr>
              <a:t>    - </a:t>
            </a:r>
            <a:r>
              <a:rPr lang="en-US" sz="1050" b="0" i="0" u="none" strike="noStrike" dirty="0">
                <a:solidFill>
                  <a:srgbClr val="374151"/>
                </a:solidFill>
                <a:effectLst/>
              </a:rPr>
              <a:t>Profile: Intermittent shoppers.</a:t>
            </a:r>
          </a:p>
          <a:p>
            <a:pPr algn="l">
              <a:lnSpc>
                <a:spcPct val="120000"/>
              </a:lnSpc>
            </a:pPr>
            <a:endParaRPr lang="en-US" sz="1050" b="0" i="0" u="none" strike="noStrike" dirty="0">
              <a:solidFill>
                <a:srgbClr val="374151"/>
              </a:solidFill>
              <a:effectLst/>
            </a:endParaRPr>
          </a:p>
          <a:p>
            <a:pPr algn="l">
              <a:lnSpc>
                <a:spcPct val="120000"/>
              </a:lnSpc>
            </a:pPr>
            <a:r>
              <a:rPr lang="en-US" sz="1050" b="1" i="0" u="none" strike="noStrike" dirty="0">
                <a:solidFill>
                  <a:srgbClr val="374151"/>
                </a:solidFill>
                <a:effectLst/>
              </a:rPr>
              <a:t>Cluster 1 - Inactive Customers</a:t>
            </a:r>
            <a:r>
              <a:rPr lang="en-US" sz="1050" b="0" i="0" u="none" strike="noStrike" dirty="0">
                <a:solidFill>
                  <a:srgbClr val="374151"/>
                </a:solidFill>
                <a:effectLst/>
              </a:rPr>
              <a:t>:</a:t>
            </a:r>
          </a:p>
          <a:p>
            <a:pPr algn="l">
              <a:lnSpc>
                <a:spcPct val="120000"/>
              </a:lnSpc>
            </a:pPr>
            <a:r>
              <a:rPr lang="en-US" sz="1050" b="0" i="0" u="none" strike="noStrike" dirty="0">
                <a:solidFill>
                  <a:srgbClr val="374151"/>
                </a:solidFill>
                <a:effectLst/>
              </a:rPr>
              <a:t>    - Minimal spending, long absence since last purchase.</a:t>
            </a:r>
          </a:p>
          <a:p>
            <a:pPr algn="l">
              <a:lnSpc>
                <a:spcPct val="120000"/>
              </a:lnSpc>
            </a:pPr>
            <a:r>
              <a:rPr lang="en-US" sz="1050" dirty="0">
                <a:solidFill>
                  <a:srgbClr val="374151"/>
                </a:solidFill>
              </a:rPr>
              <a:t>    - </a:t>
            </a:r>
            <a:r>
              <a:rPr lang="en-US" sz="1050" b="0" i="0" u="none" strike="noStrike" dirty="0">
                <a:solidFill>
                  <a:srgbClr val="374151"/>
                </a:solidFill>
                <a:effectLst/>
              </a:rPr>
              <a:t>Likely churned.</a:t>
            </a:r>
          </a:p>
          <a:p>
            <a:pPr algn="l">
              <a:lnSpc>
                <a:spcPct val="120000"/>
              </a:lnSpc>
            </a:pPr>
            <a:r>
              <a:rPr lang="en-US" sz="1050" b="0" i="0" u="none" strike="noStrike" dirty="0">
                <a:solidFill>
                  <a:srgbClr val="374151"/>
                </a:solidFill>
                <a:effectLst/>
              </a:rPr>
              <a:t>    - Action: Re-engagement strategies needed.</a:t>
            </a:r>
          </a:p>
        </p:txBody>
      </p:sp>
      <p:sp>
        <p:nvSpPr>
          <p:cNvPr id="41" name="Freeform: Shape 40">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3" name="Group 42">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44" name="Freeform: Shape 43">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A graph of different colored lines&#10;&#10;Description automatically generated">
            <a:extLst>
              <a:ext uri="{FF2B5EF4-FFF2-40B4-BE49-F238E27FC236}">
                <a16:creationId xmlns:a16="http://schemas.microsoft.com/office/drawing/2014/main" id="{39162775-3BF3-B3C0-CC4A-C491673002A5}"/>
              </a:ext>
            </a:extLst>
          </p:cNvPr>
          <p:cNvPicPr>
            <a:picLocks noChangeAspect="1"/>
          </p:cNvPicPr>
          <p:nvPr/>
        </p:nvPicPr>
        <p:blipFill>
          <a:blip r:embed="rId4"/>
          <a:stretch>
            <a:fillRect/>
          </a:stretch>
        </p:blipFill>
        <p:spPr>
          <a:xfrm>
            <a:off x="5122808" y="3731311"/>
            <a:ext cx="6772260" cy="2167123"/>
          </a:xfrm>
          <a:prstGeom prst="rect">
            <a:avLst/>
          </a:prstGeom>
        </p:spPr>
      </p:pic>
    </p:spTree>
    <p:extLst>
      <p:ext uri="{BB962C8B-B14F-4D97-AF65-F5344CB8AC3E}">
        <p14:creationId xmlns:p14="http://schemas.microsoft.com/office/powerpoint/2010/main" val="275190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 name="Group 17">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9" name="Freeform: Shape 18">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 name="Freeform: Shape 19">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 name="Freeform: Shape 20">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4"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26">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9"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0"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1"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2"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7" name="Rectangle 3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DC6C8DD-1B8F-C6C2-56DC-A9FAA103373D}"/>
              </a:ext>
            </a:extLst>
          </p:cNvPr>
          <p:cNvSpPr>
            <a:spLocks noGrp="1"/>
          </p:cNvSpPr>
          <p:nvPr>
            <p:ph type="title"/>
          </p:nvPr>
        </p:nvSpPr>
        <p:spPr>
          <a:xfrm>
            <a:off x="270422" y="618221"/>
            <a:ext cx="4932068" cy="2462534"/>
          </a:xfrm>
        </p:spPr>
        <p:txBody>
          <a:bodyPr vert="horz" lIns="91440" tIns="45720" rIns="91440" bIns="45720" rtlCol="0" anchor="b">
            <a:normAutofit/>
          </a:bodyPr>
          <a:lstStyle/>
          <a:p>
            <a:r>
              <a:rPr lang="en-US" sz="4000" dirty="0"/>
              <a:t>Train &amp; Evaluate the Model</a:t>
            </a:r>
          </a:p>
        </p:txBody>
      </p:sp>
      <p:grpSp>
        <p:nvGrpSpPr>
          <p:cNvPr id="39"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1" name="Picture 10" descr="A graph showing a graph of sales&#10;&#10;Description automatically generated with medium confidence">
            <a:extLst>
              <a:ext uri="{FF2B5EF4-FFF2-40B4-BE49-F238E27FC236}">
                <a16:creationId xmlns:a16="http://schemas.microsoft.com/office/drawing/2014/main" id="{ADE1C9A0-D7A7-FDDA-4EC8-3589F6FAAC82}"/>
              </a:ext>
            </a:extLst>
          </p:cNvPr>
          <p:cNvPicPr>
            <a:picLocks noChangeAspect="1"/>
          </p:cNvPicPr>
          <p:nvPr/>
        </p:nvPicPr>
        <p:blipFill>
          <a:blip r:embed="rId3"/>
          <a:stretch>
            <a:fillRect/>
          </a:stretch>
        </p:blipFill>
        <p:spPr>
          <a:xfrm>
            <a:off x="8620073" y="3506730"/>
            <a:ext cx="3497102" cy="2098260"/>
          </a:xfrm>
          <a:prstGeom prst="rect">
            <a:avLst/>
          </a:prstGeom>
        </p:spPr>
      </p:pic>
      <p:pic>
        <p:nvPicPr>
          <p:cNvPr id="5" name="Content Placeholder 4" descr="A graph showing a graph of data&#10;&#10;Description automatically generated with medium confidence">
            <a:extLst>
              <a:ext uri="{FF2B5EF4-FFF2-40B4-BE49-F238E27FC236}">
                <a16:creationId xmlns:a16="http://schemas.microsoft.com/office/drawing/2014/main" id="{71D2BB4D-9A70-E625-B6BA-1CBFDFEA5A92}"/>
              </a:ext>
            </a:extLst>
          </p:cNvPr>
          <p:cNvPicPr>
            <a:picLocks noGrp="1" noChangeAspect="1"/>
          </p:cNvPicPr>
          <p:nvPr>
            <p:ph idx="1"/>
          </p:nvPr>
        </p:nvPicPr>
        <p:blipFill>
          <a:blip r:embed="rId4"/>
          <a:stretch>
            <a:fillRect/>
          </a:stretch>
        </p:blipFill>
        <p:spPr>
          <a:xfrm>
            <a:off x="5004349" y="1184304"/>
            <a:ext cx="3493876" cy="2070121"/>
          </a:xfrm>
          <a:prstGeom prst="rect">
            <a:avLst/>
          </a:prstGeom>
        </p:spPr>
      </p:pic>
      <p:sp>
        <p:nvSpPr>
          <p:cNvPr id="47" name="Freeform: Shape 46">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2972" y="349252"/>
            <a:ext cx="886142" cy="693398"/>
            <a:chOff x="10948005" y="3379098"/>
            <a:chExt cx="868640" cy="679702"/>
          </a:xfrm>
          <a:solidFill>
            <a:schemeClr val="accent6">
              <a:lumMod val="60000"/>
              <a:lumOff val="40000"/>
            </a:schemeClr>
          </a:solidFill>
        </p:grpSpPr>
        <p:sp>
          <p:nvSpPr>
            <p:cNvPr id="50" name="Freeform: Shape 49">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Freeform: Shape 55">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Picture 8" descr="A graph showing a graph of sales&#10;&#10;Description automatically generated">
            <a:extLst>
              <a:ext uri="{FF2B5EF4-FFF2-40B4-BE49-F238E27FC236}">
                <a16:creationId xmlns:a16="http://schemas.microsoft.com/office/drawing/2014/main" id="{624E507B-EC07-FCC6-6C69-214536E67FCA}"/>
              </a:ext>
            </a:extLst>
          </p:cNvPr>
          <p:cNvPicPr>
            <a:picLocks noChangeAspect="1"/>
          </p:cNvPicPr>
          <p:nvPr/>
        </p:nvPicPr>
        <p:blipFill>
          <a:blip r:embed="rId5"/>
          <a:stretch>
            <a:fillRect/>
          </a:stretch>
        </p:blipFill>
        <p:spPr>
          <a:xfrm>
            <a:off x="5004349" y="3502413"/>
            <a:ext cx="3493876" cy="2098743"/>
          </a:xfrm>
          <a:prstGeom prst="rect">
            <a:avLst/>
          </a:prstGeom>
        </p:spPr>
      </p:pic>
      <p:pic>
        <p:nvPicPr>
          <p:cNvPr id="7" name="Picture 6" descr="A graph showing a graph of sales&#10;&#10;Description automatically generated with medium confidence">
            <a:extLst>
              <a:ext uri="{FF2B5EF4-FFF2-40B4-BE49-F238E27FC236}">
                <a16:creationId xmlns:a16="http://schemas.microsoft.com/office/drawing/2014/main" id="{BC93C87E-DDB7-D5BB-F96A-4E948156D7A1}"/>
              </a:ext>
            </a:extLst>
          </p:cNvPr>
          <p:cNvPicPr>
            <a:picLocks noChangeAspect="1"/>
          </p:cNvPicPr>
          <p:nvPr/>
        </p:nvPicPr>
        <p:blipFill>
          <a:blip r:embed="rId6"/>
          <a:stretch>
            <a:fillRect/>
          </a:stretch>
        </p:blipFill>
        <p:spPr>
          <a:xfrm>
            <a:off x="8620073" y="1177655"/>
            <a:ext cx="3493876" cy="2066541"/>
          </a:xfrm>
          <a:prstGeom prst="rect">
            <a:avLst/>
          </a:prstGeom>
        </p:spPr>
      </p:pic>
      <p:sp>
        <p:nvSpPr>
          <p:cNvPr id="13" name="TextBox 12">
            <a:extLst>
              <a:ext uri="{FF2B5EF4-FFF2-40B4-BE49-F238E27FC236}">
                <a16:creationId xmlns:a16="http://schemas.microsoft.com/office/drawing/2014/main" id="{8F3AB579-9C21-13B6-F34D-593F5FCEE2BE}"/>
              </a:ext>
            </a:extLst>
          </p:cNvPr>
          <p:cNvSpPr txBox="1"/>
          <p:nvPr/>
        </p:nvSpPr>
        <p:spPr>
          <a:xfrm>
            <a:off x="270422" y="3473168"/>
            <a:ext cx="4421203" cy="2209259"/>
          </a:xfrm>
          <a:prstGeom prst="rect">
            <a:avLst/>
          </a:prstGeom>
          <a:noFill/>
        </p:spPr>
        <p:txBody>
          <a:bodyPr wrap="square">
            <a:spAutoFit/>
          </a:bodyPr>
          <a:lstStyle/>
          <a:p>
            <a:pPr>
              <a:lnSpc>
                <a:spcPct val="110000"/>
              </a:lnSpc>
              <a:spcAft>
                <a:spcPts val="600"/>
              </a:spcAft>
              <a:buFont typeface="Arial" panose="020B0604020202020204" pitchFamily="34" charset="0"/>
            </a:pPr>
            <a:r>
              <a:rPr lang="en-US" sz="1800" dirty="0"/>
              <a:t>- Create daily sales data for each cluster</a:t>
            </a:r>
          </a:p>
          <a:p>
            <a:pPr>
              <a:lnSpc>
                <a:spcPct val="110000"/>
              </a:lnSpc>
              <a:spcAft>
                <a:spcPts val="600"/>
              </a:spcAft>
              <a:buFont typeface="Arial" panose="020B0604020202020204" pitchFamily="34" charset="0"/>
            </a:pPr>
            <a:r>
              <a:rPr lang="en-US" sz="1800" dirty="0"/>
              <a:t>- Split train and test sets</a:t>
            </a:r>
          </a:p>
          <a:p>
            <a:pPr>
              <a:lnSpc>
                <a:spcPct val="110000"/>
              </a:lnSpc>
              <a:spcAft>
                <a:spcPts val="600"/>
              </a:spcAft>
              <a:buFont typeface="Arial" panose="020B0604020202020204" pitchFamily="34" charset="0"/>
            </a:pPr>
            <a:r>
              <a:rPr lang="en-US" dirty="0"/>
              <a:t>- </a:t>
            </a:r>
            <a:r>
              <a:rPr lang="en-US" sz="1800" dirty="0"/>
              <a:t>Use ARIMA to fit and forecast sales</a:t>
            </a:r>
          </a:p>
          <a:p>
            <a:pPr>
              <a:lnSpc>
                <a:spcPct val="110000"/>
              </a:lnSpc>
              <a:spcAft>
                <a:spcPts val="600"/>
              </a:spcAft>
              <a:buFont typeface="Arial" panose="020B0604020202020204" pitchFamily="34" charset="0"/>
            </a:pPr>
            <a:r>
              <a:rPr lang="en-US" dirty="0"/>
              <a:t>- Use MSE to evaluate the performance of models for each cluster</a:t>
            </a:r>
            <a:endParaRPr lang="en-US" sz="1800" dirty="0"/>
          </a:p>
          <a:p>
            <a:pPr>
              <a:lnSpc>
                <a:spcPct val="110000"/>
              </a:lnSpc>
              <a:spcAft>
                <a:spcPts val="600"/>
              </a:spcAft>
              <a:buFont typeface="Arial" panose="020B0604020202020204" pitchFamily="34" charset="0"/>
            </a:pPr>
            <a:endParaRPr lang="en-US" sz="1800" dirty="0"/>
          </a:p>
        </p:txBody>
      </p:sp>
    </p:spTree>
    <p:extLst>
      <p:ext uri="{BB962C8B-B14F-4D97-AF65-F5344CB8AC3E}">
        <p14:creationId xmlns:p14="http://schemas.microsoft.com/office/powerpoint/2010/main" val="19806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C8DD-1B8F-C6C2-56DC-A9FAA103373D}"/>
              </a:ext>
            </a:extLst>
          </p:cNvPr>
          <p:cNvSpPr>
            <a:spLocks noGrp="1"/>
          </p:cNvSpPr>
          <p:nvPr>
            <p:ph type="title"/>
          </p:nvPr>
        </p:nvSpPr>
        <p:spPr>
          <a:xfrm>
            <a:off x="270422" y="-243170"/>
            <a:ext cx="4932068" cy="2462534"/>
          </a:xfrm>
        </p:spPr>
        <p:txBody>
          <a:bodyPr vert="horz" lIns="91440" tIns="45720" rIns="91440" bIns="45720" rtlCol="0" anchor="b">
            <a:normAutofit/>
          </a:bodyPr>
          <a:lstStyle/>
          <a:p>
            <a:r>
              <a:rPr lang="en-US" sz="4000" dirty="0"/>
              <a:t>Forecast Sales in next 30 days</a:t>
            </a:r>
          </a:p>
        </p:txBody>
      </p:sp>
      <p:sp>
        <p:nvSpPr>
          <p:cNvPr id="13" name="TextBox 12">
            <a:extLst>
              <a:ext uri="{FF2B5EF4-FFF2-40B4-BE49-F238E27FC236}">
                <a16:creationId xmlns:a16="http://schemas.microsoft.com/office/drawing/2014/main" id="{8F3AB579-9C21-13B6-F34D-593F5FCEE2BE}"/>
              </a:ext>
            </a:extLst>
          </p:cNvPr>
          <p:cNvSpPr txBox="1"/>
          <p:nvPr/>
        </p:nvSpPr>
        <p:spPr>
          <a:xfrm>
            <a:off x="95472" y="2538715"/>
            <a:ext cx="4784400" cy="4071884"/>
          </a:xfrm>
          <a:prstGeom prst="rect">
            <a:avLst/>
          </a:prstGeom>
          <a:noFill/>
        </p:spPr>
        <p:txBody>
          <a:bodyPr wrap="square">
            <a:spAutoFit/>
          </a:bodyPr>
          <a:lstStyle/>
          <a:p>
            <a:pPr>
              <a:lnSpc>
                <a:spcPct val="110000"/>
              </a:lnSpc>
              <a:spcAft>
                <a:spcPts val="600"/>
              </a:spcAft>
              <a:buFont typeface="Arial" panose="020B0604020202020204" pitchFamily="34" charset="0"/>
            </a:pPr>
            <a:r>
              <a:rPr lang="en-US" sz="1600" b="1" i="0" u="none" strike="noStrike" dirty="0">
                <a:effectLst/>
                <a:latin typeface="Avenir Book" panose="02000503020000020003" pitchFamily="2" charset="0"/>
              </a:rPr>
              <a:t>Sales Forecast Summary:</a:t>
            </a:r>
          </a:p>
          <a:p>
            <a:pPr>
              <a:lnSpc>
                <a:spcPct val="110000"/>
              </a:lnSpc>
              <a:spcAft>
                <a:spcPts val="600"/>
              </a:spcAft>
              <a:buFont typeface="Arial" panose="020B0604020202020204" pitchFamily="34" charset="0"/>
            </a:pPr>
            <a:r>
              <a:rPr lang="en-US" sz="1600" b="0" i="0" u="none" strike="noStrike" dirty="0">
                <a:solidFill>
                  <a:srgbClr val="374151"/>
                </a:solidFill>
                <a:effectLst/>
                <a:latin typeface="Avenir Book" panose="02000503020000020003" pitchFamily="2" charset="0"/>
              </a:rPr>
              <a:t>The sales forecasted drop from 2011-12-10 to 2012-03-08 across all clusters could be attributed to post-holiday effects, inventory shortages, or shifts in market conditions.</a:t>
            </a:r>
          </a:p>
          <a:p>
            <a:pPr>
              <a:lnSpc>
                <a:spcPct val="110000"/>
              </a:lnSpc>
              <a:spcAft>
                <a:spcPts val="600"/>
              </a:spcAft>
              <a:buFont typeface="Arial" panose="020B0604020202020204" pitchFamily="34" charset="0"/>
            </a:pPr>
            <a:endParaRPr lang="en-US" sz="1600" b="1" i="0" u="none" strike="noStrike" dirty="0">
              <a:effectLst/>
              <a:latin typeface="Avenir Book" panose="02000503020000020003" pitchFamily="2" charset="0"/>
            </a:endParaRPr>
          </a:p>
          <a:p>
            <a:pPr algn="l"/>
            <a:r>
              <a:rPr lang="en-US" sz="1600" b="1" i="0" u="none" strike="noStrike" dirty="0">
                <a:solidFill>
                  <a:srgbClr val="374151"/>
                </a:solidFill>
                <a:effectLst/>
                <a:latin typeface="Avenir Book" panose="02000503020000020003" pitchFamily="2" charset="0"/>
              </a:rPr>
              <a:t>- Cluster 0</a:t>
            </a:r>
            <a:r>
              <a:rPr lang="en-US" sz="1600" b="0" i="0" u="none" strike="noStrike" dirty="0">
                <a:solidFill>
                  <a:srgbClr val="374151"/>
                </a:solidFill>
                <a:effectLst/>
                <a:latin typeface="Avenir Book" panose="02000503020000020003" pitchFamily="2" charset="0"/>
              </a:rPr>
              <a:t>: Expecting a decrease in sales, then stabilizing towards the end.</a:t>
            </a:r>
          </a:p>
          <a:p>
            <a:pPr algn="l"/>
            <a:r>
              <a:rPr lang="en-US" sz="1600" b="1" dirty="0">
                <a:solidFill>
                  <a:srgbClr val="374151"/>
                </a:solidFill>
                <a:latin typeface="Avenir Book" panose="02000503020000020003" pitchFamily="2" charset="0"/>
              </a:rPr>
              <a:t>- </a:t>
            </a:r>
            <a:r>
              <a:rPr lang="en-US" sz="1600" b="1" i="0" u="none" strike="noStrike" dirty="0">
                <a:solidFill>
                  <a:srgbClr val="374151"/>
                </a:solidFill>
                <a:effectLst/>
                <a:latin typeface="Avenir Book" panose="02000503020000020003" pitchFamily="2" charset="0"/>
              </a:rPr>
              <a:t>Cluster 1</a:t>
            </a:r>
            <a:r>
              <a:rPr lang="en-US" sz="1600" b="0" i="0" u="none" strike="noStrike" dirty="0">
                <a:solidFill>
                  <a:srgbClr val="374151"/>
                </a:solidFill>
                <a:effectLst/>
                <a:latin typeface="Avenir Book" panose="02000503020000020003" pitchFamily="2" charset="0"/>
              </a:rPr>
              <a:t>: Slight decline in sales is forecasted.</a:t>
            </a:r>
          </a:p>
          <a:p>
            <a:pPr algn="l"/>
            <a:r>
              <a:rPr lang="en-US" sz="1600" dirty="0">
                <a:solidFill>
                  <a:srgbClr val="374151"/>
                </a:solidFill>
                <a:latin typeface="Avenir Book" panose="02000503020000020003" pitchFamily="2" charset="0"/>
              </a:rPr>
              <a:t>- </a:t>
            </a:r>
            <a:r>
              <a:rPr lang="en-US" sz="1600" b="1" i="0" u="none" strike="noStrike" dirty="0">
                <a:solidFill>
                  <a:srgbClr val="374151"/>
                </a:solidFill>
                <a:effectLst/>
                <a:latin typeface="Avenir Book" panose="02000503020000020003" pitchFamily="2" charset="0"/>
              </a:rPr>
              <a:t>Cluster 2</a:t>
            </a:r>
            <a:r>
              <a:rPr lang="en-US" sz="1600" b="0" i="0" u="none" strike="noStrike" dirty="0">
                <a:solidFill>
                  <a:srgbClr val="374151"/>
                </a:solidFill>
                <a:effectLst/>
                <a:latin typeface="Avenir Book" panose="02000503020000020003" pitchFamily="2" charset="0"/>
              </a:rPr>
              <a:t>: Steady drop anticipated over the period.</a:t>
            </a:r>
          </a:p>
          <a:p>
            <a:pPr algn="l"/>
            <a:r>
              <a:rPr lang="en-US" sz="1600" b="1" i="0" u="none" strike="noStrike" dirty="0">
                <a:solidFill>
                  <a:srgbClr val="374151"/>
                </a:solidFill>
                <a:effectLst/>
                <a:latin typeface="Avenir Book" panose="02000503020000020003" pitchFamily="2" charset="0"/>
              </a:rPr>
              <a:t>- Cluster 3</a:t>
            </a:r>
            <a:r>
              <a:rPr lang="en-US" sz="1600" b="0" i="0" u="none" strike="noStrike" dirty="0">
                <a:solidFill>
                  <a:srgbClr val="374151"/>
                </a:solidFill>
                <a:effectLst/>
                <a:latin typeface="Avenir Book" panose="02000503020000020003" pitchFamily="2" charset="0"/>
              </a:rPr>
              <a:t>: Initial stability followed by a slight decrease in sales.</a:t>
            </a:r>
          </a:p>
          <a:p>
            <a:pPr algn="l"/>
            <a:endParaRPr lang="en-US" sz="1600" dirty="0">
              <a:solidFill>
                <a:srgbClr val="374151"/>
              </a:solidFill>
              <a:latin typeface="Avenir Book" panose="02000503020000020003" pitchFamily="2" charset="0"/>
            </a:endParaRPr>
          </a:p>
        </p:txBody>
      </p:sp>
      <p:pic>
        <p:nvPicPr>
          <p:cNvPr id="8" name="Content Placeholder 7" descr="A graph showing a graph&#10;&#10;Description automatically generated with medium confidence">
            <a:extLst>
              <a:ext uri="{FF2B5EF4-FFF2-40B4-BE49-F238E27FC236}">
                <a16:creationId xmlns:a16="http://schemas.microsoft.com/office/drawing/2014/main" id="{0904FEBC-A7EE-2AF9-FDAE-89CDDE3BB0B8}"/>
              </a:ext>
            </a:extLst>
          </p:cNvPr>
          <p:cNvPicPr>
            <a:picLocks noGrp="1" noChangeAspect="1"/>
          </p:cNvPicPr>
          <p:nvPr>
            <p:ph idx="1"/>
          </p:nvPr>
        </p:nvPicPr>
        <p:blipFill>
          <a:blip r:embed="rId3"/>
          <a:stretch>
            <a:fillRect/>
          </a:stretch>
        </p:blipFill>
        <p:spPr>
          <a:xfrm>
            <a:off x="4879872" y="2538716"/>
            <a:ext cx="3556437" cy="1792211"/>
          </a:xfrm>
        </p:spPr>
      </p:pic>
      <p:pic>
        <p:nvPicPr>
          <p:cNvPr id="12" name="Picture 11" descr="A graph showing a graph of sales&#10;&#10;Description automatically generated">
            <a:extLst>
              <a:ext uri="{FF2B5EF4-FFF2-40B4-BE49-F238E27FC236}">
                <a16:creationId xmlns:a16="http://schemas.microsoft.com/office/drawing/2014/main" id="{A293C3D5-38E8-63E0-FDF5-6F2957C470E9}"/>
              </a:ext>
            </a:extLst>
          </p:cNvPr>
          <p:cNvPicPr>
            <a:picLocks noChangeAspect="1"/>
          </p:cNvPicPr>
          <p:nvPr/>
        </p:nvPicPr>
        <p:blipFill>
          <a:blip r:embed="rId4"/>
          <a:stretch>
            <a:fillRect/>
          </a:stretch>
        </p:blipFill>
        <p:spPr>
          <a:xfrm>
            <a:off x="8540091" y="2538715"/>
            <a:ext cx="3556437" cy="1792211"/>
          </a:xfrm>
          <a:prstGeom prst="rect">
            <a:avLst/>
          </a:prstGeom>
        </p:spPr>
      </p:pic>
      <p:pic>
        <p:nvPicPr>
          <p:cNvPr id="15" name="Picture 14" descr="A graph showing a graph of a graph&#10;&#10;Description automatically generated with medium confidence">
            <a:extLst>
              <a:ext uri="{FF2B5EF4-FFF2-40B4-BE49-F238E27FC236}">
                <a16:creationId xmlns:a16="http://schemas.microsoft.com/office/drawing/2014/main" id="{742E1B61-E520-62F0-3D75-40E5EF5C4434}"/>
              </a:ext>
            </a:extLst>
          </p:cNvPr>
          <p:cNvPicPr>
            <a:picLocks noChangeAspect="1"/>
          </p:cNvPicPr>
          <p:nvPr/>
        </p:nvPicPr>
        <p:blipFill>
          <a:blip r:embed="rId5"/>
          <a:stretch>
            <a:fillRect/>
          </a:stretch>
        </p:blipFill>
        <p:spPr>
          <a:xfrm>
            <a:off x="4879872" y="4438118"/>
            <a:ext cx="3556437" cy="1836134"/>
          </a:xfrm>
          <a:prstGeom prst="rect">
            <a:avLst/>
          </a:prstGeom>
        </p:spPr>
      </p:pic>
      <p:pic>
        <p:nvPicPr>
          <p:cNvPr id="26" name="Picture 25" descr="A graph of a graph&#10;&#10;Description automatically generated">
            <a:extLst>
              <a:ext uri="{FF2B5EF4-FFF2-40B4-BE49-F238E27FC236}">
                <a16:creationId xmlns:a16="http://schemas.microsoft.com/office/drawing/2014/main" id="{866258D4-646C-3BE7-854F-9A1F98EC6D8D}"/>
              </a:ext>
            </a:extLst>
          </p:cNvPr>
          <p:cNvPicPr>
            <a:picLocks noChangeAspect="1"/>
          </p:cNvPicPr>
          <p:nvPr/>
        </p:nvPicPr>
        <p:blipFill>
          <a:blip r:embed="rId6"/>
          <a:stretch>
            <a:fillRect/>
          </a:stretch>
        </p:blipFill>
        <p:spPr>
          <a:xfrm>
            <a:off x="8540091" y="4482041"/>
            <a:ext cx="3556437" cy="1809935"/>
          </a:xfrm>
          <a:prstGeom prst="rect">
            <a:avLst/>
          </a:prstGeom>
        </p:spPr>
      </p:pic>
    </p:spTree>
    <p:extLst>
      <p:ext uri="{BB962C8B-B14F-4D97-AF65-F5344CB8AC3E}">
        <p14:creationId xmlns:p14="http://schemas.microsoft.com/office/powerpoint/2010/main" val="362953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FDEC-F928-5C12-5CF4-88EFFD5CE1F5}"/>
              </a:ext>
            </a:extLst>
          </p:cNvPr>
          <p:cNvSpPr>
            <a:spLocks noGrp="1"/>
          </p:cNvSpPr>
          <p:nvPr>
            <p:ph type="title"/>
          </p:nvPr>
        </p:nvSpPr>
        <p:spPr/>
        <p:txBody>
          <a:bodyPr/>
          <a:lstStyle/>
          <a:p>
            <a:r>
              <a:rPr lang="en-US" dirty="0"/>
              <a:t>Difficulties in the challenge</a:t>
            </a:r>
          </a:p>
        </p:txBody>
      </p:sp>
      <p:sp>
        <p:nvSpPr>
          <p:cNvPr id="3" name="Content Placeholder 2">
            <a:extLst>
              <a:ext uri="{FF2B5EF4-FFF2-40B4-BE49-F238E27FC236}">
                <a16:creationId xmlns:a16="http://schemas.microsoft.com/office/drawing/2014/main" id="{62E29B97-1E3D-6A47-0015-FC8A51B5E791}"/>
              </a:ext>
            </a:extLst>
          </p:cNvPr>
          <p:cNvSpPr>
            <a:spLocks noGrp="1"/>
          </p:cNvSpPr>
          <p:nvPr>
            <p:ph idx="1"/>
          </p:nvPr>
        </p:nvSpPr>
        <p:spPr>
          <a:xfrm>
            <a:off x="525717" y="2521885"/>
            <a:ext cx="11104809" cy="3549045"/>
          </a:xfrm>
        </p:spPr>
        <p:txBody>
          <a:bodyPr>
            <a:normAutofit/>
          </a:bodyPr>
          <a:lstStyle/>
          <a:p>
            <a:pPr algn="l"/>
            <a:r>
              <a:rPr lang="en-US" b="1" i="0" u="none" strike="noStrike" dirty="0">
                <a:effectLst/>
                <a:latin typeface="Avenir Book" panose="02000503020000020003" pitchFamily="2" charset="0"/>
              </a:rPr>
              <a:t>- Data Complexity:</a:t>
            </a:r>
            <a:r>
              <a:rPr lang="en-US" b="0" i="0" u="none" strike="noStrike" dirty="0">
                <a:effectLst/>
                <a:latin typeface="Avenir Book" panose="02000503020000020003" pitchFamily="2" charset="0"/>
              </a:rPr>
              <a:t> With over a million transactions between 2009 and 2011, handling and processing the data proved challenging.</a:t>
            </a:r>
          </a:p>
          <a:p>
            <a:r>
              <a:rPr lang="en-US" b="1" i="0" u="none" strike="noStrike" dirty="0">
                <a:effectLst/>
                <a:latin typeface="Avenir Book" panose="02000503020000020003" pitchFamily="2" charset="0"/>
              </a:rPr>
              <a:t>- Seasonality Impact:</a:t>
            </a:r>
            <a:r>
              <a:rPr lang="en-US" b="0" i="0" u="none" strike="noStrike" dirty="0">
                <a:effectLst/>
                <a:latin typeface="Avenir Book" panose="02000503020000020003" pitchFamily="2" charset="0"/>
              </a:rPr>
              <a:t> The high business volume during the UK's peak holiday seasons (October to December) made it difficult to distinguish between seasonal spikes and consistent sales patterns.</a:t>
            </a:r>
          </a:p>
          <a:p>
            <a:r>
              <a:rPr lang="en-US" dirty="0">
                <a:latin typeface="Avenir Book" panose="02000503020000020003" pitchFamily="2" charset="0"/>
              </a:rPr>
              <a:t>- </a:t>
            </a:r>
            <a:r>
              <a:rPr lang="en-US" b="1" i="0" u="none" strike="noStrike" dirty="0">
                <a:effectLst/>
                <a:latin typeface="Avenir Book" panose="02000503020000020003" pitchFamily="2" charset="0"/>
              </a:rPr>
              <a:t>Cancellations &amp; Returns:</a:t>
            </a:r>
            <a:r>
              <a:rPr lang="en-US" b="0" i="0" u="none" strike="noStrike" dirty="0">
                <a:effectLst/>
                <a:latin typeface="Avenir Book" panose="02000503020000020003" pitchFamily="2" charset="0"/>
              </a:rPr>
              <a:t> Identifying loyal customers amid frequent bulk order returns and cancellations proved intricate due to the wholesale business nature.</a:t>
            </a:r>
          </a:p>
          <a:p>
            <a:r>
              <a:rPr lang="en-US" b="1" i="0" u="none" strike="noStrike" dirty="0">
                <a:effectLst/>
                <a:latin typeface="Avenir Book" panose="02000503020000020003" pitchFamily="2" charset="0"/>
              </a:rPr>
              <a:t>- Forecasting for Clusters:</a:t>
            </a:r>
            <a:r>
              <a:rPr lang="en-US" b="0" i="0" u="none" strike="noStrike" dirty="0">
                <a:effectLst/>
                <a:latin typeface="Avenir Book" panose="02000503020000020003" pitchFamily="2" charset="0"/>
              </a:rPr>
              <a:t> Diverse purchasing behaviors in each cluster required specialized forecasting, complicating predictions due to factors like seasonality and return rates.</a:t>
            </a:r>
          </a:p>
          <a:p>
            <a:pPr algn="l"/>
            <a:endParaRPr lang="en-US" b="0" i="0" u="none" strike="noStrike" dirty="0">
              <a:solidFill>
                <a:srgbClr val="374151"/>
              </a:solidFill>
              <a:effectLst/>
              <a:latin typeface="Avenir Book" panose="02000503020000020003" pitchFamily="2" charset="0"/>
            </a:endParaRPr>
          </a:p>
          <a:p>
            <a:endParaRPr lang="en-US" dirty="0">
              <a:latin typeface="Avenir Book" panose="02000503020000020003" pitchFamily="2" charset="0"/>
            </a:endParaRPr>
          </a:p>
        </p:txBody>
      </p:sp>
    </p:spTree>
    <p:extLst>
      <p:ext uri="{BB962C8B-B14F-4D97-AF65-F5344CB8AC3E}">
        <p14:creationId xmlns:p14="http://schemas.microsoft.com/office/powerpoint/2010/main" val="272703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1983-584F-5947-6459-C0C3A67FBE4C}"/>
              </a:ext>
            </a:extLst>
          </p:cNvPr>
          <p:cNvSpPr>
            <a:spLocks noGrp="1"/>
          </p:cNvSpPr>
          <p:nvPr>
            <p:ph type="title"/>
          </p:nvPr>
        </p:nvSpPr>
        <p:spPr/>
        <p:txBody>
          <a:bodyPr/>
          <a:lstStyle/>
          <a:p>
            <a:r>
              <a:rPr lang="en-US" dirty="0"/>
              <a:t>Future Analysis Recommendation</a:t>
            </a:r>
          </a:p>
        </p:txBody>
      </p:sp>
      <p:sp>
        <p:nvSpPr>
          <p:cNvPr id="3" name="Content Placeholder 2">
            <a:extLst>
              <a:ext uri="{FF2B5EF4-FFF2-40B4-BE49-F238E27FC236}">
                <a16:creationId xmlns:a16="http://schemas.microsoft.com/office/drawing/2014/main" id="{8633C045-0235-B3CD-AD7C-4D92636BC84C}"/>
              </a:ext>
            </a:extLst>
          </p:cNvPr>
          <p:cNvSpPr>
            <a:spLocks noGrp="1"/>
          </p:cNvSpPr>
          <p:nvPr>
            <p:ph idx="1"/>
          </p:nvPr>
        </p:nvSpPr>
        <p:spPr>
          <a:xfrm>
            <a:off x="525717" y="2521885"/>
            <a:ext cx="10767925" cy="4055378"/>
          </a:xfrm>
        </p:spPr>
        <p:txBody>
          <a:bodyPr>
            <a:normAutofit fontScale="77500" lnSpcReduction="20000"/>
          </a:bodyPr>
          <a:lstStyle/>
          <a:p>
            <a:pPr algn="l"/>
            <a:r>
              <a:rPr lang="en-US" sz="1300" b="1" i="0" u="none" strike="noStrike" dirty="0">
                <a:solidFill>
                  <a:srgbClr val="374151"/>
                </a:solidFill>
                <a:effectLst/>
                <a:latin typeface="Avenir Book" panose="02000503020000020003" pitchFamily="2" charset="0"/>
              </a:rPr>
              <a:t>1. Deepening Customer Insights</a:t>
            </a:r>
          </a:p>
          <a:p>
            <a:pPr algn="l"/>
            <a:r>
              <a:rPr lang="en-US" sz="1300" b="0" i="0" u="none" strike="noStrike" dirty="0">
                <a:solidFill>
                  <a:srgbClr val="374151"/>
                </a:solidFill>
                <a:effectLst/>
                <a:latin typeface="Avenir Book" panose="02000503020000020003" pitchFamily="2" charset="0"/>
              </a:rPr>
              <a:t>- Dive deeper into individual customer behaviors within segments.</a:t>
            </a:r>
          </a:p>
          <a:p>
            <a:pPr algn="l"/>
            <a:r>
              <a:rPr lang="en-US" sz="1300" b="0" i="0" u="none" strike="noStrike" dirty="0">
                <a:solidFill>
                  <a:srgbClr val="374151"/>
                </a:solidFill>
                <a:effectLst/>
                <a:latin typeface="Avenir Book" panose="02000503020000020003" pitchFamily="2" charset="0"/>
              </a:rPr>
              <a:t>- Explore psychographic attributes, like motivations and preferences, to further refine segments.</a:t>
            </a:r>
          </a:p>
          <a:p>
            <a:pPr algn="l"/>
            <a:r>
              <a:rPr lang="en-US" sz="1300" b="1" i="0" u="none" strike="noStrike" dirty="0">
                <a:solidFill>
                  <a:srgbClr val="374151"/>
                </a:solidFill>
                <a:effectLst/>
                <a:latin typeface="Avenir Book" panose="02000503020000020003" pitchFamily="2" charset="0"/>
              </a:rPr>
              <a:t>2. Enhancing Forecasting Techniques</a:t>
            </a:r>
            <a:endParaRPr lang="en-US" sz="1300" b="0" i="0" u="none" strike="noStrike" dirty="0">
              <a:solidFill>
                <a:srgbClr val="374151"/>
              </a:solidFill>
              <a:effectLst/>
              <a:latin typeface="Avenir Book" panose="02000503020000020003" pitchFamily="2" charset="0"/>
            </a:endParaRPr>
          </a:p>
          <a:p>
            <a:pPr algn="l"/>
            <a:r>
              <a:rPr lang="en-US" sz="1300" b="0" i="0" u="none" strike="noStrike" dirty="0">
                <a:solidFill>
                  <a:srgbClr val="374151"/>
                </a:solidFill>
                <a:effectLst/>
                <a:latin typeface="Avenir Book" panose="02000503020000020003" pitchFamily="2" charset="0"/>
              </a:rPr>
              <a:t>- Incorporate advanced machine learning models beyond ARIMA, such as LSTM or Prophet, for improved accuracy.</a:t>
            </a:r>
          </a:p>
          <a:p>
            <a:pPr algn="l"/>
            <a:r>
              <a:rPr lang="en-US" sz="1300" b="0" i="0" u="none" strike="noStrike" dirty="0">
                <a:solidFill>
                  <a:srgbClr val="374151"/>
                </a:solidFill>
                <a:effectLst/>
                <a:latin typeface="Avenir Book" panose="02000503020000020003" pitchFamily="2" charset="0"/>
              </a:rPr>
              <a:t>- Test ensemble techniques by blending multiple forecast models.</a:t>
            </a:r>
          </a:p>
          <a:p>
            <a:pPr algn="l"/>
            <a:r>
              <a:rPr lang="en-US" sz="1300" b="1" i="0" u="none" strike="noStrike" dirty="0">
                <a:solidFill>
                  <a:srgbClr val="374151"/>
                </a:solidFill>
                <a:effectLst/>
                <a:latin typeface="Avenir Book" panose="02000503020000020003" pitchFamily="2" charset="0"/>
              </a:rPr>
              <a:t>3. Expanding Feature Engineering</a:t>
            </a:r>
            <a:endParaRPr lang="en-US" sz="1300" b="0" i="0" u="none" strike="noStrike" dirty="0">
              <a:solidFill>
                <a:srgbClr val="374151"/>
              </a:solidFill>
              <a:effectLst/>
              <a:latin typeface="Avenir Book" panose="02000503020000020003" pitchFamily="2" charset="0"/>
            </a:endParaRPr>
          </a:p>
          <a:p>
            <a:pPr algn="l"/>
            <a:r>
              <a:rPr lang="en-US" sz="1300" b="0" i="0" u="none" strike="noStrike" dirty="0">
                <a:solidFill>
                  <a:srgbClr val="374151"/>
                </a:solidFill>
                <a:effectLst/>
                <a:latin typeface="Avenir Book" panose="02000503020000020003" pitchFamily="2" charset="0"/>
              </a:rPr>
              <a:t>- Develop new features based on purchasing behaviors, such as preferred product categories, or seasonality preferences.</a:t>
            </a:r>
          </a:p>
          <a:p>
            <a:pPr algn="l"/>
            <a:r>
              <a:rPr lang="en-US" sz="1300" b="0" i="0" u="none" strike="noStrike" dirty="0">
                <a:solidFill>
                  <a:srgbClr val="374151"/>
                </a:solidFill>
                <a:effectLst/>
                <a:latin typeface="Avenir Book" panose="02000503020000020003" pitchFamily="2" charset="0"/>
              </a:rPr>
              <a:t>- Evaluate the impact of external factors, like marketing campaigns or economic trends, on sales.</a:t>
            </a:r>
          </a:p>
          <a:p>
            <a:pPr algn="l"/>
            <a:r>
              <a:rPr lang="en-US" sz="1300" b="1" i="0" u="none" strike="noStrike" dirty="0">
                <a:solidFill>
                  <a:srgbClr val="374151"/>
                </a:solidFill>
                <a:effectLst/>
                <a:latin typeface="Avenir Book" panose="02000503020000020003" pitchFamily="2" charset="0"/>
              </a:rPr>
              <a:t>4. RMF &amp; </a:t>
            </a:r>
            <a:r>
              <a:rPr lang="en-US" sz="1300" b="1" i="0" u="none" strike="noStrike" dirty="0" err="1">
                <a:solidFill>
                  <a:srgbClr val="374151"/>
                </a:solidFill>
                <a:effectLst/>
                <a:latin typeface="Avenir Book" panose="02000503020000020003" pitchFamily="2" charset="0"/>
              </a:rPr>
              <a:t>Kmeans</a:t>
            </a:r>
            <a:r>
              <a:rPr lang="en-US" sz="1300" b="1" i="0" u="none" strike="noStrike" dirty="0">
                <a:solidFill>
                  <a:srgbClr val="374151"/>
                </a:solidFill>
                <a:effectLst/>
                <a:latin typeface="Avenir Book" panose="02000503020000020003" pitchFamily="2" charset="0"/>
              </a:rPr>
              <a:t> Optimization</a:t>
            </a:r>
            <a:endParaRPr lang="en-US" sz="1300" b="0" i="0" u="none" strike="noStrike" dirty="0">
              <a:solidFill>
                <a:srgbClr val="374151"/>
              </a:solidFill>
              <a:effectLst/>
              <a:latin typeface="Avenir Book" panose="02000503020000020003" pitchFamily="2" charset="0"/>
            </a:endParaRPr>
          </a:p>
          <a:p>
            <a:pPr algn="l"/>
            <a:r>
              <a:rPr lang="en-US" sz="1300" b="0" i="0" u="none" strike="noStrike" dirty="0">
                <a:solidFill>
                  <a:srgbClr val="374151"/>
                </a:solidFill>
                <a:effectLst/>
                <a:latin typeface="Avenir Book" panose="02000503020000020003" pitchFamily="2" charset="0"/>
              </a:rPr>
              <a:t>- Re-evaluate cluster stability over time and adjust </a:t>
            </a:r>
            <a:r>
              <a:rPr lang="en-US" sz="1300" b="0" i="0" u="none" strike="noStrike" dirty="0" err="1">
                <a:solidFill>
                  <a:srgbClr val="374151"/>
                </a:solidFill>
                <a:effectLst/>
                <a:latin typeface="Avenir Book" panose="02000503020000020003" pitchFamily="2" charset="0"/>
              </a:rPr>
              <a:t>Kmeans</a:t>
            </a:r>
            <a:r>
              <a:rPr lang="en-US" sz="1300" b="0" i="0" u="none" strike="noStrike" dirty="0">
                <a:solidFill>
                  <a:srgbClr val="374151"/>
                </a:solidFill>
                <a:effectLst/>
                <a:latin typeface="Avenir Book" panose="02000503020000020003" pitchFamily="2" charset="0"/>
              </a:rPr>
              <a:t> parameters.</a:t>
            </a:r>
          </a:p>
          <a:p>
            <a:pPr algn="l"/>
            <a:r>
              <a:rPr lang="en-US" sz="1300" b="0" i="0" u="none" strike="noStrike" dirty="0">
                <a:solidFill>
                  <a:srgbClr val="374151"/>
                </a:solidFill>
                <a:effectLst/>
                <a:latin typeface="Avenir Book" panose="02000503020000020003" pitchFamily="2" charset="0"/>
              </a:rPr>
              <a:t>- Explore alternative segmentation methods like hierarchical clustering or DBSCAN to ensure optimal segmentation.</a:t>
            </a:r>
          </a:p>
          <a:p>
            <a:pPr algn="l"/>
            <a:r>
              <a:rPr lang="en-US" sz="1300" b="1" i="0" u="none" strike="noStrike" dirty="0">
                <a:solidFill>
                  <a:srgbClr val="374151"/>
                </a:solidFill>
                <a:effectLst/>
                <a:latin typeface="Avenir Book" panose="02000503020000020003" pitchFamily="2" charset="0"/>
              </a:rPr>
              <a:t>5. Impact of Strategy on Sales</a:t>
            </a:r>
            <a:endParaRPr lang="en-US" sz="1300" b="0" i="0" u="none" strike="noStrike" dirty="0">
              <a:solidFill>
                <a:srgbClr val="374151"/>
              </a:solidFill>
              <a:effectLst/>
              <a:latin typeface="Avenir Book" panose="02000503020000020003" pitchFamily="2" charset="0"/>
            </a:endParaRPr>
          </a:p>
          <a:p>
            <a:pPr algn="l"/>
            <a:r>
              <a:rPr lang="en-US" sz="1300" b="0" i="0" u="none" strike="noStrike" dirty="0">
                <a:solidFill>
                  <a:srgbClr val="374151"/>
                </a:solidFill>
                <a:effectLst/>
                <a:latin typeface="Avenir Book" panose="02000503020000020003" pitchFamily="2" charset="0"/>
              </a:rPr>
              <a:t>- Post-implementation review of strategies to determine real-world effectiveness.</a:t>
            </a:r>
          </a:p>
          <a:p>
            <a:pPr algn="l"/>
            <a:r>
              <a:rPr lang="en-US" sz="1300" b="0" i="0" u="none" strike="noStrike" dirty="0">
                <a:solidFill>
                  <a:srgbClr val="374151"/>
                </a:solidFill>
                <a:effectLst/>
                <a:latin typeface="Avenir Book" panose="02000503020000020003" pitchFamily="2" charset="0"/>
              </a:rPr>
              <a:t>- Assess the correlation between forecasted vs. actual sales after executing the strategy.</a:t>
            </a:r>
          </a:p>
          <a:p>
            <a:endParaRPr lang="en-US" sz="900" dirty="0">
              <a:latin typeface="Avenir Book" panose="02000503020000020003" pitchFamily="2" charset="0"/>
            </a:endParaRPr>
          </a:p>
        </p:txBody>
      </p:sp>
    </p:spTree>
    <p:extLst>
      <p:ext uri="{BB962C8B-B14F-4D97-AF65-F5344CB8AC3E}">
        <p14:creationId xmlns:p14="http://schemas.microsoft.com/office/powerpoint/2010/main" val="252284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22AD-F675-E7BB-88C0-C29283085D0C}"/>
              </a:ext>
            </a:extLst>
          </p:cNvPr>
          <p:cNvSpPr>
            <a:spLocks noGrp="1"/>
          </p:cNvSpPr>
          <p:nvPr>
            <p:ph type="title"/>
          </p:nvPr>
        </p:nvSpPr>
        <p:spPr/>
        <p:txBody>
          <a:bodyPr/>
          <a:lstStyle/>
          <a:p>
            <a:r>
              <a:rPr lang="en-US" b="1" i="0" u="none" strike="noStrike" dirty="0">
                <a:effectLst/>
                <a:latin typeface="Söhne"/>
              </a:rPr>
              <a:t>Business Context</a:t>
            </a:r>
            <a:endParaRPr lang="en-US" dirty="0"/>
          </a:p>
        </p:txBody>
      </p:sp>
      <p:sp>
        <p:nvSpPr>
          <p:cNvPr id="3" name="Content Placeholder 2">
            <a:extLst>
              <a:ext uri="{FF2B5EF4-FFF2-40B4-BE49-F238E27FC236}">
                <a16:creationId xmlns:a16="http://schemas.microsoft.com/office/drawing/2014/main" id="{114977FB-5C2B-E09D-7EE7-CCA4762C2C2E}"/>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1" i="0" u="none" strike="noStrike" dirty="0">
                <a:solidFill>
                  <a:srgbClr val="374151"/>
                </a:solidFill>
                <a:effectLst/>
                <a:latin typeface="Söhne"/>
              </a:rPr>
              <a:t>About Business</a:t>
            </a:r>
            <a:r>
              <a:rPr lang="en-US" b="0" i="0" u="none" strike="noStrike" dirty="0">
                <a:solidFill>
                  <a:srgbClr val="374151"/>
                </a:solidFill>
                <a:effectLst/>
                <a:latin typeface="Söhne"/>
              </a:rPr>
              <a:t>: UK-based unique gift supplier with over 1 million transactions (2009-2011).</a:t>
            </a:r>
          </a:p>
          <a:p>
            <a:pPr algn="l">
              <a:buFont typeface="Arial" panose="020B0604020202020204" pitchFamily="34" charset="0"/>
              <a:buChar char="•"/>
            </a:pPr>
            <a:r>
              <a:rPr lang="en-US" b="1" i="0" u="none" strike="noStrike" dirty="0">
                <a:solidFill>
                  <a:srgbClr val="374151"/>
                </a:solidFill>
                <a:effectLst/>
                <a:latin typeface="Söhne"/>
              </a:rPr>
              <a:t>Challenge</a:t>
            </a:r>
            <a:r>
              <a:rPr lang="en-US" b="0" i="0" u="none" strike="noStrike" dirty="0">
                <a:solidFill>
                  <a:srgbClr val="374151"/>
                </a:solidFill>
                <a:effectLst/>
                <a:latin typeface="Söhne"/>
              </a:rPr>
              <a:t>:</a:t>
            </a:r>
          </a:p>
          <a:p>
            <a:pPr marL="742950" lvl="1" indent="-285750" algn="l">
              <a:buFont typeface="Arial" panose="020B0604020202020204" pitchFamily="34" charset="0"/>
              <a:buChar char="•"/>
            </a:pPr>
            <a:r>
              <a:rPr lang="en-US" b="0" i="0" u="none" strike="noStrike" dirty="0">
                <a:solidFill>
                  <a:srgbClr val="374151"/>
                </a:solidFill>
                <a:effectLst/>
                <a:latin typeface="Söhne"/>
              </a:rPr>
              <a:t>Forecast sales &amp; identify targeted marketing segments.</a:t>
            </a:r>
          </a:p>
          <a:p>
            <a:pPr marL="742950" lvl="1" indent="-285750" algn="l">
              <a:buFont typeface="Arial" panose="020B0604020202020204" pitchFamily="34" charset="0"/>
              <a:buChar char="•"/>
            </a:pPr>
            <a:r>
              <a:rPr lang="en-US" b="0" i="0" u="none" strike="noStrike" dirty="0">
                <a:solidFill>
                  <a:srgbClr val="374151"/>
                </a:solidFill>
                <a:effectLst/>
                <a:latin typeface="Söhne"/>
              </a:rPr>
              <a:t>Manage high business volume during peak seasons (Oct-Dec).</a:t>
            </a:r>
          </a:p>
          <a:p>
            <a:pPr algn="l">
              <a:buFont typeface="Arial" panose="020B0604020202020204" pitchFamily="34" charset="0"/>
              <a:buChar char="•"/>
            </a:pPr>
            <a:r>
              <a:rPr lang="en-US" b="1" i="0" u="none" strike="noStrike" dirty="0">
                <a:solidFill>
                  <a:srgbClr val="374151"/>
                </a:solidFill>
                <a:effectLst/>
                <a:latin typeface="Söhne"/>
              </a:rPr>
              <a:t>Goal</a:t>
            </a:r>
            <a:r>
              <a:rPr lang="en-US" b="0" i="0" u="none" strike="noStrike" dirty="0">
                <a:solidFill>
                  <a:srgbClr val="374151"/>
                </a:solidFill>
                <a:effectLst/>
                <a:latin typeface="Söhne"/>
              </a:rPr>
              <a:t>:</a:t>
            </a:r>
          </a:p>
          <a:p>
            <a:pPr marL="457200" lvl="1" indent="0" algn="l">
              <a:buNone/>
            </a:pPr>
            <a:r>
              <a:rPr lang="en-US" b="0" i="0" u="none" strike="noStrike" dirty="0">
                <a:solidFill>
                  <a:srgbClr val="374151"/>
                </a:solidFill>
                <a:effectLst/>
                <a:latin typeface="Söhne"/>
              </a:rPr>
              <a:t>       Enhance profitability; reduce returns &amp; cancellations.</a:t>
            </a:r>
          </a:p>
          <a:p>
            <a:pPr algn="l">
              <a:buFont typeface="Arial" panose="020B0604020202020204" pitchFamily="34" charset="0"/>
              <a:buChar char="•"/>
            </a:pPr>
            <a:r>
              <a:rPr lang="en-US" b="1" i="0" u="none" strike="noStrike" dirty="0">
                <a:solidFill>
                  <a:srgbClr val="374151"/>
                </a:solidFill>
                <a:effectLst/>
                <a:latin typeface="Söhne"/>
              </a:rPr>
              <a:t>Approach</a:t>
            </a:r>
            <a:r>
              <a:rPr lang="en-US" b="0" i="0" u="none" strike="noStrike" dirty="0">
                <a:solidFill>
                  <a:srgbClr val="374151"/>
                </a:solidFill>
                <a:effectLst/>
                <a:latin typeface="Söhne"/>
              </a:rPr>
              <a:t>:</a:t>
            </a:r>
          </a:p>
          <a:p>
            <a:pPr marL="742950" lvl="1" indent="-285750" algn="l">
              <a:buFont typeface="Arial" panose="020B0604020202020204" pitchFamily="34" charset="0"/>
              <a:buChar char="•"/>
            </a:pPr>
            <a:r>
              <a:rPr lang="en-US" b="0" i="0" u="none" strike="noStrike" dirty="0">
                <a:solidFill>
                  <a:srgbClr val="374151"/>
                </a:solidFill>
                <a:effectLst/>
                <a:latin typeface="Söhne"/>
              </a:rPr>
              <a:t>Data-driven customer segmentation.</a:t>
            </a:r>
          </a:p>
          <a:p>
            <a:pPr marL="742950" lvl="1" indent="-285750" algn="l">
              <a:buFont typeface="Arial" panose="020B0604020202020204" pitchFamily="34" charset="0"/>
              <a:buChar char="•"/>
            </a:pPr>
            <a:r>
              <a:rPr lang="en-US" b="0" i="0" u="none" strike="noStrike" dirty="0">
                <a:solidFill>
                  <a:srgbClr val="374151"/>
                </a:solidFill>
                <a:effectLst/>
                <a:latin typeface="Söhne"/>
              </a:rPr>
              <a:t>Time-series sales forecasting.</a:t>
            </a:r>
          </a:p>
          <a:p>
            <a:pPr algn="l"/>
            <a:r>
              <a:rPr lang="en-US" b="1" i="0" u="none" strike="noStrike" dirty="0">
                <a:solidFill>
                  <a:srgbClr val="374151"/>
                </a:solidFill>
                <a:effectLst/>
                <a:latin typeface="Söhne"/>
              </a:rPr>
              <a:t>Key Takeaway</a:t>
            </a:r>
            <a:r>
              <a:rPr lang="en-US" b="0" i="0" u="none" strike="noStrike" dirty="0">
                <a:solidFill>
                  <a:srgbClr val="374151"/>
                </a:solidFill>
                <a:effectLst/>
                <a:latin typeface="Söhne"/>
              </a:rPr>
              <a:t>: Leveraging insights to maximize profitable sales and minimize disruptions during peak seasons.</a:t>
            </a:r>
          </a:p>
          <a:p>
            <a:endParaRPr lang="en-US" dirty="0"/>
          </a:p>
        </p:txBody>
      </p:sp>
    </p:spTree>
    <p:extLst>
      <p:ext uri="{BB962C8B-B14F-4D97-AF65-F5344CB8AC3E}">
        <p14:creationId xmlns:p14="http://schemas.microsoft.com/office/powerpoint/2010/main" val="197797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104913" y="775403"/>
            <a:ext cx="5795707" cy="1835608"/>
          </a:xfrm>
        </p:spPr>
        <p:txBody>
          <a:bodyPr vert="horz" lIns="91440" tIns="45720" rIns="91440" bIns="45720" rtlCol="0" anchor="t">
            <a:normAutofit/>
          </a:bodyPr>
          <a:lstStyle/>
          <a:p>
            <a:r>
              <a:rPr lang="en-US" dirty="0"/>
              <a:t>Customer Analysis: Total Purchase Amount</a:t>
            </a:r>
          </a:p>
        </p:txBody>
      </p:sp>
      <p:grpSp>
        <p:nvGrpSpPr>
          <p:cNvPr id="16"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17"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234840" y="1114691"/>
            <a:ext cx="5401232" cy="1492491"/>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1100" b="1" dirty="0"/>
              <a:t>Sales Highlights:</a:t>
            </a:r>
          </a:p>
          <a:p>
            <a:pPr>
              <a:spcAft>
                <a:spcPts val="600"/>
              </a:spcAft>
              <a:buFont typeface="Arial" panose="020B0604020202020204" pitchFamily="34" charset="0"/>
            </a:pPr>
            <a:r>
              <a:rPr lang="en-US" sz="1100" dirty="0"/>
              <a:t>- Highest spender: ID 18102 (UK) at £598k.</a:t>
            </a:r>
          </a:p>
          <a:p>
            <a:pPr>
              <a:spcAft>
                <a:spcPts val="600"/>
              </a:spcAft>
              <a:buFont typeface="Arial" panose="020B0604020202020204" pitchFamily="34" charset="0"/>
            </a:pPr>
            <a:r>
              <a:rPr lang="en-US" sz="1100" dirty="0"/>
              <a:t>- Next: Netherlands customer at £523k.</a:t>
            </a:r>
          </a:p>
          <a:p>
            <a:pPr>
              <a:spcAft>
                <a:spcPts val="600"/>
              </a:spcAft>
              <a:buFont typeface="Arial" panose="020B0604020202020204" pitchFamily="34" charset="0"/>
            </a:pPr>
            <a:r>
              <a:rPr lang="en-US" sz="1100" dirty="0"/>
              <a:t>- Top 10 mainly from UK, EIRE, Netherlands, Australia.</a:t>
            </a:r>
          </a:p>
          <a:p>
            <a:pPr>
              <a:spcAft>
                <a:spcPts val="600"/>
              </a:spcAft>
              <a:buFont typeface="Arial" panose="020B0604020202020204" pitchFamily="34" charset="0"/>
            </a:pPr>
            <a:r>
              <a:rPr lang="en-US" sz="1100" dirty="0"/>
              <a:t>- Largest return: UK customer with £25k.</a:t>
            </a:r>
          </a:p>
          <a:p>
            <a:pPr>
              <a:spcAft>
                <a:spcPts val="600"/>
              </a:spcAft>
              <a:buFont typeface="Arial" panose="020B0604020202020204" pitchFamily="34" charset="0"/>
            </a:pPr>
            <a:r>
              <a:rPr lang="en-US" sz="1100" dirty="0"/>
              <a:t>- Key observation: Top spenders and returners come from similar countries.</a:t>
            </a:r>
          </a:p>
        </p:txBody>
      </p:sp>
      <p:pic>
        <p:nvPicPr>
          <p:cNvPr id="7" name="Picture 6" descr="A screenshot of a graph&#10;&#10;Description automatically generated">
            <a:extLst>
              <a:ext uri="{FF2B5EF4-FFF2-40B4-BE49-F238E27FC236}">
                <a16:creationId xmlns:a16="http://schemas.microsoft.com/office/drawing/2014/main" id="{12F5B116-9A7D-BB1C-3A18-631EFB8082B4}"/>
              </a:ext>
            </a:extLst>
          </p:cNvPr>
          <p:cNvPicPr>
            <a:picLocks noChangeAspect="1"/>
          </p:cNvPicPr>
          <p:nvPr/>
        </p:nvPicPr>
        <p:blipFill>
          <a:blip r:embed="rId3"/>
          <a:stretch>
            <a:fillRect/>
          </a:stretch>
        </p:blipFill>
        <p:spPr>
          <a:xfrm>
            <a:off x="6299991" y="3173054"/>
            <a:ext cx="5407431" cy="2879457"/>
          </a:xfrm>
          <a:prstGeom prst="rect">
            <a:avLst/>
          </a:prstGeom>
        </p:spPr>
      </p:pic>
      <p:pic>
        <p:nvPicPr>
          <p:cNvPr id="5" name="Content Placeholder 4" descr="A graph of a number of people&#10;&#10;Description automatically generated with medium confidence">
            <a:extLst>
              <a:ext uri="{FF2B5EF4-FFF2-40B4-BE49-F238E27FC236}">
                <a16:creationId xmlns:a16="http://schemas.microsoft.com/office/drawing/2014/main" id="{3C3C4CDB-7A09-CA9F-9304-574B7900154F}"/>
              </a:ext>
            </a:extLst>
          </p:cNvPr>
          <p:cNvPicPr>
            <a:picLocks noGrp="1" noChangeAspect="1"/>
          </p:cNvPicPr>
          <p:nvPr>
            <p:ph idx="1"/>
          </p:nvPr>
        </p:nvPicPr>
        <p:blipFill>
          <a:blip r:embed="rId4"/>
          <a:stretch>
            <a:fillRect/>
          </a:stretch>
        </p:blipFill>
        <p:spPr>
          <a:xfrm>
            <a:off x="446280" y="3203140"/>
            <a:ext cx="5407431" cy="2879457"/>
          </a:xfrm>
          <a:prstGeom prst="rect">
            <a:avLst/>
          </a:prstGeom>
        </p:spPr>
      </p:pic>
      <p:sp>
        <p:nvSpPr>
          <p:cNvPr id="24" name="Freeform: Shape 23">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6" name="Group 25">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27" name="Freeform: Shape 26">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6498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341160" y="775403"/>
            <a:ext cx="5559460" cy="1835608"/>
          </a:xfrm>
        </p:spPr>
        <p:txBody>
          <a:bodyPr vert="horz" lIns="91440" tIns="45720" rIns="91440" bIns="45720" rtlCol="0" anchor="t">
            <a:normAutofit/>
          </a:bodyPr>
          <a:lstStyle/>
          <a:p>
            <a:r>
              <a:rPr lang="en-US" dirty="0"/>
              <a:t>Country Analysis:  Total Purchase Amount</a:t>
            </a:r>
          </a:p>
        </p:txBody>
      </p:sp>
      <p:grpSp>
        <p:nvGrpSpPr>
          <p:cNvPr id="64"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65"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6"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7"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8"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9"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0"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234840" y="1114691"/>
            <a:ext cx="5401232" cy="1492491"/>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1100" b="1" dirty="0"/>
              <a:t>Sales Highlights:</a:t>
            </a:r>
          </a:p>
          <a:p>
            <a:pPr>
              <a:spcAft>
                <a:spcPts val="600"/>
              </a:spcAft>
              <a:buFont typeface="Arial" panose="020B0604020202020204" pitchFamily="34" charset="0"/>
            </a:pPr>
            <a:r>
              <a:rPr lang="en-US" sz="1100" dirty="0"/>
              <a:t>- UK leads with £13.8M in purchases.</a:t>
            </a:r>
          </a:p>
          <a:p>
            <a:pPr>
              <a:spcAft>
                <a:spcPts val="600"/>
              </a:spcAft>
              <a:buFont typeface="Arial" panose="020B0604020202020204" pitchFamily="34" charset="0"/>
            </a:pPr>
            <a:r>
              <a:rPr lang="en-US" sz="1100" dirty="0"/>
              <a:t>- EIRE follows at £579k, 23x less!</a:t>
            </a:r>
          </a:p>
          <a:p>
            <a:pPr>
              <a:spcAft>
                <a:spcPts val="600"/>
              </a:spcAft>
              <a:buFont typeface="Arial" panose="020B0604020202020204" pitchFamily="34" charset="0"/>
            </a:pPr>
            <a:r>
              <a:rPr lang="en-US" sz="1100" dirty="0"/>
              <a:t>- Top ten countries all in Europe.</a:t>
            </a:r>
          </a:p>
          <a:p>
            <a:pPr>
              <a:spcAft>
                <a:spcPts val="600"/>
              </a:spcAft>
              <a:buFont typeface="Arial" panose="020B0604020202020204" pitchFamily="34" charset="0"/>
            </a:pPr>
            <a:r>
              <a:rPr lang="en-US" sz="1100" dirty="0"/>
              <a:t>- Lowest spender: Saudi Arabia (£131 in 2 years).</a:t>
            </a:r>
          </a:p>
          <a:p>
            <a:pPr>
              <a:spcAft>
                <a:spcPts val="600"/>
              </a:spcAft>
              <a:buFont typeface="Arial" panose="020B0604020202020204" pitchFamily="34" charset="0"/>
            </a:pPr>
            <a:r>
              <a:rPr lang="en-US" sz="1100" dirty="0"/>
              <a:t>- Notable exception in Europe: Czech Republic.</a:t>
            </a:r>
          </a:p>
        </p:txBody>
      </p:sp>
      <p:pic>
        <p:nvPicPr>
          <p:cNvPr id="8" name="Content Placeholder 7" descr="A graph showing the amount of the country in the country&#10;&#10;Description automatically generated with medium confidence">
            <a:extLst>
              <a:ext uri="{FF2B5EF4-FFF2-40B4-BE49-F238E27FC236}">
                <a16:creationId xmlns:a16="http://schemas.microsoft.com/office/drawing/2014/main" id="{F0276D5A-CB82-139A-7C5A-B90017C9A6C2}"/>
              </a:ext>
            </a:extLst>
          </p:cNvPr>
          <p:cNvPicPr>
            <a:picLocks noGrp="1" noChangeAspect="1"/>
          </p:cNvPicPr>
          <p:nvPr>
            <p:ph idx="1"/>
          </p:nvPr>
        </p:nvPicPr>
        <p:blipFill>
          <a:blip r:embed="rId3"/>
          <a:stretch>
            <a:fillRect/>
          </a:stretch>
        </p:blipFill>
        <p:spPr>
          <a:xfrm>
            <a:off x="506284" y="3096293"/>
            <a:ext cx="5407431" cy="2879457"/>
          </a:xfrm>
          <a:prstGeom prst="rect">
            <a:avLst/>
          </a:prstGeom>
        </p:spPr>
      </p:pic>
      <p:pic>
        <p:nvPicPr>
          <p:cNvPr id="11" name="Picture 10" descr="A graph of purple rectangles with white text&#10;&#10;Description automatically generated">
            <a:extLst>
              <a:ext uri="{FF2B5EF4-FFF2-40B4-BE49-F238E27FC236}">
                <a16:creationId xmlns:a16="http://schemas.microsoft.com/office/drawing/2014/main" id="{E8F90BA2-998A-AA8C-E252-DA6050ADE40E}"/>
              </a:ext>
            </a:extLst>
          </p:cNvPr>
          <p:cNvPicPr>
            <a:picLocks noChangeAspect="1"/>
          </p:cNvPicPr>
          <p:nvPr/>
        </p:nvPicPr>
        <p:blipFill>
          <a:blip r:embed="rId4"/>
          <a:stretch>
            <a:fillRect/>
          </a:stretch>
        </p:blipFill>
        <p:spPr>
          <a:xfrm>
            <a:off x="6234840" y="3062640"/>
            <a:ext cx="5407431" cy="2879457"/>
          </a:xfrm>
          <a:prstGeom prst="rect">
            <a:avLst/>
          </a:prstGeom>
        </p:spPr>
      </p:pic>
      <p:sp>
        <p:nvSpPr>
          <p:cNvPr id="72" name="Freeform: Shape 71">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4" name="Group 73">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75" name="Freeform: Shape 74">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6" name="Freeform: Shape 75">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7" name="Freeform: Shape 76">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8"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9"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0"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0674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525718" y="775403"/>
            <a:ext cx="5374902" cy="1835608"/>
          </a:xfrm>
        </p:spPr>
        <p:txBody>
          <a:bodyPr vert="horz" lIns="91440" tIns="45720" rIns="91440" bIns="45720" rtlCol="0" anchor="t">
            <a:normAutofit/>
          </a:bodyPr>
          <a:lstStyle/>
          <a:p>
            <a:r>
              <a:rPr lang="en-US" dirty="0"/>
              <a:t>Country Analysis: Unique Customers</a:t>
            </a:r>
          </a:p>
        </p:txBody>
      </p:sp>
      <p:grpSp>
        <p:nvGrpSpPr>
          <p:cNvPr id="4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4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234840" y="1114692"/>
            <a:ext cx="5780948" cy="1286236"/>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1100" b="1" dirty="0"/>
              <a:t>Customer insights:</a:t>
            </a:r>
          </a:p>
          <a:p>
            <a:r>
              <a:rPr lang="en-US" sz="1100" b="0" i="0" u="none" strike="noStrike" dirty="0">
                <a:effectLst/>
              </a:rPr>
              <a:t>- UK dominates with 5.41k.</a:t>
            </a:r>
          </a:p>
          <a:p>
            <a:r>
              <a:rPr lang="en-US" sz="1100" b="0" i="0" u="none" strike="noStrike" dirty="0">
                <a:effectLst/>
              </a:rPr>
              <a:t>- Germany and France come next with 107 and 95 respectively.</a:t>
            </a:r>
          </a:p>
          <a:p>
            <a:r>
              <a:rPr lang="en-US" sz="1100" b="0" i="0" u="none" strike="noStrike" dirty="0">
                <a:effectLst/>
              </a:rPr>
              <a:t>- Several countries, including Thailand and Nigeria, have only one customer.</a:t>
            </a:r>
          </a:p>
          <a:p>
            <a:r>
              <a:rPr lang="en-US" sz="1100" b="0" i="0" u="none" strike="noStrike" dirty="0">
                <a:effectLst/>
              </a:rPr>
              <a:t>- Single-buyer anomalies in Europe: Czech Republic, Lithuania, European Community.</a:t>
            </a:r>
          </a:p>
        </p:txBody>
      </p:sp>
      <p:pic>
        <p:nvPicPr>
          <p:cNvPr id="6" name="Content Placeholder 5" descr="A graph of the country&#10;&#10;Description automatically generated with medium confidence">
            <a:extLst>
              <a:ext uri="{FF2B5EF4-FFF2-40B4-BE49-F238E27FC236}">
                <a16:creationId xmlns:a16="http://schemas.microsoft.com/office/drawing/2014/main" id="{1B17F45A-859C-9D9D-4F40-1625D025E628}"/>
              </a:ext>
            </a:extLst>
          </p:cNvPr>
          <p:cNvPicPr>
            <a:picLocks noGrp="1" noChangeAspect="1"/>
          </p:cNvPicPr>
          <p:nvPr>
            <p:ph idx="1"/>
          </p:nvPr>
        </p:nvPicPr>
        <p:blipFill>
          <a:blip r:embed="rId3"/>
          <a:stretch>
            <a:fillRect/>
          </a:stretch>
        </p:blipFill>
        <p:spPr>
          <a:xfrm>
            <a:off x="506284" y="3096293"/>
            <a:ext cx="5407431" cy="2879457"/>
          </a:xfrm>
          <a:prstGeom prst="rect">
            <a:avLst/>
          </a:prstGeom>
        </p:spPr>
      </p:pic>
      <p:pic>
        <p:nvPicPr>
          <p:cNvPr id="10" name="Picture 9" descr="A graph of different colored rectangles&#10;&#10;Description automatically generated">
            <a:extLst>
              <a:ext uri="{FF2B5EF4-FFF2-40B4-BE49-F238E27FC236}">
                <a16:creationId xmlns:a16="http://schemas.microsoft.com/office/drawing/2014/main" id="{FDC8F325-C108-D019-1B07-E8CCA9CDD503}"/>
              </a:ext>
            </a:extLst>
          </p:cNvPr>
          <p:cNvPicPr>
            <a:picLocks noChangeAspect="1"/>
          </p:cNvPicPr>
          <p:nvPr/>
        </p:nvPicPr>
        <p:blipFill>
          <a:blip r:embed="rId4"/>
          <a:stretch>
            <a:fillRect/>
          </a:stretch>
        </p:blipFill>
        <p:spPr>
          <a:xfrm>
            <a:off x="6234840" y="3062640"/>
            <a:ext cx="5407431" cy="2879457"/>
          </a:xfrm>
          <a:prstGeom prst="rect">
            <a:avLst/>
          </a:prstGeom>
        </p:spPr>
      </p:pic>
      <p:sp>
        <p:nvSpPr>
          <p:cNvPr id="49" name="Freeform: Shape 48">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52" name="Freeform: Shape 51">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6248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525718" y="775403"/>
            <a:ext cx="5374902" cy="1835608"/>
          </a:xfrm>
        </p:spPr>
        <p:txBody>
          <a:bodyPr vert="horz" lIns="91440" tIns="45720" rIns="91440" bIns="45720" rtlCol="0" anchor="t">
            <a:normAutofit/>
          </a:bodyPr>
          <a:lstStyle/>
          <a:p>
            <a:r>
              <a:rPr lang="en-US" dirty="0"/>
              <a:t>Product Analysis: Quantity</a:t>
            </a:r>
          </a:p>
        </p:txBody>
      </p:sp>
      <p:grpSp>
        <p:nvGrpSpPr>
          <p:cNvPr id="4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4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234840" y="1114691"/>
            <a:ext cx="5401232" cy="1492491"/>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1000" b="1" i="0" u="none" strike="noStrike" dirty="0">
                <a:effectLst/>
              </a:rPr>
              <a:t>Product Quantity Analysis:</a:t>
            </a:r>
          </a:p>
          <a:p>
            <a:pPr>
              <a:spcAft>
                <a:spcPts val="600"/>
              </a:spcAft>
              <a:buFont typeface="Arial" panose="020B0604020202020204" pitchFamily="34" charset="0"/>
            </a:pPr>
            <a:endParaRPr lang="en-US" sz="1000" b="0" i="0" u="none" strike="noStrike" dirty="0">
              <a:effectLst/>
            </a:endParaRPr>
          </a:p>
          <a:p>
            <a:pPr>
              <a:spcAft>
                <a:spcPts val="600"/>
              </a:spcAft>
              <a:buFont typeface="Arial" panose="020B0604020202020204" pitchFamily="34" charset="0"/>
              <a:buChar char="•"/>
            </a:pPr>
            <a:r>
              <a:rPr lang="en-US" sz="1000" b="1" i="0" u="none" strike="noStrike" dirty="0">
                <a:effectLst/>
              </a:rPr>
              <a:t>Bestseller:</a:t>
            </a:r>
            <a:r>
              <a:rPr lang="en-US" sz="1000" b="0" i="0" u="none" strike="noStrike" dirty="0">
                <a:effectLst/>
              </a:rPr>
              <a:t> World War II Gliders (107k in 2 years).</a:t>
            </a:r>
          </a:p>
          <a:p>
            <a:pPr>
              <a:spcAft>
                <a:spcPts val="600"/>
              </a:spcAft>
              <a:buFont typeface="Arial" panose="020B0604020202020204" pitchFamily="34" charset="0"/>
              <a:buChar char="•"/>
            </a:pPr>
            <a:r>
              <a:rPr lang="en-US" sz="1000" b="0" i="0" u="none" strike="noStrike" dirty="0">
                <a:effectLst/>
              </a:rPr>
              <a:t>Top 10 includes: Holders, cake cases, a purse, and jumbo bag.</a:t>
            </a:r>
          </a:p>
          <a:p>
            <a:pPr>
              <a:spcAft>
                <a:spcPts val="600"/>
              </a:spcAft>
              <a:buFont typeface="Arial" panose="020B0604020202020204" pitchFamily="34" charset="0"/>
              <a:buChar char="•"/>
            </a:pPr>
            <a:r>
              <a:rPr lang="en-US" sz="1000" b="1" i="0" u="none" strike="noStrike" dirty="0">
                <a:effectLst/>
              </a:rPr>
              <a:t>Most Returns:</a:t>
            </a:r>
            <a:r>
              <a:rPr lang="en-US" sz="1000" b="0" i="0" u="none" strike="noStrike" dirty="0">
                <a:effectLst/>
              </a:rPr>
              <a:t> White Cherry Lights (105 returns in 2 years).</a:t>
            </a:r>
          </a:p>
          <a:p>
            <a:pPr>
              <a:spcAft>
                <a:spcPts val="600"/>
              </a:spcAft>
              <a:buFont typeface="Arial" panose="020B0604020202020204" pitchFamily="34" charset="0"/>
              <a:buChar char="•"/>
            </a:pPr>
            <a:r>
              <a:rPr lang="en-US" sz="1000" b="0" i="0" u="none" strike="noStrike" dirty="0">
                <a:effectLst/>
              </a:rPr>
              <a:t>Return List Dominance: Decor items and gifts - candles, flasks, pots, magnets, and lights.</a:t>
            </a:r>
          </a:p>
        </p:txBody>
      </p:sp>
      <p:pic>
        <p:nvPicPr>
          <p:cNvPr id="11" name="Picture 10" descr="A graph with different colored squares&#10;&#10;Description automatically generated">
            <a:extLst>
              <a:ext uri="{FF2B5EF4-FFF2-40B4-BE49-F238E27FC236}">
                <a16:creationId xmlns:a16="http://schemas.microsoft.com/office/drawing/2014/main" id="{783D9CA8-B645-65FB-6DAE-708B65BFD99D}"/>
              </a:ext>
            </a:extLst>
          </p:cNvPr>
          <p:cNvPicPr>
            <a:picLocks noChangeAspect="1"/>
          </p:cNvPicPr>
          <p:nvPr/>
        </p:nvPicPr>
        <p:blipFill>
          <a:blip r:embed="rId3"/>
          <a:stretch>
            <a:fillRect/>
          </a:stretch>
        </p:blipFill>
        <p:spPr>
          <a:xfrm>
            <a:off x="506284" y="3096293"/>
            <a:ext cx="5407431" cy="2879457"/>
          </a:xfrm>
          <a:prstGeom prst="rect">
            <a:avLst/>
          </a:prstGeom>
        </p:spPr>
      </p:pic>
      <p:pic>
        <p:nvPicPr>
          <p:cNvPr id="7" name="Content Placeholder 6" descr="A chart of different colored rectangular shapes&#10;&#10;Description automatically generated">
            <a:extLst>
              <a:ext uri="{FF2B5EF4-FFF2-40B4-BE49-F238E27FC236}">
                <a16:creationId xmlns:a16="http://schemas.microsoft.com/office/drawing/2014/main" id="{08ADF72F-CACD-EB58-5D6B-797AF8FF49B3}"/>
              </a:ext>
            </a:extLst>
          </p:cNvPr>
          <p:cNvPicPr>
            <a:picLocks noGrp="1" noChangeAspect="1"/>
          </p:cNvPicPr>
          <p:nvPr>
            <p:ph idx="1"/>
          </p:nvPr>
        </p:nvPicPr>
        <p:blipFill>
          <a:blip r:embed="rId4"/>
          <a:stretch>
            <a:fillRect/>
          </a:stretch>
        </p:blipFill>
        <p:spPr>
          <a:xfrm>
            <a:off x="6234840" y="3062640"/>
            <a:ext cx="5407431" cy="2879457"/>
          </a:xfrm>
          <a:prstGeom prst="rect">
            <a:avLst/>
          </a:prstGeom>
        </p:spPr>
      </p:pic>
      <p:sp>
        <p:nvSpPr>
          <p:cNvPr id="50" name="Freeform: Shape 4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53" name="Freeform: Shape 5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220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525718" y="775403"/>
            <a:ext cx="5374902" cy="1835608"/>
          </a:xfrm>
        </p:spPr>
        <p:txBody>
          <a:bodyPr vert="horz" lIns="91440" tIns="45720" rIns="91440" bIns="45720" rtlCol="0" anchor="t">
            <a:normAutofit/>
          </a:bodyPr>
          <a:lstStyle/>
          <a:p>
            <a:r>
              <a:rPr lang="en-US" dirty="0"/>
              <a:t>Online Sales Timeline</a:t>
            </a:r>
          </a:p>
        </p:txBody>
      </p:sp>
      <p:grpSp>
        <p:nvGrpSpPr>
          <p:cNvPr id="4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4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234840" y="1114691"/>
            <a:ext cx="5401232" cy="1492491"/>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1100" b="1" i="0" u="none" strike="noStrike" dirty="0">
                <a:effectLst/>
              </a:rPr>
              <a:t>Sales Trend Insights:</a:t>
            </a:r>
          </a:p>
          <a:p>
            <a:pPr>
              <a:spcAft>
                <a:spcPts val="600"/>
              </a:spcAft>
              <a:buFont typeface="Arial" panose="020B0604020202020204" pitchFamily="34" charset="0"/>
            </a:pPr>
            <a:endParaRPr lang="en-US" sz="1100" i="0" u="none" strike="noStrike" dirty="0">
              <a:effectLst/>
            </a:endParaRPr>
          </a:p>
          <a:p>
            <a:pPr>
              <a:spcAft>
                <a:spcPts val="600"/>
              </a:spcAft>
              <a:buFont typeface="Arial" panose="020B0604020202020204" pitchFamily="34" charset="0"/>
            </a:pPr>
            <a:r>
              <a:rPr lang="en-US" sz="1100" i="0" u="none" strike="noStrike" dirty="0">
                <a:effectLst/>
              </a:rPr>
              <a:t>- Seasonal spikes evident, particularly pre-Christmas.</a:t>
            </a:r>
          </a:p>
          <a:p>
            <a:pPr>
              <a:spcAft>
                <a:spcPts val="600"/>
              </a:spcAft>
              <a:buFont typeface="Arial" panose="020B0604020202020204" pitchFamily="34" charset="0"/>
            </a:pPr>
            <a:r>
              <a:rPr lang="en-US" sz="1100" i="0" u="none" strike="noStrike" dirty="0">
                <a:effectLst/>
              </a:rPr>
              <a:t>- Post-holiday dip observed.</a:t>
            </a:r>
          </a:p>
          <a:p>
            <a:pPr>
              <a:spcAft>
                <a:spcPts val="600"/>
              </a:spcAft>
              <a:buFont typeface="Arial" panose="020B0604020202020204" pitchFamily="34" charset="0"/>
            </a:pPr>
            <a:r>
              <a:rPr lang="en-US" sz="1100" i="0" u="none" strike="noStrike" dirty="0">
                <a:effectLst/>
              </a:rPr>
              <a:t>- Significant decline: December 2011 sales just half of December 2010's.</a:t>
            </a:r>
          </a:p>
        </p:txBody>
      </p:sp>
      <p:pic>
        <p:nvPicPr>
          <p:cNvPr id="4" name="Picture 3" descr="A graph showing sales and sales&#10;&#10;Description automatically generated with medium confidence">
            <a:extLst>
              <a:ext uri="{FF2B5EF4-FFF2-40B4-BE49-F238E27FC236}">
                <a16:creationId xmlns:a16="http://schemas.microsoft.com/office/drawing/2014/main" id="{9311CDAC-E99E-8D88-768F-FA6F512DB540}"/>
              </a:ext>
            </a:extLst>
          </p:cNvPr>
          <p:cNvPicPr>
            <a:picLocks noChangeAspect="1"/>
          </p:cNvPicPr>
          <p:nvPr/>
        </p:nvPicPr>
        <p:blipFill>
          <a:blip r:embed="rId3"/>
          <a:stretch>
            <a:fillRect/>
          </a:stretch>
        </p:blipFill>
        <p:spPr>
          <a:xfrm>
            <a:off x="506284" y="3096293"/>
            <a:ext cx="5407431" cy="2879457"/>
          </a:xfrm>
          <a:prstGeom prst="rect">
            <a:avLst/>
          </a:prstGeom>
        </p:spPr>
      </p:pic>
      <p:pic>
        <p:nvPicPr>
          <p:cNvPr id="10" name="Content Placeholder 9" descr="A colorful graph with text&#10;&#10;Description automatically generated">
            <a:extLst>
              <a:ext uri="{FF2B5EF4-FFF2-40B4-BE49-F238E27FC236}">
                <a16:creationId xmlns:a16="http://schemas.microsoft.com/office/drawing/2014/main" id="{9402874B-3402-3B5D-DEFC-E650C67C8874}"/>
              </a:ext>
            </a:extLst>
          </p:cNvPr>
          <p:cNvPicPr>
            <a:picLocks noGrp="1" noChangeAspect="1"/>
          </p:cNvPicPr>
          <p:nvPr>
            <p:ph idx="1"/>
          </p:nvPr>
        </p:nvPicPr>
        <p:blipFill>
          <a:blip r:embed="rId4"/>
          <a:stretch>
            <a:fillRect/>
          </a:stretch>
        </p:blipFill>
        <p:spPr>
          <a:xfrm>
            <a:off x="6234840" y="3062640"/>
            <a:ext cx="5407431" cy="2879457"/>
          </a:xfrm>
          <a:prstGeom prst="rect">
            <a:avLst/>
          </a:prstGeom>
        </p:spPr>
      </p:pic>
      <p:sp>
        <p:nvSpPr>
          <p:cNvPr id="49" name="Freeform: Shape 48">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52" name="Freeform: Shape 51">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0328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8" name="Freeform: Shape 46">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31AE5A-D620-AB5F-0F01-B37C0CCCC230}"/>
              </a:ext>
            </a:extLst>
          </p:cNvPr>
          <p:cNvSpPr>
            <a:spLocks noGrp="1"/>
          </p:cNvSpPr>
          <p:nvPr>
            <p:ph type="title"/>
          </p:nvPr>
        </p:nvSpPr>
        <p:spPr>
          <a:xfrm>
            <a:off x="525717" y="787068"/>
            <a:ext cx="10077557" cy="1325563"/>
          </a:xfrm>
        </p:spPr>
        <p:txBody>
          <a:bodyPr>
            <a:normAutofit/>
          </a:bodyPr>
          <a:lstStyle/>
          <a:p>
            <a:r>
              <a:rPr lang="en-US" dirty="0"/>
              <a:t>Data Preprocessing Steps</a:t>
            </a:r>
          </a:p>
        </p:txBody>
      </p:sp>
      <p:grpSp>
        <p:nvGrpSpPr>
          <p:cNvPr id="49"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67"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8"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9"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0"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4"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5"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7" name="Freeform: Shape 56">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9" name="Group 58">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0" name="Freeform: Shape 59">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Freeform: Shape 60">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Freeform: Shape 61">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4"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9C7BE32F-15F8-DFFA-1FC5-885B41AE2FA3}"/>
              </a:ext>
            </a:extLst>
          </p:cNvPr>
          <p:cNvGraphicFramePr>
            <a:graphicFrameLocks noGrp="1"/>
          </p:cNvGraphicFramePr>
          <p:nvPr>
            <p:ph idx="1"/>
            <p:extLst>
              <p:ext uri="{D42A27DB-BD31-4B8C-83A1-F6EECF244321}">
                <p14:modId xmlns:p14="http://schemas.microsoft.com/office/powerpoint/2010/main" val="1595890431"/>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795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1796-E5BC-1259-B4A4-E630020C33DB}"/>
              </a:ext>
            </a:extLst>
          </p:cNvPr>
          <p:cNvSpPr>
            <a:spLocks noGrp="1"/>
          </p:cNvSpPr>
          <p:nvPr>
            <p:ph type="title"/>
          </p:nvPr>
        </p:nvSpPr>
        <p:spPr/>
        <p:txBody>
          <a:bodyPr/>
          <a:lstStyle/>
          <a:p>
            <a:r>
              <a:rPr lang="en-US" dirty="0"/>
              <a:t>RFM analysis</a:t>
            </a:r>
          </a:p>
        </p:txBody>
      </p:sp>
      <p:graphicFrame>
        <p:nvGraphicFramePr>
          <p:cNvPr id="5" name="Content Placeholder 2">
            <a:extLst>
              <a:ext uri="{FF2B5EF4-FFF2-40B4-BE49-F238E27FC236}">
                <a16:creationId xmlns:a16="http://schemas.microsoft.com/office/drawing/2014/main" id="{7C2587EF-114F-F473-699A-EC46AB5054A8}"/>
              </a:ext>
            </a:extLst>
          </p:cNvPr>
          <p:cNvGraphicFramePr>
            <a:graphicFrameLocks noGrp="1"/>
          </p:cNvGraphicFramePr>
          <p:nvPr>
            <p:ph idx="1"/>
            <p:extLst>
              <p:ext uri="{D42A27DB-BD31-4B8C-83A1-F6EECF244321}">
                <p14:modId xmlns:p14="http://schemas.microsoft.com/office/powerpoint/2010/main" val="926707416"/>
              </p:ext>
            </p:extLst>
          </p:nvPr>
        </p:nvGraphicFramePr>
        <p:xfrm>
          <a:off x="525717" y="3169629"/>
          <a:ext cx="10077557" cy="3549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02CF140-3589-3679-DA3C-1A152E64F187}"/>
              </a:ext>
            </a:extLst>
          </p:cNvPr>
          <p:cNvSpPr txBox="1"/>
          <p:nvPr/>
        </p:nvSpPr>
        <p:spPr>
          <a:xfrm>
            <a:off x="525717" y="2457997"/>
            <a:ext cx="11666283" cy="646331"/>
          </a:xfrm>
          <a:prstGeom prst="rect">
            <a:avLst/>
          </a:prstGeom>
          <a:noFill/>
        </p:spPr>
        <p:txBody>
          <a:bodyPr wrap="square">
            <a:spAutoFit/>
          </a:bodyPr>
          <a:lstStyle/>
          <a:p>
            <a:pPr algn="l"/>
            <a:r>
              <a:rPr lang="en-US" dirty="0">
                <a:solidFill>
                  <a:srgbClr val="000000"/>
                </a:solidFill>
                <a:latin typeface="Avenir Book" panose="02000503020000020003" pitchFamily="2" charset="0"/>
              </a:rPr>
              <a:t>Segment customers based on their purchase patterns by </a:t>
            </a:r>
            <a:r>
              <a:rPr lang="en-US" b="0" i="0" dirty="0">
                <a:solidFill>
                  <a:srgbClr val="000000"/>
                </a:solidFill>
                <a:effectLst/>
                <a:latin typeface="Avenir Book" panose="02000503020000020003" pitchFamily="2" charset="0"/>
              </a:rPr>
              <a:t>grouping them based on their previous purchase transactions, with 3 quantitative factors:</a:t>
            </a:r>
          </a:p>
        </p:txBody>
      </p:sp>
    </p:spTree>
    <p:extLst>
      <p:ext uri="{BB962C8B-B14F-4D97-AF65-F5344CB8AC3E}">
        <p14:creationId xmlns:p14="http://schemas.microsoft.com/office/powerpoint/2010/main" val="2289984724"/>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TotalTime>
  <Words>2570</Words>
  <Application>Microsoft Macintosh PowerPoint</Application>
  <PresentationFormat>Widescreen</PresentationFormat>
  <Paragraphs>169</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Avenir Book</vt:lpstr>
      <vt:lpstr>Avenir Next LT Pro</vt:lpstr>
      <vt:lpstr>Avenir Next LT Pro Light</vt:lpstr>
      <vt:lpstr>Calibri</vt:lpstr>
      <vt:lpstr>Georgia Pro Semibold</vt:lpstr>
      <vt:lpstr>Helvetica Neue</vt:lpstr>
      <vt:lpstr>Söhne</vt:lpstr>
      <vt:lpstr>RocaVTI</vt:lpstr>
      <vt:lpstr>Retail Challenge</vt:lpstr>
      <vt:lpstr>Business Context</vt:lpstr>
      <vt:lpstr>Customer Analysis: Total Purchase Amount</vt:lpstr>
      <vt:lpstr>Country Analysis:  Total Purchase Amount</vt:lpstr>
      <vt:lpstr>Country Analysis: Unique Customers</vt:lpstr>
      <vt:lpstr>Product Analysis: Quantity</vt:lpstr>
      <vt:lpstr>Online Sales Timeline</vt:lpstr>
      <vt:lpstr>Data Preprocessing Steps</vt:lpstr>
      <vt:lpstr>RFM analysis</vt:lpstr>
      <vt:lpstr>K-means Clustering</vt:lpstr>
      <vt:lpstr>Customer Cluster Analysis</vt:lpstr>
      <vt:lpstr>Train &amp; Evaluate the Model</vt:lpstr>
      <vt:lpstr>Forecast Sales in next 30 days</vt:lpstr>
      <vt:lpstr>Difficulties in the challenge</vt:lpstr>
      <vt:lpstr>Future Analysis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Challenge</dc:title>
  <dc:creator>Laura Le (Hearts &amp; Science)</dc:creator>
  <cp:lastModifiedBy>Laura Le (Hearts &amp; Science)</cp:lastModifiedBy>
  <cp:revision>1</cp:revision>
  <dcterms:created xsi:type="dcterms:W3CDTF">2023-10-24T02:10:45Z</dcterms:created>
  <dcterms:modified xsi:type="dcterms:W3CDTF">2023-10-24T17:28:11Z</dcterms:modified>
</cp:coreProperties>
</file>