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7"/>
  </p:notesMasterIdLst>
  <p:sldIdLst>
    <p:sldId id="256" r:id="rId2"/>
    <p:sldId id="257" r:id="rId3"/>
    <p:sldId id="258" r:id="rId4"/>
    <p:sldId id="263" r:id="rId5"/>
    <p:sldId id="264" r:id="rId6"/>
    <p:sldId id="265" r:id="rId7"/>
    <p:sldId id="266" r:id="rId8"/>
    <p:sldId id="259" r:id="rId9"/>
    <p:sldId id="260" r:id="rId10"/>
    <p:sldId id="261" r:id="rId11"/>
    <p:sldId id="267"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7"/>
    <p:restoredTop sz="96831"/>
  </p:normalViewPr>
  <p:slideViewPr>
    <p:cSldViewPr snapToGrid="0">
      <p:cViewPr>
        <p:scale>
          <a:sx n="87" d="100"/>
          <a:sy n="87" d="100"/>
        </p:scale>
        <p:origin x="2376" y="1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7C47B-790E-4CFB-A6F6-F0D0DC6D5D2B}"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48559204-9257-426B-B526-4C285249B09E}">
      <dgm:prSet/>
      <dgm:spPr/>
      <dgm:t>
        <a:bodyPr/>
        <a:lstStyle/>
        <a:p>
          <a:pPr>
            <a:lnSpc>
              <a:spcPct val="100000"/>
            </a:lnSpc>
          </a:pPr>
          <a:r>
            <a:rPr lang="en-US" b="1" dirty="0"/>
            <a:t>Data cleaning</a:t>
          </a:r>
          <a:r>
            <a:rPr lang="en-US" dirty="0"/>
            <a:t>: Keep rows with price &gt; 0, remove duplicated records</a:t>
          </a:r>
        </a:p>
      </dgm:t>
    </dgm:pt>
    <dgm:pt modelId="{55B80D9C-CFDF-4943-8D2C-67B899208F48}" type="parTrans" cxnId="{F855424C-6E35-4C38-BF3F-7B6AC5523316}">
      <dgm:prSet/>
      <dgm:spPr/>
      <dgm:t>
        <a:bodyPr/>
        <a:lstStyle/>
        <a:p>
          <a:endParaRPr lang="en-US"/>
        </a:p>
      </dgm:t>
    </dgm:pt>
    <dgm:pt modelId="{F761F0CC-2DA1-4620-A46C-9DAEC9B1018A}" type="sibTrans" cxnId="{F855424C-6E35-4C38-BF3F-7B6AC5523316}">
      <dgm:prSet phldrT="1" phldr="0"/>
      <dgm:spPr/>
      <dgm:t>
        <a:bodyPr/>
        <a:lstStyle/>
        <a:p>
          <a:r>
            <a:rPr lang="en-US"/>
            <a:t>1</a:t>
          </a:r>
        </a:p>
      </dgm:t>
    </dgm:pt>
    <dgm:pt modelId="{4E02BB25-51B3-49BF-AABF-845C9DECFD82}">
      <dgm:prSet/>
      <dgm:spPr/>
      <dgm:t>
        <a:bodyPr/>
        <a:lstStyle/>
        <a:p>
          <a:pPr>
            <a:lnSpc>
              <a:spcPct val="100000"/>
            </a:lnSpc>
          </a:pPr>
          <a:r>
            <a:rPr lang="en-US" b="1" dirty="0"/>
            <a:t>Handling missing values</a:t>
          </a:r>
          <a:r>
            <a:rPr lang="en-US" b="0" dirty="0"/>
            <a:t>: drop </a:t>
          </a:r>
          <a:r>
            <a:rPr lang="en-US" b="0" i="0" dirty="0"/>
            <a:t>22% of the rows have a missing value for the Customer ID </a:t>
          </a:r>
          <a:endParaRPr lang="en-US" b="0" dirty="0"/>
        </a:p>
      </dgm:t>
    </dgm:pt>
    <dgm:pt modelId="{DAC76BC1-B519-4ED0-9F32-70A47D9012A6}" type="parTrans" cxnId="{5C3DDD85-7FD4-4DF9-978B-F9BDFFCC9DC1}">
      <dgm:prSet/>
      <dgm:spPr/>
      <dgm:t>
        <a:bodyPr/>
        <a:lstStyle/>
        <a:p>
          <a:endParaRPr lang="en-US"/>
        </a:p>
      </dgm:t>
    </dgm:pt>
    <dgm:pt modelId="{547A59DA-06A9-4D25-BD41-80745F1B6658}" type="sibTrans" cxnId="{5C3DDD85-7FD4-4DF9-978B-F9BDFFCC9DC1}">
      <dgm:prSet phldrT="2" phldr="0"/>
      <dgm:spPr/>
      <dgm:t>
        <a:bodyPr/>
        <a:lstStyle/>
        <a:p>
          <a:r>
            <a:rPr lang="en-US"/>
            <a:t>2</a:t>
          </a:r>
        </a:p>
      </dgm:t>
    </dgm:pt>
    <dgm:pt modelId="{3D8D11FD-C345-40F5-A058-280E6EEFFC64}">
      <dgm:prSet/>
      <dgm:spPr/>
      <dgm:t>
        <a:bodyPr/>
        <a:lstStyle/>
        <a:p>
          <a:pPr>
            <a:lnSpc>
              <a:spcPct val="100000"/>
            </a:lnSpc>
          </a:pPr>
          <a:r>
            <a:rPr lang="en-US" b="1" dirty="0"/>
            <a:t>Feature Engineer</a:t>
          </a:r>
          <a:r>
            <a:rPr lang="en-US" dirty="0"/>
            <a:t>: calculate total value of each transaction: </a:t>
          </a:r>
        </a:p>
        <a:p>
          <a:pPr>
            <a:lnSpc>
              <a:spcPct val="100000"/>
            </a:lnSpc>
          </a:pPr>
          <a:r>
            <a:rPr lang="en-US" dirty="0"/>
            <a:t>Total = price * quantity.</a:t>
          </a:r>
        </a:p>
      </dgm:t>
    </dgm:pt>
    <dgm:pt modelId="{5FE825B0-BDEC-41D7-9771-991E0C4D6760}" type="parTrans" cxnId="{50723528-4756-42E5-BFB6-D79BCB08E00A}">
      <dgm:prSet/>
      <dgm:spPr/>
      <dgm:t>
        <a:bodyPr/>
        <a:lstStyle/>
        <a:p>
          <a:endParaRPr lang="en-US"/>
        </a:p>
      </dgm:t>
    </dgm:pt>
    <dgm:pt modelId="{FFE36F99-8E52-4BBB-BC56-442B64D11B69}" type="sibTrans" cxnId="{50723528-4756-42E5-BFB6-D79BCB08E00A}">
      <dgm:prSet phldrT="3" phldr="0"/>
      <dgm:spPr/>
      <dgm:t>
        <a:bodyPr/>
        <a:lstStyle/>
        <a:p>
          <a:r>
            <a:rPr lang="en-US"/>
            <a:t>3</a:t>
          </a:r>
        </a:p>
      </dgm:t>
    </dgm:pt>
    <dgm:pt modelId="{AFE7D883-F1E6-CB48-9A94-FDB833C7526F}" type="pres">
      <dgm:prSet presAssocID="{AF77C47B-790E-4CFB-A6F6-F0D0DC6D5D2B}" presName="Name0" presStyleCnt="0">
        <dgm:presLayoutVars>
          <dgm:animLvl val="lvl"/>
          <dgm:resizeHandles val="exact"/>
        </dgm:presLayoutVars>
      </dgm:prSet>
      <dgm:spPr/>
    </dgm:pt>
    <dgm:pt modelId="{BE91F371-BA4C-7F48-9338-F9B2DCD5664E}" type="pres">
      <dgm:prSet presAssocID="{48559204-9257-426B-B526-4C285249B09E}" presName="compositeNode" presStyleCnt="0">
        <dgm:presLayoutVars>
          <dgm:bulletEnabled val="1"/>
        </dgm:presLayoutVars>
      </dgm:prSet>
      <dgm:spPr/>
    </dgm:pt>
    <dgm:pt modelId="{C772495F-7B11-7542-BB24-5F84A69B9BA3}" type="pres">
      <dgm:prSet presAssocID="{48559204-9257-426B-B526-4C285249B09E}" presName="bgRect" presStyleLbl="bgAccFollowNode1" presStyleIdx="0" presStyleCnt="3"/>
      <dgm:spPr/>
    </dgm:pt>
    <dgm:pt modelId="{A1373F17-7EC9-D74C-A959-D6DD0710AA08}" type="pres">
      <dgm:prSet presAssocID="{F761F0CC-2DA1-4620-A46C-9DAEC9B1018A}" presName="sibTransNodeCircle" presStyleLbl="alignNode1" presStyleIdx="0" presStyleCnt="6">
        <dgm:presLayoutVars>
          <dgm:chMax val="0"/>
          <dgm:bulletEnabled/>
        </dgm:presLayoutVars>
      </dgm:prSet>
      <dgm:spPr/>
    </dgm:pt>
    <dgm:pt modelId="{BD45512E-21BF-1D41-9B79-EF79026FA119}" type="pres">
      <dgm:prSet presAssocID="{48559204-9257-426B-B526-4C285249B09E}" presName="bottomLine" presStyleLbl="alignNode1" presStyleIdx="1" presStyleCnt="6">
        <dgm:presLayoutVars/>
      </dgm:prSet>
      <dgm:spPr/>
    </dgm:pt>
    <dgm:pt modelId="{611E5C48-B835-9340-B19B-7E29F7EF2CA7}" type="pres">
      <dgm:prSet presAssocID="{48559204-9257-426B-B526-4C285249B09E}" presName="nodeText" presStyleLbl="bgAccFollowNode1" presStyleIdx="0" presStyleCnt="3">
        <dgm:presLayoutVars>
          <dgm:bulletEnabled val="1"/>
        </dgm:presLayoutVars>
      </dgm:prSet>
      <dgm:spPr/>
    </dgm:pt>
    <dgm:pt modelId="{935FD116-F028-9B49-9A38-5E56BD02CD26}" type="pres">
      <dgm:prSet presAssocID="{F761F0CC-2DA1-4620-A46C-9DAEC9B1018A}" presName="sibTrans" presStyleCnt="0"/>
      <dgm:spPr/>
    </dgm:pt>
    <dgm:pt modelId="{616BE91D-8AD4-304D-8E76-10ED47FC230D}" type="pres">
      <dgm:prSet presAssocID="{4E02BB25-51B3-49BF-AABF-845C9DECFD82}" presName="compositeNode" presStyleCnt="0">
        <dgm:presLayoutVars>
          <dgm:bulletEnabled val="1"/>
        </dgm:presLayoutVars>
      </dgm:prSet>
      <dgm:spPr/>
    </dgm:pt>
    <dgm:pt modelId="{3C438481-9052-BE4B-9C42-6D245C79E208}" type="pres">
      <dgm:prSet presAssocID="{4E02BB25-51B3-49BF-AABF-845C9DECFD82}" presName="bgRect" presStyleLbl="bgAccFollowNode1" presStyleIdx="1" presStyleCnt="3"/>
      <dgm:spPr/>
    </dgm:pt>
    <dgm:pt modelId="{7354C14D-B0B7-9243-A9C2-6E9E79CFC166}" type="pres">
      <dgm:prSet presAssocID="{547A59DA-06A9-4D25-BD41-80745F1B6658}" presName="sibTransNodeCircle" presStyleLbl="alignNode1" presStyleIdx="2" presStyleCnt="6">
        <dgm:presLayoutVars>
          <dgm:chMax val="0"/>
          <dgm:bulletEnabled/>
        </dgm:presLayoutVars>
      </dgm:prSet>
      <dgm:spPr/>
    </dgm:pt>
    <dgm:pt modelId="{44A412EC-6F16-7647-BEAD-FD52BD9A73F5}" type="pres">
      <dgm:prSet presAssocID="{4E02BB25-51B3-49BF-AABF-845C9DECFD82}" presName="bottomLine" presStyleLbl="alignNode1" presStyleIdx="3" presStyleCnt="6">
        <dgm:presLayoutVars/>
      </dgm:prSet>
      <dgm:spPr/>
    </dgm:pt>
    <dgm:pt modelId="{0D3B0186-5D2B-5A4E-9F61-BE9CDCDCC9B7}" type="pres">
      <dgm:prSet presAssocID="{4E02BB25-51B3-49BF-AABF-845C9DECFD82}" presName="nodeText" presStyleLbl="bgAccFollowNode1" presStyleIdx="1" presStyleCnt="3">
        <dgm:presLayoutVars>
          <dgm:bulletEnabled val="1"/>
        </dgm:presLayoutVars>
      </dgm:prSet>
      <dgm:spPr/>
    </dgm:pt>
    <dgm:pt modelId="{9E3487B3-E3C5-464A-A4A2-3A16D54BBC72}" type="pres">
      <dgm:prSet presAssocID="{547A59DA-06A9-4D25-BD41-80745F1B6658}" presName="sibTrans" presStyleCnt="0"/>
      <dgm:spPr/>
    </dgm:pt>
    <dgm:pt modelId="{FD787306-3359-0C46-8043-B34CA778EC82}" type="pres">
      <dgm:prSet presAssocID="{3D8D11FD-C345-40F5-A058-280E6EEFFC64}" presName="compositeNode" presStyleCnt="0">
        <dgm:presLayoutVars>
          <dgm:bulletEnabled val="1"/>
        </dgm:presLayoutVars>
      </dgm:prSet>
      <dgm:spPr/>
    </dgm:pt>
    <dgm:pt modelId="{07A85363-E34B-A04D-B240-DDED5284609D}" type="pres">
      <dgm:prSet presAssocID="{3D8D11FD-C345-40F5-A058-280E6EEFFC64}" presName="bgRect" presStyleLbl="bgAccFollowNode1" presStyleIdx="2" presStyleCnt="3"/>
      <dgm:spPr/>
    </dgm:pt>
    <dgm:pt modelId="{7AD5C491-18ED-C744-8F26-CB900107CF3E}" type="pres">
      <dgm:prSet presAssocID="{FFE36F99-8E52-4BBB-BC56-442B64D11B69}" presName="sibTransNodeCircle" presStyleLbl="alignNode1" presStyleIdx="4" presStyleCnt="6">
        <dgm:presLayoutVars>
          <dgm:chMax val="0"/>
          <dgm:bulletEnabled/>
        </dgm:presLayoutVars>
      </dgm:prSet>
      <dgm:spPr/>
    </dgm:pt>
    <dgm:pt modelId="{333C281F-4383-3544-9443-26CFFBBC4A17}" type="pres">
      <dgm:prSet presAssocID="{3D8D11FD-C345-40F5-A058-280E6EEFFC64}" presName="bottomLine" presStyleLbl="alignNode1" presStyleIdx="5" presStyleCnt="6">
        <dgm:presLayoutVars/>
      </dgm:prSet>
      <dgm:spPr/>
    </dgm:pt>
    <dgm:pt modelId="{5362FD8E-6BE2-B34F-881C-EB5E3A7B683E}" type="pres">
      <dgm:prSet presAssocID="{3D8D11FD-C345-40F5-A058-280E6EEFFC64}" presName="nodeText" presStyleLbl="bgAccFollowNode1" presStyleIdx="2" presStyleCnt="3">
        <dgm:presLayoutVars>
          <dgm:bulletEnabled val="1"/>
        </dgm:presLayoutVars>
      </dgm:prSet>
      <dgm:spPr/>
    </dgm:pt>
  </dgm:ptLst>
  <dgm:cxnLst>
    <dgm:cxn modelId="{B7DD0C0A-5D73-F645-B806-9CE094D63CAB}" type="presOf" srcId="{48559204-9257-426B-B526-4C285249B09E}" destId="{611E5C48-B835-9340-B19B-7E29F7EF2CA7}" srcOrd="1" destOrd="0" presId="urn:microsoft.com/office/officeart/2016/7/layout/BasicLinearProcessNumbered"/>
    <dgm:cxn modelId="{BE739519-7E16-094A-ACD6-CCF70893525C}" type="presOf" srcId="{3D8D11FD-C345-40F5-A058-280E6EEFFC64}" destId="{07A85363-E34B-A04D-B240-DDED5284609D}" srcOrd="0" destOrd="0" presId="urn:microsoft.com/office/officeart/2016/7/layout/BasicLinearProcessNumbered"/>
    <dgm:cxn modelId="{5159461B-31CF-A44E-97DB-AC08AF926381}" type="presOf" srcId="{4E02BB25-51B3-49BF-AABF-845C9DECFD82}" destId="{3C438481-9052-BE4B-9C42-6D245C79E208}" srcOrd="0" destOrd="0" presId="urn:microsoft.com/office/officeart/2016/7/layout/BasicLinearProcessNumbered"/>
    <dgm:cxn modelId="{50723528-4756-42E5-BFB6-D79BCB08E00A}" srcId="{AF77C47B-790E-4CFB-A6F6-F0D0DC6D5D2B}" destId="{3D8D11FD-C345-40F5-A058-280E6EEFFC64}" srcOrd="2" destOrd="0" parTransId="{5FE825B0-BDEC-41D7-9771-991E0C4D6760}" sibTransId="{FFE36F99-8E52-4BBB-BC56-442B64D11B69}"/>
    <dgm:cxn modelId="{F855424C-6E35-4C38-BF3F-7B6AC5523316}" srcId="{AF77C47B-790E-4CFB-A6F6-F0D0DC6D5D2B}" destId="{48559204-9257-426B-B526-4C285249B09E}" srcOrd="0" destOrd="0" parTransId="{55B80D9C-CFDF-4943-8D2C-67B899208F48}" sibTransId="{F761F0CC-2DA1-4620-A46C-9DAEC9B1018A}"/>
    <dgm:cxn modelId="{6FB1175A-078F-334A-AE75-7DC0CDC171A6}" type="presOf" srcId="{AF77C47B-790E-4CFB-A6F6-F0D0DC6D5D2B}" destId="{AFE7D883-F1E6-CB48-9A94-FDB833C7526F}" srcOrd="0" destOrd="0" presId="urn:microsoft.com/office/officeart/2016/7/layout/BasicLinearProcessNumbered"/>
    <dgm:cxn modelId="{63F9C685-373A-C94A-BCFA-A1B287833FBB}" type="presOf" srcId="{FFE36F99-8E52-4BBB-BC56-442B64D11B69}" destId="{7AD5C491-18ED-C744-8F26-CB900107CF3E}" srcOrd="0" destOrd="0" presId="urn:microsoft.com/office/officeart/2016/7/layout/BasicLinearProcessNumbered"/>
    <dgm:cxn modelId="{5C3DDD85-7FD4-4DF9-978B-F9BDFFCC9DC1}" srcId="{AF77C47B-790E-4CFB-A6F6-F0D0DC6D5D2B}" destId="{4E02BB25-51B3-49BF-AABF-845C9DECFD82}" srcOrd="1" destOrd="0" parTransId="{DAC76BC1-B519-4ED0-9F32-70A47D9012A6}" sibTransId="{547A59DA-06A9-4D25-BD41-80745F1B6658}"/>
    <dgm:cxn modelId="{74B1C697-B110-6B42-AC5E-E8BBD8BE177E}" type="presOf" srcId="{4E02BB25-51B3-49BF-AABF-845C9DECFD82}" destId="{0D3B0186-5D2B-5A4E-9F61-BE9CDCDCC9B7}" srcOrd="1" destOrd="0" presId="urn:microsoft.com/office/officeart/2016/7/layout/BasicLinearProcessNumbered"/>
    <dgm:cxn modelId="{1C2255B8-57AE-4045-B378-78D417725FFD}" type="presOf" srcId="{3D8D11FD-C345-40F5-A058-280E6EEFFC64}" destId="{5362FD8E-6BE2-B34F-881C-EB5E3A7B683E}" srcOrd="1" destOrd="0" presId="urn:microsoft.com/office/officeart/2016/7/layout/BasicLinearProcessNumbered"/>
    <dgm:cxn modelId="{B0C8D7C4-EF6C-6F4E-937C-CC7CAE82BA9B}" type="presOf" srcId="{F761F0CC-2DA1-4620-A46C-9DAEC9B1018A}" destId="{A1373F17-7EC9-D74C-A959-D6DD0710AA08}" srcOrd="0" destOrd="0" presId="urn:microsoft.com/office/officeart/2016/7/layout/BasicLinearProcessNumbered"/>
    <dgm:cxn modelId="{17E48EE6-7E4D-124E-A388-5131C9E7E6B3}" type="presOf" srcId="{48559204-9257-426B-B526-4C285249B09E}" destId="{C772495F-7B11-7542-BB24-5F84A69B9BA3}" srcOrd="0" destOrd="0" presId="urn:microsoft.com/office/officeart/2016/7/layout/BasicLinearProcessNumbered"/>
    <dgm:cxn modelId="{C1FBE0E7-6B62-4A4C-BAAD-52EA3A43D458}" type="presOf" srcId="{547A59DA-06A9-4D25-BD41-80745F1B6658}" destId="{7354C14D-B0B7-9243-A9C2-6E9E79CFC166}" srcOrd="0" destOrd="0" presId="urn:microsoft.com/office/officeart/2016/7/layout/BasicLinearProcessNumbered"/>
    <dgm:cxn modelId="{5270FFBD-C93C-8A41-9AB0-F69FA7ADE7D2}" type="presParOf" srcId="{AFE7D883-F1E6-CB48-9A94-FDB833C7526F}" destId="{BE91F371-BA4C-7F48-9338-F9B2DCD5664E}" srcOrd="0" destOrd="0" presId="urn:microsoft.com/office/officeart/2016/7/layout/BasicLinearProcessNumbered"/>
    <dgm:cxn modelId="{A13D2023-E670-8A4E-9FB3-27A2A6BD8985}" type="presParOf" srcId="{BE91F371-BA4C-7F48-9338-F9B2DCD5664E}" destId="{C772495F-7B11-7542-BB24-5F84A69B9BA3}" srcOrd="0" destOrd="0" presId="urn:microsoft.com/office/officeart/2016/7/layout/BasicLinearProcessNumbered"/>
    <dgm:cxn modelId="{7351EE95-5623-524F-B0FD-5FD9698A3751}" type="presParOf" srcId="{BE91F371-BA4C-7F48-9338-F9B2DCD5664E}" destId="{A1373F17-7EC9-D74C-A959-D6DD0710AA08}" srcOrd="1" destOrd="0" presId="urn:microsoft.com/office/officeart/2016/7/layout/BasicLinearProcessNumbered"/>
    <dgm:cxn modelId="{0EBD0B46-C3DB-264C-9153-0A23A5857D1C}" type="presParOf" srcId="{BE91F371-BA4C-7F48-9338-F9B2DCD5664E}" destId="{BD45512E-21BF-1D41-9B79-EF79026FA119}" srcOrd="2" destOrd="0" presId="urn:microsoft.com/office/officeart/2016/7/layout/BasicLinearProcessNumbered"/>
    <dgm:cxn modelId="{8B611D0F-ECC6-9D4B-86BE-06786CF5339E}" type="presParOf" srcId="{BE91F371-BA4C-7F48-9338-F9B2DCD5664E}" destId="{611E5C48-B835-9340-B19B-7E29F7EF2CA7}" srcOrd="3" destOrd="0" presId="urn:microsoft.com/office/officeart/2016/7/layout/BasicLinearProcessNumbered"/>
    <dgm:cxn modelId="{98C67800-D1B2-AD48-A861-29EFC734960F}" type="presParOf" srcId="{AFE7D883-F1E6-CB48-9A94-FDB833C7526F}" destId="{935FD116-F028-9B49-9A38-5E56BD02CD26}" srcOrd="1" destOrd="0" presId="urn:microsoft.com/office/officeart/2016/7/layout/BasicLinearProcessNumbered"/>
    <dgm:cxn modelId="{6994EEC0-D485-844E-B8F5-336D41F6D08A}" type="presParOf" srcId="{AFE7D883-F1E6-CB48-9A94-FDB833C7526F}" destId="{616BE91D-8AD4-304D-8E76-10ED47FC230D}" srcOrd="2" destOrd="0" presId="urn:microsoft.com/office/officeart/2016/7/layout/BasicLinearProcessNumbered"/>
    <dgm:cxn modelId="{A34CE585-0B3C-C540-ACB4-520AA4BABF94}" type="presParOf" srcId="{616BE91D-8AD4-304D-8E76-10ED47FC230D}" destId="{3C438481-9052-BE4B-9C42-6D245C79E208}" srcOrd="0" destOrd="0" presId="urn:microsoft.com/office/officeart/2016/7/layout/BasicLinearProcessNumbered"/>
    <dgm:cxn modelId="{84EAC62D-A2AE-3546-B4C7-82645DF5D3F9}" type="presParOf" srcId="{616BE91D-8AD4-304D-8E76-10ED47FC230D}" destId="{7354C14D-B0B7-9243-A9C2-6E9E79CFC166}" srcOrd="1" destOrd="0" presId="urn:microsoft.com/office/officeart/2016/7/layout/BasicLinearProcessNumbered"/>
    <dgm:cxn modelId="{D72588B6-6D51-6B40-B1BD-CCD767600CBC}" type="presParOf" srcId="{616BE91D-8AD4-304D-8E76-10ED47FC230D}" destId="{44A412EC-6F16-7647-BEAD-FD52BD9A73F5}" srcOrd="2" destOrd="0" presId="urn:microsoft.com/office/officeart/2016/7/layout/BasicLinearProcessNumbered"/>
    <dgm:cxn modelId="{41D7656F-F812-4D4E-930C-05EFD10C5937}" type="presParOf" srcId="{616BE91D-8AD4-304D-8E76-10ED47FC230D}" destId="{0D3B0186-5D2B-5A4E-9F61-BE9CDCDCC9B7}" srcOrd="3" destOrd="0" presId="urn:microsoft.com/office/officeart/2016/7/layout/BasicLinearProcessNumbered"/>
    <dgm:cxn modelId="{E543F95A-D223-AF4F-A06E-178D9C1A68F2}" type="presParOf" srcId="{AFE7D883-F1E6-CB48-9A94-FDB833C7526F}" destId="{9E3487B3-E3C5-464A-A4A2-3A16D54BBC72}" srcOrd="3" destOrd="0" presId="urn:microsoft.com/office/officeart/2016/7/layout/BasicLinearProcessNumbered"/>
    <dgm:cxn modelId="{365D98AD-55D0-DE43-A8B3-1D6FBEFEB470}" type="presParOf" srcId="{AFE7D883-F1E6-CB48-9A94-FDB833C7526F}" destId="{FD787306-3359-0C46-8043-B34CA778EC82}" srcOrd="4" destOrd="0" presId="urn:microsoft.com/office/officeart/2016/7/layout/BasicLinearProcessNumbered"/>
    <dgm:cxn modelId="{E41C7379-40AB-084E-8B3E-FB0CF46A3E12}" type="presParOf" srcId="{FD787306-3359-0C46-8043-B34CA778EC82}" destId="{07A85363-E34B-A04D-B240-DDED5284609D}" srcOrd="0" destOrd="0" presId="urn:microsoft.com/office/officeart/2016/7/layout/BasicLinearProcessNumbered"/>
    <dgm:cxn modelId="{28A092AD-1A3B-0348-94CF-FF48A5EFF61E}" type="presParOf" srcId="{FD787306-3359-0C46-8043-B34CA778EC82}" destId="{7AD5C491-18ED-C744-8F26-CB900107CF3E}" srcOrd="1" destOrd="0" presId="urn:microsoft.com/office/officeart/2016/7/layout/BasicLinearProcessNumbered"/>
    <dgm:cxn modelId="{05AC88EB-2875-8344-9057-3166DBE2E8A3}" type="presParOf" srcId="{FD787306-3359-0C46-8043-B34CA778EC82}" destId="{333C281F-4383-3544-9443-26CFFBBC4A17}" srcOrd="2" destOrd="0" presId="urn:microsoft.com/office/officeart/2016/7/layout/BasicLinearProcessNumbered"/>
    <dgm:cxn modelId="{932DFB5A-AC06-454C-94D1-9793F3786120}" type="presParOf" srcId="{FD787306-3359-0C46-8043-B34CA778EC82}" destId="{5362FD8E-6BE2-B34F-881C-EB5E3A7B683E}"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4A1ED-73A6-41A1-8FCE-BE5C950DC295}"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C3BB9468-3E6E-410D-9B77-453E31AE861B}">
      <dgm:prSet/>
      <dgm:spPr/>
      <dgm:t>
        <a:bodyPr/>
        <a:lstStyle/>
        <a:p>
          <a:pPr>
            <a:lnSpc>
              <a:spcPct val="100000"/>
            </a:lnSpc>
            <a:defRPr cap="all"/>
          </a:pPr>
          <a:r>
            <a:rPr lang="en-US" b="1" i="0" dirty="0"/>
            <a:t>Recency</a:t>
          </a:r>
          <a:r>
            <a:rPr lang="en-US" b="0" i="0" dirty="0"/>
            <a:t>: How recently a customer has made a purchase</a:t>
          </a:r>
          <a:endParaRPr lang="en-US" dirty="0"/>
        </a:p>
      </dgm:t>
    </dgm:pt>
    <dgm:pt modelId="{BE346661-F6A4-416F-A356-5AE50C6A51E1}" type="parTrans" cxnId="{28070A40-C098-4942-9093-3C74E841A4A9}">
      <dgm:prSet/>
      <dgm:spPr/>
      <dgm:t>
        <a:bodyPr/>
        <a:lstStyle/>
        <a:p>
          <a:endParaRPr lang="en-US"/>
        </a:p>
      </dgm:t>
    </dgm:pt>
    <dgm:pt modelId="{803B1EA8-9DF7-4D36-9149-34854D870A18}" type="sibTrans" cxnId="{28070A40-C098-4942-9093-3C74E841A4A9}">
      <dgm:prSet/>
      <dgm:spPr/>
      <dgm:t>
        <a:bodyPr/>
        <a:lstStyle/>
        <a:p>
          <a:endParaRPr lang="en-US"/>
        </a:p>
      </dgm:t>
    </dgm:pt>
    <dgm:pt modelId="{87408290-925C-452C-9B91-92A1DAAFAC70}">
      <dgm:prSet/>
      <dgm:spPr/>
      <dgm:t>
        <a:bodyPr/>
        <a:lstStyle/>
        <a:p>
          <a:pPr>
            <a:lnSpc>
              <a:spcPct val="100000"/>
            </a:lnSpc>
            <a:defRPr cap="all"/>
          </a:pPr>
          <a:r>
            <a:rPr lang="en-US" b="1" i="0" dirty="0"/>
            <a:t>Frequency</a:t>
          </a:r>
          <a:r>
            <a:rPr lang="en-US" b="0" i="0" dirty="0"/>
            <a:t>: How often a customer makes a purchase</a:t>
          </a:r>
          <a:endParaRPr lang="en-US" dirty="0"/>
        </a:p>
      </dgm:t>
    </dgm:pt>
    <dgm:pt modelId="{42505262-F602-4C3F-89F9-01E4369D8861}" type="parTrans" cxnId="{D1F3A079-EE53-45FD-9AE7-B2D4C26CF8C8}">
      <dgm:prSet/>
      <dgm:spPr/>
      <dgm:t>
        <a:bodyPr/>
        <a:lstStyle/>
        <a:p>
          <a:endParaRPr lang="en-US"/>
        </a:p>
      </dgm:t>
    </dgm:pt>
    <dgm:pt modelId="{4E1BEF33-8169-468C-B9DE-48133DD33319}" type="sibTrans" cxnId="{D1F3A079-EE53-45FD-9AE7-B2D4C26CF8C8}">
      <dgm:prSet/>
      <dgm:spPr/>
      <dgm:t>
        <a:bodyPr/>
        <a:lstStyle/>
        <a:p>
          <a:endParaRPr lang="en-US"/>
        </a:p>
      </dgm:t>
    </dgm:pt>
    <dgm:pt modelId="{EEDBE36F-0E46-4CD5-B0A7-C57D12750D20}">
      <dgm:prSet/>
      <dgm:spPr/>
      <dgm:t>
        <a:bodyPr/>
        <a:lstStyle/>
        <a:p>
          <a:pPr>
            <a:lnSpc>
              <a:spcPct val="100000"/>
            </a:lnSpc>
            <a:defRPr cap="all"/>
          </a:pPr>
          <a:r>
            <a:rPr lang="en-US" b="1" i="0" dirty="0"/>
            <a:t>Monetary</a:t>
          </a:r>
          <a:r>
            <a:rPr lang="en-US" b="0" i="0" dirty="0"/>
            <a:t>: How much money a customer spends on purchases</a:t>
          </a:r>
          <a:endParaRPr lang="en-US" dirty="0"/>
        </a:p>
      </dgm:t>
    </dgm:pt>
    <dgm:pt modelId="{AD8A6A92-77FC-4FEB-9782-6808B187368C}" type="parTrans" cxnId="{264C3B7F-2C50-4ED7-AD73-E411398654A1}">
      <dgm:prSet/>
      <dgm:spPr/>
      <dgm:t>
        <a:bodyPr/>
        <a:lstStyle/>
        <a:p>
          <a:endParaRPr lang="en-US"/>
        </a:p>
      </dgm:t>
    </dgm:pt>
    <dgm:pt modelId="{C91A8127-4A46-4361-BA89-66E86C455DDB}" type="sibTrans" cxnId="{264C3B7F-2C50-4ED7-AD73-E411398654A1}">
      <dgm:prSet/>
      <dgm:spPr/>
      <dgm:t>
        <a:bodyPr/>
        <a:lstStyle/>
        <a:p>
          <a:endParaRPr lang="en-US"/>
        </a:p>
      </dgm:t>
    </dgm:pt>
    <dgm:pt modelId="{7A98889B-AB9F-48AC-A4F3-E77815A43BFA}" type="pres">
      <dgm:prSet presAssocID="{50F4A1ED-73A6-41A1-8FCE-BE5C950DC295}" presName="root" presStyleCnt="0">
        <dgm:presLayoutVars>
          <dgm:dir/>
          <dgm:resizeHandles val="exact"/>
        </dgm:presLayoutVars>
      </dgm:prSet>
      <dgm:spPr/>
    </dgm:pt>
    <dgm:pt modelId="{208089D4-E428-43B3-A79D-D2D2C42A670A}" type="pres">
      <dgm:prSet presAssocID="{C3BB9468-3E6E-410D-9B77-453E31AE861B}" presName="compNode" presStyleCnt="0"/>
      <dgm:spPr/>
    </dgm:pt>
    <dgm:pt modelId="{F492DAA2-E07A-404C-9874-4A211D832BB7}" type="pres">
      <dgm:prSet presAssocID="{C3BB9468-3E6E-410D-9B77-453E31AE861B}" presName="iconBgRect" presStyleLbl="bgShp" presStyleIdx="0" presStyleCnt="3"/>
      <dgm:spPr>
        <a:prstGeom prst="round2DiagRect">
          <a:avLst>
            <a:gd name="adj1" fmla="val 29727"/>
            <a:gd name="adj2" fmla="val 0"/>
          </a:avLst>
        </a:prstGeom>
      </dgm:spPr>
    </dgm:pt>
    <dgm:pt modelId="{CB5D8000-7F2D-4D00-8AB5-343B03BC70E8}" type="pres">
      <dgm:prSet presAssocID="{C3BB9468-3E6E-410D-9B77-453E31AE86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03022D9E-2596-4A48-82C6-32DE4AA889A7}" type="pres">
      <dgm:prSet presAssocID="{C3BB9468-3E6E-410D-9B77-453E31AE861B}" presName="spaceRect" presStyleCnt="0"/>
      <dgm:spPr/>
    </dgm:pt>
    <dgm:pt modelId="{B51FBEDB-330C-4527-803A-3E27FF0B3A37}" type="pres">
      <dgm:prSet presAssocID="{C3BB9468-3E6E-410D-9B77-453E31AE861B}" presName="textRect" presStyleLbl="revTx" presStyleIdx="0" presStyleCnt="3">
        <dgm:presLayoutVars>
          <dgm:chMax val="1"/>
          <dgm:chPref val="1"/>
        </dgm:presLayoutVars>
      </dgm:prSet>
      <dgm:spPr/>
    </dgm:pt>
    <dgm:pt modelId="{27FF3557-60BE-4511-AECA-13F20CD9AAFC}" type="pres">
      <dgm:prSet presAssocID="{803B1EA8-9DF7-4D36-9149-34854D870A18}" presName="sibTrans" presStyleCnt="0"/>
      <dgm:spPr/>
    </dgm:pt>
    <dgm:pt modelId="{D058E84A-170F-40DC-8599-9B2DB76CF6C1}" type="pres">
      <dgm:prSet presAssocID="{87408290-925C-452C-9B91-92A1DAAFAC70}" presName="compNode" presStyleCnt="0"/>
      <dgm:spPr/>
    </dgm:pt>
    <dgm:pt modelId="{086815C2-7DEF-4CFE-A976-FB148C7C009C}" type="pres">
      <dgm:prSet presAssocID="{87408290-925C-452C-9B91-92A1DAAFAC70}" presName="iconBgRect" presStyleLbl="bgShp" presStyleIdx="1" presStyleCnt="3"/>
      <dgm:spPr>
        <a:prstGeom prst="round2DiagRect">
          <a:avLst>
            <a:gd name="adj1" fmla="val 29727"/>
            <a:gd name="adj2" fmla="val 0"/>
          </a:avLst>
        </a:prstGeom>
      </dgm:spPr>
    </dgm:pt>
    <dgm:pt modelId="{58E96FFE-281B-4EDD-B0CA-17F7AF4F6E25}" type="pres">
      <dgm:prSet presAssocID="{87408290-925C-452C-9B91-92A1DAAFAC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4483D11D-4B70-4411-9EFD-8F0212D046E0}" type="pres">
      <dgm:prSet presAssocID="{87408290-925C-452C-9B91-92A1DAAFAC70}" presName="spaceRect" presStyleCnt="0"/>
      <dgm:spPr/>
    </dgm:pt>
    <dgm:pt modelId="{C55DF8D9-C349-42B5-A6C5-D0FBD219B2AA}" type="pres">
      <dgm:prSet presAssocID="{87408290-925C-452C-9B91-92A1DAAFAC70}" presName="textRect" presStyleLbl="revTx" presStyleIdx="1" presStyleCnt="3">
        <dgm:presLayoutVars>
          <dgm:chMax val="1"/>
          <dgm:chPref val="1"/>
        </dgm:presLayoutVars>
      </dgm:prSet>
      <dgm:spPr/>
    </dgm:pt>
    <dgm:pt modelId="{D7E881DD-207D-4D66-BC07-05003B10A26C}" type="pres">
      <dgm:prSet presAssocID="{4E1BEF33-8169-468C-B9DE-48133DD33319}" presName="sibTrans" presStyleCnt="0"/>
      <dgm:spPr/>
    </dgm:pt>
    <dgm:pt modelId="{865D5352-E081-48EF-8BFB-9C9F7E9ADE76}" type="pres">
      <dgm:prSet presAssocID="{EEDBE36F-0E46-4CD5-B0A7-C57D12750D20}" presName="compNode" presStyleCnt="0"/>
      <dgm:spPr/>
    </dgm:pt>
    <dgm:pt modelId="{66E3A279-8978-412D-9BC7-5654D0A906E8}" type="pres">
      <dgm:prSet presAssocID="{EEDBE36F-0E46-4CD5-B0A7-C57D12750D20}" presName="iconBgRect" presStyleLbl="bgShp" presStyleIdx="2" presStyleCnt="3"/>
      <dgm:spPr>
        <a:prstGeom prst="round2DiagRect">
          <a:avLst>
            <a:gd name="adj1" fmla="val 29727"/>
            <a:gd name="adj2" fmla="val 0"/>
          </a:avLst>
        </a:prstGeom>
      </dgm:spPr>
    </dgm:pt>
    <dgm:pt modelId="{4E6ECC4E-9A7A-444B-9F9B-EF0E15B14C80}" type="pres">
      <dgm:prSet presAssocID="{EEDBE36F-0E46-4CD5-B0A7-C57D12750D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50E18A0C-2DDA-4534-9859-7B268E162388}" type="pres">
      <dgm:prSet presAssocID="{EEDBE36F-0E46-4CD5-B0A7-C57D12750D20}" presName="spaceRect" presStyleCnt="0"/>
      <dgm:spPr/>
    </dgm:pt>
    <dgm:pt modelId="{E04CC60A-80C0-41A3-BAB2-E1C3DE378DF7}" type="pres">
      <dgm:prSet presAssocID="{EEDBE36F-0E46-4CD5-B0A7-C57D12750D20}" presName="textRect" presStyleLbl="revTx" presStyleIdx="2" presStyleCnt="3">
        <dgm:presLayoutVars>
          <dgm:chMax val="1"/>
          <dgm:chPref val="1"/>
        </dgm:presLayoutVars>
      </dgm:prSet>
      <dgm:spPr/>
    </dgm:pt>
  </dgm:ptLst>
  <dgm:cxnLst>
    <dgm:cxn modelId="{28070A40-C098-4942-9093-3C74E841A4A9}" srcId="{50F4A1ED-73A6-41A1-8FCE-BE5C950DC295}" destId="{C3BB9468-3E6E-410D-9B77-453E31AE861B}" srcOrd="0" destOrd="0" parTransId="{BE346661-F6A4-416F-A356-5AE50C6A51E1}" sibTransId="{803B1EA8-9DF7-4D36-9149-34854D870A18}"/>
    <dgm:cxn modelId="{D1F3A079-EE53-45FD-9AE7-B2D4C26CF8C8}" srcId="{50F4A1ED-73A6-41A1-8FCE-BE5C950DC295}" destId="{87408290-925C-452C-9B91-92A1DAAFAC70}" srcOrd="1" destOrd="0" parTransId="{42505262-F602-4C3F-89F9-01E4369D8861}" sibTransId="{4E1BEF33-8169-468C-B9DE-48133DD33319}"/>
    <dgm:cxn modelId="{264C3B7F-2C50-4ED7-AD73-E411398654A1}" srcId="{50F4A1ED-73A6-41A1-8FCE-BE5C950DC295}" destId="{EEDBE36F-0E46-4CD5-B0A7-C57D12750D20}" srcOrd="2" destOrd="0" parTransId="{AD8A6A92-77FC-4FEB-9782-6808B187368C}" sibTransId="{C91A8127-4A46-4361-BA89-66E86C455DDB}"/>
    <dgm:cxn modelId="{2674B684-A617-4C41-B933-D38372973542}" type="presOf" srcId="{C3BB9468-3E6E-410D-9B77-453E31AE861B}" destId="{B51FBEDB-330C-4527-803A-3E27FF0B3A37}" srcOrd="0" destOrd="0" presId="urn:microsoft.com/office/officeart/2018/5/layout/IconLeafLabelList"/>
    <dgm:cxn modelId="{D3CA178E-E14E-454A-8009-A5606E797F17}" type="presOf" srcId="{EEDBE36F-0E46-4CD5-B0A7-C57D12750D20}" destId="{E04CC60A-80C0-41A3-BAB2-E1C3DE378DF7}" srcOrd="0" destOrd="0" presId="urn:microsoft.com/office/officeart/2018/5/layout/IconLeafLabelList"/>
    <dgm:cxn modelId="{BA024FA2-A041-0E42-B79C-2DDA35069D6B}" type="presOf" srcId="{87408290-925C-452C-9B91-92A1DAAFAC70}" destId="{C55DF8D9-C349-42B5-A6C5-D0FBD219B2AA}" srcOrd="0" destOrd="0" presId="urn:microsoft.com/office/officeart/2018/5/layout/IconLeafLabelList"/>
    <dgm:cxn modelId="{17BB82BC-5724-B14A-B667-7CBD68E447F3}" type="presOf" srcId="{50F4A1ED-73A6-41A1-8FCE-BE5C950DC295}" destId="{7A98889B-AB9F-48AC-A4F3-E77815A43BFA}" srcOrd="0" destOrd="0" presId="urn:microsoft.com/office/officeart/2018/5/layout/IconLeafLabelList"/>
    <dgm:cxn modelId="{77507A6E-6F28-034A-A133-C6141A9DB1CA}" type="presParOf" srcId="{7A98889B-AB9F-48AC-A4F3-E77815A43BFA}" destId="{208089D4-E428-43B3-A79D-D2D2C42A670A}" srcOrd="0" destOrd="0" presId="urn:microsoft.com/office/officeart/2018/5/layout/IconLeafLabelList"/>
    <dgm:cxn modelId="{63FD5BEF-DB94-254A-B904-2E02AA80D283}" type="presParOf" srcId="{208089D4-E428-43B3-A79D-D2D2C42A670A}" destId="{F492DAA2-E07A-404C-9874-4A211D832BB7}" srcOrd="0" destOrd="0" presId="urn:microsoft.com/office/officeart/2018/5/layout/IconLeafLabelList"/>
    <dgm:cxn modelId="{E72409B1-A746-5644-9CC5-AB0CF9841041}" type="presParOf" srcId="{208089D4-E428-43B3-A79D-D2D2C42A670A}" destId="{CB5D8000-7F2D-4D00-8AB5-343B03BC70E8}" srcOrd="1" destOrd="0" presId="urn:microsoft.com/office/officeart/2018/5/layout/IconLeafLabelList"/>
    <dgm:cxn modelId="{6B4D17D2-8BFE-9845-BA91-6209EC201B32}" type="presParOf" srcId="{208089D4-E428-43B3-A79D-D2D2C42A670A}" destId="{03022D9E-2596-4A48-82C6-32DE4AA889A7}" srcOrd="2" destOrd="0" presId="urn:microsoft.com/office/officeart/2018/5/layout/IconLeafLabelList"/>
    <dgm:cxn modelId="{47F47DF0-210C-1E4A-B114-C8ECDEB44598}" type="presParOf" srcId="{208089D4-E428-43B3-A79D-D2D2C42A670A}" destId="{B51FBEDB-330C-4527-803A-3E27FF0B3A37}" srcOrd="3" destOrd="0" presId="urn:microsoft.com/office/officeart/2018/5/layout/IconLeafLabelList"/>
    <dgm:cxn modelId="{240039E0-3BE2-5645-A1FD-9A1E46FFE18A}" type="presParOf" srcId="{7A98889B-AB9F-48AC-A4F3-E77815A43BFA}" destId="{27FF3557-60BE-4511-AECA-13F20CD9AAFC}" srcOrd="1" destOrd="0" presId="urn:microsoft.com/office/officeart/2018/5/layout/IconLeafLabelList"/>
    <dgm:cxn modelId="{02C5C99F-73FC-384A-8446-B4DE5E43EBDA}" type="presParOf" srcId="{7A98889B-AB9F-48AC-A4F3-E77815A43BFA}" destId="{D058E84A-170F-40DC-8599-9B2DB76CF6C1}" srcOrd="2" destOrd="0" presId="urn:microsoft.com/office/officeart/2018/5/layout/IconLeafLabelList"/>
    <dgm:cxn modelId="{700C13D1-2057-054F-B220-468C35AEB87E}" type="presParOf" srcId="{D058E84A-170F-40DC-8599-9B2DB76CF6C1}" destId="{086815C2-7DEF-4CFE-A976-FB148C7C009C}" srcOrd="0" destOrd="0" presId="urn:microsoft.com/office/officeart/2018/5/layout/IconLeafLabelList"/>
    <dgm:cxn modelId="{EB0B8FBE-CCB0-F649-BBD6-A3EED9A2269C}" type="presParOf" srcId="{D058E84A-170F-40DC-8599-9B2DB76CF6C1}" destId="{58E96FFE-281B-4EDD-B0CA-17F7AF4F6E25}" srcOrd="1" destOrd="0" presId="urn:microsoft.com/office/officeart/2018/5/layout/IconLeafLabelList"/>
    <dgm:cxn modelId="{AE02A4C3-D30D-0642-8441-13DF22DB36D4}" type="presParOf" srcId="{D058E84A-170F-40DC-8599-9B2DB76CF6C1}" destId="{4483D11D-4B70-4411-9EFD-8F0212D046E0}" srcOrd="2" destOrd="0" presId="urn:microsoft.com/office/officeart/2018/5/layout/IconLeafLabelList"/>
    <dgm:cxn modelId="{C1DFF8C3-F28C-EF4F-8AA1-C767D709026C}" type="presParOf" srcId="{D058E84A-170F-40DC-8599-9B2DB76CF6C1}" destId="{C55DF8D9-C349-42B5-A6C5-D0FBD219B2AA}" srcOrd="3" destOrd="0" presId="urn:microsoft.com/office/officeart/2018/5/layout/IconLeafLabelList"/>
    <dgm:cxn modelId="{5FE38067-6C25-B642-884F-19EB4306A893}" type="presParOf" srcId="{7A98889B-AB9F-48AC-A4F3-E77815A43BFA}" destId="{D7E881DD-207D-4D66-BC07-05003B10A26C}" srcOrd="3" destOrd="0" presId="urn:microsoft.com/office/officeart/2018/5/layout/IconLeafLabelList"/>
    <dgm:cxn modelId="{71762F47-48F4-1245-85A7-26E3F7EDF696}" type="presParOf" srcId="{7A98889B-AB9F-48AC-A4F3-E77815A43BFA}" destId="{865D5352-E081-48EF-8BFB-9C9F7E9ADE76}" srcOrd="4" destOrd="0" presId="urn:microsoft.com/office/officeart/2018/5/layout/IconLeafLabelList"/>
    <dgm:cxn modelId="{ECAEFD5C-BA97-374C-856A-26870C89E95E}" type="presParOf" srcId="{865D5352-E081-48EF-8BFB-9C9F7E9ADE76}" destId="{66E3A279-8978-412D-9BC7-5654D0A906E8}" srcOrd="0" destOrd="0" presId="urn:microsoft.com/office/officeart/2018/5/layout/IconLeafLabelList"/>
    <dgm:cxn modelId="{ADD7E433-D995-034C-8B53-9279AD2BD25F}" type="presParOf" srcId="{865D5352-E081-48EF-8BFB-9C9F7E9ADE76}" destId="{4E6ECC4E-9A7A-444B-9F9B-EF0E15B14C80}" srcOrd="1" destOrd="0" presId="urn:microsoft.com/office/officeart/2018/5/layout/IconLeafLabelList"/>
    <dgm:cxn modelId="{14E0D2F6-D864-264B-A6F9-57D4B29ADD01}" type="presParOf" srcId="{865D5352-E081-48EF-8BFB-9C9F7E9ADE76}" destId="{50E18A0C-2DDA-4534-9859-7B268E162388}" srcOrd="2" destOrd="0" presId="urn:microsoft.com/office/officeart/2018/5/layout/IconLeafLabelList"/>
    <dgm:cxn modelId="{FA746764-36DE-4448-BD6D-F5EABD604FDE}" type="presParOf" srcId="{865D5352-E081-48EF-8BFB-9C9F7E9ADE76}" destId="{E04CC60A-80C0-41A3-BAB2-E1C3DE378DF7}"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2495F-7B11-7542-BB24-5F84A69B9BA3}">
      <dsp:nvSpPr>
        <dsp:cNvPr id="0" name=""/>
        <dsp:cNvSpPr/>
      </dsp:nvSpPr>
      <dsp:spPr>
        <a:xfrm>
          <a:off x="0" y="0"/>
          <a:ext cx="3149203" cy="35480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524" tIns="330200" rIns="245524" bIns="330200" numCol="1" spcCol="1270" anchor="t" anchorCtr="0">
          <a:noAutofit/>
        </a:bodyPr>
        <a:lstStyle/>
        <a:p>
          <a:pPr marL="0" lvl="0" indent="0" algn="l" defTabSz="844550">
            <a:lnSpc>
              <a:spcPct val="100000"/>
            </a:lnSpc>
            <a:spcBef>
              <a:spcPct val="0"/>
            </a:spcBef>
            <a:spcAft>
              <a:spcPct val="35000"/>
            </a:spcAft>
            <a:buNone/>
          </a:pPr>
          <a:r>
            <a:rPr lang="en-US" sz="1900" b="1" kern="1200" dirty="0"/>
            <a:t>Data cleaning</a:t>
          </a:r>
          <a:r>
            <a:rPr lang="en-US" sz="1900" kern="1200" dirty="0"/>
            <a:t>: Keep rows with price &gt; 0, remove duplicated records</a:t>
          </a:r>
        </a:p>
      </dsp:txBody>
      <dsp:txXfrm>
        <a:off x="0" y="1348263"/>
        <a:ext cx="3149203" cy="2128837"/>
      </dsp:txXfrm>
    </dsp:sp>
    <dsp:sp modelId="{A1373F17-7EC9-D74C-A959-D6DD0710AA08}">
      <dsp:nvSpPr>
        <dsp:cNvPr id="0" name=""/>
        <dsp:cNvSpPr/>
      </dsp:nvSpPr>
      <dsp:spPr>
        <a:xfrm>
          <a:off x="1042392" y="354806"/>
          <a:ext cx="1064418" cy="106441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86" tIns="12700" rIns="8298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98272" y="510686"/>
        <a:ext cx="752658" cy="752658"/>
      </dsp:txXfrm>
    </dsp:sp>
    <dsp:sp modelId="{BD45512E-21BF-1D41-9B79-EF79026FA119}">
      <dsp:nvSpPr>
        <dsp:cNvPr id="0" name=""/>
        <dsp:cNvSpPr/>
      </dsp:nvSpPr>
      <dsp:spPr>
        <a:xfrm>
          <a:off x="0" y="3547990"/>
          <a:ext cx="3149203"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38481-9052-BE4B-9C42-6D245C79E208}">
      <dsp:nvSpPr>
        <dsp:cNvPr id="0" name=""/>
        <dsp:cNvSpPr/>
      </dsp:nvSpPr>
      <dsp:spPr>
        <a:xfrm>
          <a:off x="3464123" y="0"/>
          <a:ext cx="3149203" cy="354806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524" tIns="330200" rIns="245524" bIns="330200" numCol="1" spcCol="1270" anchor="t" anchorCtr="0">
          <a:noAutofit/>
        </a:bodyPr>
        <a:lstStyle/>
        <a:p>
          <a:pPr marL="0" lvl="0" indent="0" algn="l" defTabSz="844550">
            <a:lnSpc>
              <a:spcPct val="100000"/>
            </a:lnSpc>
            <a:spcBef>
              <a:spcPct val="0"/>
            </a:spcBef>
            <a:spcAft>
              <a:spcPct val="35000"/>
            </a:spcAft>
            <a:buNone/>
          </a:pPr>
          <a:r>
            <a:rPr lang="en-US" sz="1900" b="1" kern="1200" dirty="0"/>
            <a:t>Handling missing values</a:t>
          </a:r>
          <a:r>
            <a:rPr lang="en-US" sz="1900" b="0" kern="1200" dirty="0"/>
            <a:t>: drop </a:t>
          </a:r>
          <a:r>
            <a:rPr lang="en-US" sz="1900" b="0" i="0" kern="1200" dirty="0"/>
            <a:t>22% of the rows have a missing value for the Customer ID </a:t>
          </a:r>
          <a:endParaRPr lang="en-US" sz="1900" b="0" kern="1200" dirty="0"/>
        </a:p>
      </dsp:txBody>
      <dsp:txXfrm>
        <a:off x="3464123" y="1348263"/>
        <a:ext cx="3149203" cy="2128837"/>
      </dsp:txXfrm>
    </dsp:sp>
    <dsp:sp modelId="{7354C14D-B0B7-9243-A9C2-6E9E79CFC166}">
      <dsp:nvSpPr>
        <dsp:cNvPr id="0" name=""/>
        <dsp:cNvSpPr/>
      </dsp:nvSpPr>
      <dsp:spPr>
        <a:xfrm>
          <a:off x="4506515" y="354806"/>
          <a:ext cx="1064418" cy="106441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86" tIns="12700" rIns="8298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62395" y="510686"/>
        <a:ext cx="752658" cy="752658"/>
      </dsp:txXfrm>
    </dsp:sp>
    <dsp:sp modelId="{44A412EC-6F16-7647-BEAD-FD52BD9A73F5}">
      <dsp:nvSpPr>
        <dsp:cNvPr id="0" name=""/>
        <dsp:cNvSpPr/>
      </dsp:nvSpPr>
      <dsp:spPr>
        <a:xfrm>
          <a:off x="3464123" y="3547990"/>
          <a:ext cx="3149203"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85363-E34B-A04D-B240-DDED5284609D}">
      <dsp:nvSpPr>
        <dsp:cNvPr id="0" name=""/>
        <dsp:cNvSpPr/>
      </dsp:nvSpPr>
      <dsp:spPr>
        <a:xfrm>
          <a:off x="6928246" y="0"/>
          <a:ext cx="3149203" cy="354806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524" tIns="330200" rIns="245524" bIns="330200" numCol="1" spcCol="1270" anchor="t" anchorCtr="0">
          <a:noAutofit/>
        </a:bodyPr>
        <a:lstStyle/>
        <a:p>
          <a:pPr marL="0" lvl="0" indent="0" algn="l" defTabSz="844550">
            <a:lnSpc>
              <a:spcPct val="100000"/>
            </a:lnSpc>
            <a:spcBef>
              <a:spcPct val="0"/>
            </a:spcBef>
            <a:spcAft>
              <a:spcPct val="35000"/>
            </a:spcAft>
            <a:buNone/>
          </a:pPr>
          <a:r>
            <a:rPr lang="en-US" sz="1900" b="1" kern="1200" dirty="0"/>
            <a:t>Feature Engineer</a:t>
          </a:r>
          <a:r>
            <a:rPr lang="en-US" sz="1900" kern="1200" dirty="0"/>
            <a:t>: calculate total value of each transaction: </a:t>
          </a:r>
        </a:p>
        <a:p>
          <a:pPr marL="0" lvl="0" indent="0" algn="l" defTabSz="844550">
            <a:lnSpc>
              <a:spcPct val="100000"/>
            </a:lnSpc>
            <a:spcBef>
              <a:spcPct val="0"/>
            </a:spcBef>
            <a:spcAft>
              <a:spcPct val="35000"/>
            </a:spcAft>
            <a:buNone/>
          </a:pPr>
          <a:r>
            <a:rPr lang="en-US" sz="1900" kern="1200" dirty="0"/>
            <a:t>Total = price * quantity.</a:t>
          </a:r>
        </a:p>
      </dsp:txBody>
      <dsp:txXfrm>
        <a:off x="6928246" y="1348263"/>
        <a:ext cx="3149203" cy="2128837"/>
      </dsp:txXfrm>
    </dsp:sp>
    <dsp:sp modelId="{7AD5C491-18ED-C744-8F26-CB900107CF3E}">
      <dsp:nvSpPr>
        <dsp:cNvPr id="0" name=""/>
        <dsp:cNvSpPr/>
      </dsp:nvSpPr>
      <dsp:spPr>
        <a:xfrm>
          <a:off x="7970639" y="354806"/>
          <a:ext cx="1064418" cy="1064418"/>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86" tIns="12700" rIns="8298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126519" y="510686"/>
        <a:ext cx="752658" cy="752658"/>
      </dsp:txXfrm>
    </dsp:sp>
    <dsp:sp modelId="{333C281F-4383-3544-9443-26CFFBBC4A17}">
      <dsp:nvSpPr>
        <dsp:cNvPr id="0" name=""/>
        <dsp:cNvSpPr/>
      </dsp:nvSpPr>
      <dsp:spPr>
        <a:xfrm>
          <a:off x="6928246" y="3547990"/>
          <a:ext cx="3149203"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2DAA2-E07A-404C-9874-4A211D832BB7}">
      <dsp:nvSpPr>
        <dsp:cNvPr id="0" name=""/>
        <dsp:cNvSpPr/>
      </dsp:nvSpPr>
      <dsp:spPr>
        <a:xfrm>
          <a:off x="626528" y="222022"/>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5D8000-7F2D-4D00-8AB5-343B03BC70E8}">
      <dsp:nvSpPr>
        <dsp:cNvPr id="0" name=""/>
        <dsp:cNvSpPr/>
      </dsp:nvSpPr>
      <dsp:spPr>
        <a:xfrm>
          <a:off x="1014091" y="60958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FBEDB-330C-4527-803A-3E27FF0B3A37}">
      <dsp:nvSpPr>
        <dsp:cNvPr id="0" name=""/>
        <dsp:cNvSpPr/>
      </dsp:nvSpPr>
      <dsp:spPr>
        <a:xfrm>
          <a:off x="45184" y="26070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Recency</a:t>
          </a:r>
          <a:r>
            <a:rPr lang="en-US" sz="1500" b="0" i="0" kern="1200" dirty="0"/>
            <a:t>: How recently a customer has made a purchase</a:t>
          </a:r>
          <a:endParaRPr lang="en-US" sz="1500" kern="1200" dirty="0"/>
        </a:p>
      </dsp:txBody>
      <dsp:txXfrm>
        <a:off x="45184" y="2607022"/>
        <a:ext cx="2981250" cy="720000"/>
      </dsp:txXfrm>
    </dsp:sp>
    <dsp:sp modelId="{086815C2-7DEF-4CFE-A976-FB148C7C009C}">
      <dsp:nvSpPr>
        <dsp:cNvPr id="0" name=""/>
        <dsp:cNvSpPr/>
      </dsp:nvSpPr>
      <dsp:spPr>
        <a:xfrm>
          <a:off x="4129497" y="222022"/>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96FFE-281B-4EDD-B0CA-17F7AF4F6E25}">
      <dsp:nvSpPr>
        <dsp:cNvPr id="0" name=""/>
        <dsp:cNvSpPr/>
      </dsp:nvSpPr>
      <dsp:spPr>
        <a:xfrm>
          <a:off x="4517059" y="60958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DF8D9-C349-42B5-A6C5-D0FBD219B2AA}">
      <dsp:nvSpPr>
        <dsp:cNvPr id="0" name=""/>
        <dsp:cNvSpPr/>
      </dsp:nvSpPr>
      <dsp:spPr>
        <a:xfrm>
          <a:off x="3548153" y="26070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Frequency</a:t>
          </a:r>
          <a:r>
            <a:rPr lang="en-US" sz="1500" b="0" i="0" kern="1200" dirty="0"/>
            <a:t>: How often a customer makes a purchase</a:t>
          </a:r>
          <a:endParaRPr lang="en-US" sz="1500" kern="1200" dirty="0"/>
        </a:p>
      </dsp:txBody>
      <dsp:txXfrm>
        <a:off x="3548153" y="2607022"/>
        <a:ext cx="2981250" cy="720000"/>
      </dsp:txXfrm>
    </dsp:sp>
    <dsp:sp modelId="{66E3A279-8978-412D-9BC7-5654D0A906E8}">
      <dsp:nvSpPr>
        <dsp:cNvPr id="0" name=""/>
        <dsp:cNvSpPr/>
      </dsp:nvSpPr>
      <dsp:spPr>
        <a:xfrm>
          <a:off x="7632466" y="222022"/>
          <a:ext cx="1818562" cy="1818562"/>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ECC4E-9A7A-444B-9F9B-EF0E15B14C80}">
      <dsp:nvSpPr>
        <dsp:cNvPr id="0" name=""/>
        <dsp:cNvSpPr/>
      </dsp:nvSpPr>
      <dsp:spPr>
        <a:xfrm>
          <a:off x="8020028" y="60958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4CC60A-80C0-41A3-BAB2-E1C3DE378DF7}">
      <dsp:nvSpPr>
        <dsp:cNvPr id="0" name=""/>
        <dsp:cNvSpPr/>
      </dsp:nvSpPr>
      <dsp:spPr>
        <a:xfrm>
          <a:off x="7051122" y="26070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Monetary</a:t>
          </a:r>
          <a:r>
            <a:rPr lang="en-US" sz="1500" b="0" i="0" kern="1200" dirty="0"/>
            <a:t>: How much money a customer spends on purchases</a:t>
          </a:r>
          <a:endParaRPr lang="en-US" sz="1500" kern="1200" dirty="0"/>
        </a:p>
      </dsp:txBody>
      <dsp:txXfrm>
        <a:off x="7051122" y="260702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8971E-CC48-E84D-B4D3-026BCCB15BFD}"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4A651-F0B9-E74F-B415-686D3240ED25}" type="slidenum">
              <a:rPr lang="en-US" smtClean="0"/>
              <a:t>‹#›</a:t>
            </a:fld>
            <a:endParaRPr lang="en-US"/>
          </a:p>
        </p:txBody>
      </p:sp>
    </p:spTree>
    <p:extLst>
      <p:ext uri="{BB962C8B-B14F-4D97-AF65-F5344CB8AC3E}">
        <p14:creationId xmlns:p14="http://schemas.microsoft.com/office/powerpoint/2010/main" val="206072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start with the online retail project, I'll provide a snapshot of the business context, the challenge, and the objectives.</a:t>
            </a:r>
          </a:p>
          <a:p>
            <a:pPr algn="l"/>
            <a:endParaRPr lang="en-US" b="0" i="0" dirty="0">
              <a:solidFill>
                <a:srgbClr val="374151"/>
              </a:solidFill>
              <a:effectLst/>
              <a:latin typeface="Söhne"/>
            </a:endParaRPr>
          </a:p>
          <a:p>
            <a:pPr algn="l"/>
            <a:r>
              <a:rPr lang="en-US" b="0" i="0" dirty="0">
                <a:solidFill>
                  <a:srgbClr val="374151"/>
                </a:solidFill>
                <a:effectLst/>
                <a:latin typeface="Söhne"/>
              </a:rPr>
              <a:t>The business, based in the UK, specializes in unique all-occasion gifts and </a:t>
            </a:r>
            <a:r>
              <a:rPr lang="en-US" b="0" i="0" u="none" strike="noStrike" dirty="0">
                <a:solidFill>
                  <a:srgbClr val="374151"/>
                </a:solidFill>
                <a:effectLst/>
                <a:latin typeface="Söhne"/>
              </a:rPr>
              <a:t>mainly serves wholesalers and </a:t>
            </a:r>
            <a:r>
              <a:rPr lang="en-US" b="0" i="0" u="none" strike="noStrike" dirty="0" err="1">
                <a:solidFill>
                  <a:srgbClr val="374151"/>
                </a:solidFill>
                <a:effectLst/>
                <a:latin typeface="Söhne"/>
              </a:rPr>
              <a:t>resellers.</a:t>
            </a:r>
            <a:r>
              <a:rPr lang="en-US" b="0" i="0" dirty="0" err="1">
                <a:solidFill>
                  <a:srgbClr val="374151"/>
                </a:solidFill>
                <a:effectLst/>
                <a:latin typeface="Söhne"/>
              </a:rPr>
              <a:t>With</a:t>
            </a:r>
            <a:r>
              <a:rPr lang="en-US" b="0" i="0" dirty="0">
                <a:solidFill>
                  <a:srgbClr val="374151"/>
                </a:solidFill>
                <a:effectLst/>
                <a:latin typeface="Söhne"/>
              </a:rPr>
              <a:t> a significant volume of transactions occurring between 2009 and 2011, this company is particularly active during the peak holiday seasons from October to December.</a:t>
            </a:r>
          </a:p>
          <a:p>
            <a:pPr algn="l"/>
            <a:endParaRPr lang="en-US" b="0" i="0" dirty="0">
              <a:solidFill>
                <a:srgbClr val="374151"/>
              </a:solidFill>
              <a:effectLst/>
              <a:latin typeface="Söhne"/>
            </a:endParaRPr>
          </a:p>
          <a:p>
            <a:pPr algn="l"/>
            <a:r>
              <a:rPr lang="en-US" b="0" i="0" dirty="0">
                <a:solidFill>
                  <a:srgbClr val="374151"/>
                </a:solidFill>
                <a:effectLst/>
                <a:latin typeface="Söhne"/>
              </a:rPr>
              <a:t>The challenge </a:t>
            </a:r>
            <a:r>
              <a:rPr lang="en-US" b="0" i="0" u="none" strike="noStrike" dirty="0">
                <a:solidFill>
                  <a:srgbClr val="374151"/>
                </a:solidFill>
                <a:effectLst/>
                <a:latin typeface="Söhne"/>
              </a:rPr>
              <a:t>is to analyze customer data and sales history to identify key market segments and enhance sales predictions. I’m also accounting for cancellations and returns in my analysis. </a:t>
            </a:r>
            <a:r>
              <a:rPr lang="en-US" b="0" i="0" dirty="0">
                <a:solidFill>
                  <a:srgbClr val="374151"/>
                </a:solidFill>
                <a:effectLst/>
                <a:latin typeface="Söhne"/>
              </a:rPr>
              <a:t>. The end goal is to </a:t>
            </a:r>
            <a:r>
              <a:rPr lang="en-US" b="0" i="0" u="none" strike="noStrike" dirty="0">
                <a:solidFill>
                  <a:srgbClr val="374151"/>
                </a:solidFill>
                <a:effectLst/>
                <a:latin typeface="Söhne"/>
              </a:rPr>
              <a:t>increase profitability by optimizing sales and reducing return impacts.</a:t>
            </a:r>
            <a:br>
              <a:rPr lang="en-US" dirty="0"/>
            </a:b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A44A651-F0B9-E74F-B415-686D3240ED25}" type="slidenum">
              <a:rPr lang="en-US" smtClean="0"/>
              <a:t>2</a:t>
            </a:fld>
            <a:endParaRPr lang="en-US"/>
          </a:p>
        </p:txBody>
      </p:sp>
    </p:spTree>
    <p:extLst>
      <p:ext uri="{BB962C8B-B14F-4D97-AF65-F5344CB8AC3E}">
        <p14:creationId xmlns:p14="http://schemas.microsoft.com/office/powerpoint/2010/main" val="58783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About the clusters identified, </a:t>
            </a:r>
            <a:r>
              <a:rPr lang="en-US" b="0" i="0" dirty="0">
                <a:solidFill>
                  <a:srgbClr val="374151"/>
                </a:solidFill>
                <a:effectLst/>
                <a:latin typeface="Söhne"/>
              </a:rPr>
              <a:t>Cluster 0 is the core customer base: high spenders and frequent shoppers, with a recent purchase history. Offering perks like free shipping could enhance their loyalty.</a:t>
            </a:r>
          </a:p>
          <a:p>
            <a:pPr algn="l"/>
            <a:r>
              <a:rPr lang="en-US" b="0" i="0" dirty="0">
                <a:solidFill>
                  <a:srgbClr val="374151"/>
                </a:solidFill>
                <a:effectLst/>
                <a:latin typeface="Söhne"/>
              </a:rPr>
              <a:t>Cluster 2 comprises significant spenders who haven't visited recently. We can re-engage them with fresh product launches and exclusive deals.</a:t>
            </a:r>
          </a:p>
          <a:p>
            <a:pPr algn="l"/>
            <a:r>
              <a:rPr lang="en-US" b="0" i="0" dirty="0">
                <a:solidFill>
                  <a:srgbClr val="374151"/>
                </a:solidFill>
                <a:effectLst/>
                <a:latin typeface="Söhne"/>
              </a:rPr>
              <a:t>Cluster 3 represents occasional shoppers: moderate spenders with irregular shopping patterns.</a:t>
            </a:r>
          </a:p>
          <a:p>
            <a:pPr algn="l"/>
            <a:r>
              <a:rPr lang="en-US" b="0" i="0" dirty="0">
                <a:solidFill>
                  <a:srgbClr val="374151"/>
                </a:solidFill>
                <a:effectLst/>
                <a:latin typeface="Söhne"/>
              </a:rPr>
              <a:t>Cluster 1 is a challenge. Minimal engagement in both spending and frequency, with a long gap since their last purchase. Crafting a unique re-engagement strategy is essential.</a:t>
            </a:r>
          </a:p>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11</a:t>
            </a:fld>
            <a:endParaRPr lang="en-US"/>
          </a:p>
        </p:txBody>
      </p:sp>
    </p:spTree>
    <p:extLst>
      <p:ext uri="{BB962C8B-B14F-4D97-AF65-F5344CB8AC3E}">
        <p14:creationId xmlns:p14="http://schemas.microsoft.com/office/powerpoint/2010/main" val="525439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To forecast the sales:</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I aggregated daily sales for each cluster. Then, Segmented the data into training and testing.</a:t>
            </a:r>
          </a:p>
          <a:p>
            <a:pPr algn="l"/>
            <a:r>
              <a:rPr lang="en-US" b="0" i="0" u="none" strike="noStrike" dirty="0">
                <a:solidFill>
                  <a:srgbClr val="374151"/>
                </a:solidFill>
                <a:effectLst/>
                <a:latin typeface="Söhne"/>
              </a:rPr>
              <a:t>I Used ARIMA, a proven method for time series, which handles trends and seasonality effectively</a:t>
            </a:r>
          </a:p>
          <a:p>
            <a:pPr algn="l"/>
            <a:r>
              <a:rPr lang="en-US" b="0" i="0" u="none" strike="noStrike" dirty="0">
                <a:solidFill>
                  <a:srgbClr val="374151"/>
                </a:solidFill>
                <a:effectLst/>
                <a:latin typeface="Söhne"/>
              </a:rPr>
              <a:t>To Validated the forecasts, I use Mean Square Error metric.</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The charts on the right display the training results across different clusters</a:t>
            </a:r>
          </a:p>
          <a:p>
            <a:endParaRPr lang="en-US" dirty="0"/>
          </a:p>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12</a:t>
            </a:fld>
            <a:endParaRPr lang="en-US"/>
          </a:p>
        </p:txBody>
      </p:sp>
    </p:spTree>
    <p:extLst>
      <p:ext uri="{BB962C8B-B14F-4D97-AF65-F5344CB8AC3E}">
        <p14:creationId xmlns:p14="http://schemas.microsoft.com/office/powerpoint/2010/main" val="4077217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After training and tuning the model, I create a sales prediction for the next 90 days:</a:t>
            </a:r>
          </a:p>
          <a:p>
            <a:pPr algn="l">
              <a:buFont typeface="Arial" panose="020B0604020202020204" pitchFamily="34" charset="0"/>
              <a:buChar char="•"/>
            </a:pPr>
            <a:r>
              <a:rPr lang="en-US" b="0" i="0" u="none" strike="noStrike" dirty="0">
                <a:solidFill>
                  <a:srgbClr val="374151"/>
                </a:solidFill>
                <a:effectLst/>
                <a:latin typeface="Söhne"/>
              </a:rPr>
              <a:t>Overall, I predict a sales drop from December 2011 to March 2012. Possible causes include post-holiday effect, inventory shortages, or market shifts.</a:t>
            </a:r>
          </a:p>
          <a:p>
            <a:pPr algn="l">
              <a:buFont typeface="Arial" panose="020B0604020202020204" pitchFamily="34" charset="0"/>
              <a:buChar char="•"/>
            </a:pPr>
            <a:r>
              <a:rPr lang="en-US" b="0" i="0" u="none" strike="noStrike" dirty="0">
                <a:solidFill>
                  <a:srgbClr val="374151"/>
                </a:solidFill>
                <a:effectLst/>
                <a:latin typeface="Söhne"/>
              </a:rPr>
              <a:t>For specifics:</a:t>
            </a:r>
          </a:p>
          <a:p>
            <a:pPr marL="742950" lvl="1" indent="-285750" algn="l">
              <a:buFont typeface="Arial" panose="020B0604020202020204" pitchFamily="34" charset="0"/>
              <a:buChar char="•"/>
            </a:pPr>
            <a:r>
              <a:rPr lang="en-US" b="0" i="0" u="none" strike="noStrike" dirty="0">
                <a:solidFill>
                  <a:srgbClr val="374151"/>
                </a:solidFill>
                <a:effectLst/>
                <a:latin typeface="Söhne"/>
              </a:rPr>
              <a:t>Cluster 0 shows an initial sales dip, then stabilization.</a:t>
            </a:r>
          </a:p>
          <a:p>
            <a:pPr marL="742950" lvl="1" indent="-285750" algn="l">
              <a:buFont typeface="Arial" panose="020B0604020202020204" pitchFamily="34" charset="0"/>
              <a:buChar char="•"/>
            </a:pPr>
            <a:r>
              <a:rPr lang="en-US" b="0" i="0" u="none" strike="noStrike" dirty="0">
                <a:solidFill>
                  <a:srgbClr val="374151"/>
                </a:solidFill>
                <a:effectLst/>
                <a:latin typeface="Söhne"/>
              </a:rPr>
              <a:t>Cluster 1 indicates a mild decline.</a:t>
            </a:r>
          </a:p>
          <a:p>
            <a:pPr marL="742950" lvl="1" indent="-285750" algn="l">
              <a:buFont typeface="Arial" panose="020B0604020202020204" pitchFamily="34" charset="0"/>
              <a:buChar char="•"/>
            </a:pPr>
            <a:r>
              <a:rPr lang="en-US" b="0" i="0" u="none" strike="noStrike" dirty="0">
                <a:solidFill>
                  <a:srgbClr val="374151"/>
                </a:solidFill>
                <a:effectLst/>
                <a:latin typeface="Söhne"/>
              </a:rPr>
              <a:t>Cluster 2 foresees a consistent drop.</a:t>
            </a:r>
          </a:p>
          <a:p>
            <a:pPr marL="742950" lvl="1" indent="-285750" algn="l">
              <a:buFont typeface="Arial" panose="020B0604020202020204" pitchFamily="34" charset="0"/>
              <a:buChar char="•"/>
            </a:pPr>
            <a:r>
              <a:rPr lang="en-US" b="0" i="0" u="none" strike="noStrike" dirty="0">
                <a:solidFill>
                  <a:srgbClr val="374151"/>
                </a:solidFill>
                <a:effectLst/>
                <a:latin typeface="Söhne"/>
              </a:rPr>
              <a:t>Cluster 3 starts stable, then slightly decreases.</a:t>
            </a:r>
          </a:p>
          <a:p>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13</a:t>
            </a:fld>
            <a:endParaRPr lang="en-US"/>
          </a:p>
        </p:txBody>
      </p:sp>
    </p:spTree>
    <p:extLst>
      <p:ext uri="{BB962C8B-B14F-4D97-AF65-F5344CB8AC3E}">
        <p14:creationId xmlns:p14="http://schemas.microsoft.com/office/powerpoint/2010/main" val="47780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I faced three main challenges analyzing customer data:</a:t>
            </a:r>
          </a:p>
          <a:p>
            <a:pPr algn="l">
              <a:buFont typeface="+mj-lt"/>
              <a:buAutoNum type="arabicPeriod"/>
            </a:pPr>
            <a:r>
              <a:rPr lang="en-US" b="0" i="0" u="none" strike="noStrike" dirty="0">
                <a:solidFill>
                  <a:srgbClr val="374151"/>
                </a:solidFill>
                <a:effectLst/>
                <a:latin typeface="Söhne"/>
              </a:rPr>
              <a:t>Data Complexity: I dealt with over a million transactions data, posing significant handling and processing issues.</a:t>
            </a:r>
          </a:p>
          <a:p>
            <a:pPr algn="l">
              <a:buFont typeface="+mj-lt"/>
              <a:buAutoNum type="arabicPeriod"/>
            </a:pPr>
            <a:r>
              <a:rPr lang="en-US" b="0" i="0" u="none" strike="noStrike" dirty="0">
                <a:solidFill>
                  <a:srgbClr val="374151"/>
                </a:solidFill>
                <a:effectLst/>
                <a:latin typeface="Söhne"/>
              </a:rPr>
              <a:t>Seasonality Impact: The business surge during holidays made it hard to anticipate growth from seasonal spikes.</a:t>
            </a:r>
          </a:p>
          <a:p>
            <a:pPr algn="l">
              <a:buFont typeface="+mj-lt"/>
              <a:buAutoNum type="arabicPeriod"/>
            </a:pPr>
            <a:r>
              <a:rPr lang="en-US" b="0" i="0" u="none" strike="noStrike" dirty="0">
                <a:solidFill>
                  <a:srgbClr val="374151"/>
                </a:solidFill>
                <a:effectLst/>
                <a:latin typeface="Söhne"/>
              </a:rPr>
              <a:t>Clustered Forecasting: Each customer group had distinct behaviors, requiring tailored forecasting, compounded by factors like seasonality and return rates.</a:t>
            </a:r>
          </a:p>
        </p:txBody>
      </p:sp>
      <p:sp>
        <p:nvSpPr>
          <p:cNvPr id="4" name="Slide Number Placeholder 3"/>
          <p:cNvSpPr>
            <a:spLocks noGrp="1"/>
          </p:cNvSpPr>
          <p:nvPr>
            <p:ph type="sldNum" sz="quarter" idx="5"/>
          </p:nvPr>
        </p:nvSpPr>
        <p:spPr/>
        <p:txBody>
          <a:bodyPr/>
          <a:lstStyle/>
          <a:p>
            <a:fld id="{CA44A651-F0B9-E74F-B415-686D3240ED25}" type="slidenum">
              <a:rPr lang="en-US" smtClean="0"/>
              <a:t>14</a:t>
            </a:fld>
            <a:endParaRPr lang="en-US"/>
          </a:p>
        </p:txBody>
      </p:sp>
    </p:spTree>
    <p:extLst>
      <p:ext uri="{BB962C8B-B14F-4D97-AF65-F5344CB8AC3E}">
        <p14:creationId xmlns:p14="http://schemas.microsoft.com/office/powerpoint/2010/main" val="378076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u="none" strike="noStrike" dirty="0">
                <a:solidFill>
                  <a:srgbClr val="374151"/>
                </a:solidFill>
                <a:effectLst/>
                <a:latin typeface="Söhne"/>
              </a:rPr>
              <a:t>Some recommendations that could potentially be useful for future analysis.</a:t>
            </a:r>
            <a:endParaRPr lang="en-US" b="1" i="0" u="none" strike="noStrike" dirty="0">
              <a:solidFill>
                <a:srgbClr val="374151"/>
              </a:solidFill>
              <a:effectLst/>
              <a:latin typeface="Söhne"/>
            </a:endParaRPr>
          </a:p>
          <a:p>
            <a:pPr algn="l">
              <a:buFont typeface="+mj-lt"/>
              <a:buAutoNum type="arabicPeriod"/>
            </a:pPr>
            <a:endParaRPr lang="en-US" b="1" i="0" u="none" strike="noStrike" dirty="0">
              <a:solidFill>
                <a:srgbClr val="374151"/>
              </a:solidFill>
              <a:effectLst/>
              <a:latin typeface="Söhne"/>
            </a:endParaRPr>
          </a:p>
          <a:p>
            <a:pPr algn="l"/>
            <a:r>
              <a:rPr lang="en-US" sz="1200" b="0" i="0" u="none" strike="noStrike" dirty="0">
                <a:solidFill>
                  <a:srgbClr val="374151"/>
                </a:solidFill>
                <a:effectLst/>
                <a:latin typeface="Avenir Book" panose="02000503020000020003" pitchFamily="2" charset="0"/>
              </a:rPr>
              <a:t>1. Dive deeper into individual customer behaviors within segments</a:t>
            </a:r>
          </a:p>
          <a:p>
            <a:pPr algn="l"/>
            <a:r>
              <a:rPr lang="en-US" sz="1200" b="0" i="0" u="none" strike="noStrike" dirty="0">
                <a:solidFill>
                  <a:srgbClr val="374151"/>
                </a:solidFill>
                <a:effectLst/>
                <a:latin typeface="Avenir Book" panose="02000503020000020003" pitchFamily="2" charset="0"/>
              </a:rPr>
              <a:t>2. Incorporate advanced machine learning models beyond ARIMA to improved accuracy, such as LSTM or Prophet</a:t>
            </a:r>
          </a:p>
          <a:p>
            <a:pPr algn="l"/>
            <a:r>
              <a:rPr lang="en-US" sz="1200" b="0" i="0" u="none" strike="noStrike" dirty="0">
                <a:solidFill>
                  <a:srgbClr val="374151"/>
                </a:solidFill>
                <a:effectLst/>
                <a:latin typeface="Avenir Book" panose="02000503020000020003" pitchFamily="2" charset="0"/>
              </a:rPr>
              <a:t>3. Develop new features based on purchasing behaviors</a:t>
            </a:r>
            <a:r>
              <a:rPr lang="en-US" b="0" i="0" u="none" strike="noStrike" dirty="0">
                <a:solidFill>
                  <a:srgbClr val="374151"/>
                </a:solidFill>
                <a:effectLst/>
                <a:latin typeface="Söhne"/>
              </a:rPr>
              <a:t>.</a:t>
            </a:r>
          </a:p>
          <a:p>
            <a:pPr algn="l"/>
            <a:r>
              <a:rPr lang="en-US" b="0" i="0" u="none" strike="noStrike" dirty="0">
                <a:solidFill>
                  <a:srgbClr val="374151"/>
                </a:solidFill>
                <a:effectLst/>
                <a:latin typeface="Söhne"/>
              </a:rPr>
              <a:t>4. </a:t>
            </a:r>
            <a:r>
              <a:rPr lang="en-US" sz="1200" b="0" i="0" u="none" strike="noStrike" dirty="0">
                <a:solidFill>
                  <a:srgbClr val="374151"/>
                </a:solidFill>
                <a:effectLst/>
                <a:latin typeface="Avenir Book" panose="02000503020000020003" pitchFamily="2" charset="0"/>
              </a:rPr>
              <a:t>Explore alternative segmentation methods like hierarchical clustering or DBSCAN</a:t>
            </a:r>
          </a:p>
          <a:p>
            <a:pPr algn="l"/>
            <a:r>
              <a:rPr lang="en-US" sz="1200" b="0" i="0" u="none" strike="noStrike" dirty="0">
                <a:solidFill>
                  <a:srgbClr val="374151"/>
                </a:solidFill>
                <a:effectLst/>
                <a:latin typeface="Avenir Book" panose="02000503020000020003" pitchFamily="2" charset="0"/>
              </a:rPr>
              <a:t>5. Evaluate the correlation between forecasted vs. actual sales after executing the strategy</a:t>
            </a:r>
            <a:endParaRPr lang="en-US" b="1"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A44A651-F0B9-E74F-B415-686D3240ED25}" type="slidenum">
              <a:rPr lang="en-US" smtClean="0"/>
              <a:t>15</a:t>
            </a:fld>
            <a:endParaRPr lang="en-US"/>
          </a:p>
        </p:txBody>
      </p:sp>
    </p:spTree>
    <p:extLst>
      <p:ext uri="{BB962C8B-B14F-4D97-AF65-F5344CB8AC3E}">
        <p14:creationId xmlns:p14="http://schemas.microsoft.com/office/powerpoint/2010/main" val="413576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First step in data exploration is Examining total purchases by customer, our top spender is a Customer from UK with £598k over two years. Following closely is a patron from Netherlands. our top 10 spenders largely come from UK, EIRE, Netherlands, and Australia.</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On the flip side, we see negative amounts indicating returns. The highest is £25k from a UK customer. Interestingly, countries with the top spenders also have the significant returns.</a:t>
            </a:r>
          </a:p>
        </p:txBody>
      </p:sp>
      <p:sp>
        <p:nvSpPr>
          <p:cNvPr id="4" name="Slide Number Placeholder 3"/>
          <p:cNvSpPr>
            <a:spLocks noGrp="1"/>
          </p:cNvSpPr>
          <p:nvPr>
            <p:ph type="sldNum" sz="quarter" idx="5"/>
          </p:nvPr>
        </p:nvSpPr>
        <p:spPr/>
        <p:txBody>
          <a:bodyPr/>
          <a:lstStyle/>
          <a:p>
            <a:fld id="{CA44A651-F0B9-E74F-B415-686D3240ED25}" type="slidenum">
              <a:rPr lang="en-US" smtClean="0"/>
              <a:t>3</a:t>
            </a:fld>
            <a:endParaRPr lang="en-US"/>
          </a:p>
        </p:txBody>
      </p:sp>
    </p:spTree>
    <p:extLst>
      <p:ext uri="{BB962C8B-B14F-4D97-AF65-F5344CB8AC3E}">
        <p14:creationId xmlns:p14="http://schemas.microsoft.com/office/powerpoint/2010/main" val="316975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Let's delve into the total purchase amount by country. Dominating the charts, we have UK, with £13.8M in purchases. A fascinating observation is that the top ten spenders are all located within Europe. </a:t>
            </a:r>
          </a:p>
          <a:p>
            <a:pPr algn="l"/>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On the flip side, Saudi Arabia is the smallest spender, with £131 over two years.</a:t>
            </a:r>
          </a:p>
        </p:txBody>
      </p:sp>
      <p:sp>
        <p:nvSpPr>
          <p:cNvPr id="4" name="Slide Number Placeholder 3"/>
          <p:cNvSpPr>
            <a:spLocks noGrp="1"/>
          </p:cNvSpPr>
          <p:nvPr>
            <p:ph type="sldNum" sz="quarter" idx="5"/>
          </p:nvPr>
        </p:nvSpPr>
        <p:spPr/>
        <p:txBody>
          <a:bodyPr/>
          <a:lstStyle/>
          <a:p>
            <a:fld id="{CA44A651-F0B9-E74F-B415-686D3240ED25}" type="slidenum">
              <a:rPr lang="en-US" smtClean="0"/>
              <a:t>4</a:t>
            </a:fld>
            <a:endParaRPr lang="en-US"/>
          </a:p>
        </p:txBody>
      </p:sp>
    </p:spTree>
    <p:extLst>
      <p:ext uri="{BB962C8B-B14F-4D97-AF65-F5344CB8AC3E}">
        <p14:creationId xmlns:p14="http://schemas.microsoft.com/office/powerpoint/2010/main" val="317441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Turning our attention to unique customer by country, UK stands out with 5.4k customers making purchases in the last two years. while Germany and France, have only around 100 customers. </a:t>
            </a:r>
          </a:p>
          <a:p>
            <a:pPr algn="l"/>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Now, diving deeper, I find a variety of countries, from Thailand to Nigeria, and even Saudi Arabia, have just one customer recorded. </a:t>
            </a:r>
          </a:p>
        </p:txBody>
      </p:sp>
      <p:sp>
        <p:nvSpPr>
          <p:cNvPr id="4" name="Slide Number Placeholder 3"/>
          <p:cNvSpPr>
            <a:spLocks noGrp="1"/>
          </p:cNvSpPr>
          <p:nvPr>
            <p:ph type="sldNum" sz="quarter" idx="5"/>
          </p:nvPr>
        </p:nvSpPr>
        <p:spPr/>
        <p:txBody>
          <a:bodyPr/>
          <a:lstStyle/>
          <a:p>
            <a:fld id="{CA44A651-F0B9-E74F-B415-686D3240ED25}" type="slidenum">
              <a:rPr lang="en-US" smtClean="0"/>
              <a:t>5</a:t>
            </a:fld>
            <a:endParaRPr lang="en-US"/>
          </a:p>
        </p:txBody>
      </p:sp>
    </p:spTree>
    <p:extLst>
      <p:ext uri="{BB962C8B-B14F-4D97-AF65-F5344CB8AC3E}">
        <p14:creationId xmlns:p14="http://schemas.microsoft.com/office/powerpoint/2010/main" val="413499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About product, The standout performer is World War II Gliders, with over 100,000 units sold in just two years. everyday items like cake cases, holders, purses, and jumbo bags are also amongst the bestsellers. </a:t>
            </a:r>
          </a:p>
          <a:p>
            <a:pPr algn="l"/>
            <a:r>
              <a:rPr lang="en-US" b="0" i="0" u="none" strike="noStrike" dirty="0">
                <a:solidFill>
                  <a:srgbClr val="374151"/>
                </a:solidFill>
                <a:effectLst/>
                <a:latin typeface="Söhne"/>
              </a:rPr>
              <a:t>on the topic of returns, The White Cherry Lights lead this category with around 100 units returned. Interestingly, several decorative items such as candles, flasks, and magnets also appear frequently. </a:t>
            </a:r>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CA44A651-F0B9-E74F-B415-686D3240ED25}" type="slidenum">
              <a:rPr lang="en-US" smtClean="0"/>
              <a:t>6</a:t>
            </a:fld>
            <a:endParaRPr lang="en-US"/>
          </a:p>
        </p:txBody>
      </p:sp>
    </p:spTree>
    <p:extLst>
      <p:ext uri="{BB962C8B-B14F-4D97-AF65-F5344CB8AC3E}">
        <p14:creationId xmlns:p14="http://schemas.microsoft.com/office/powerpoint/2010/main" val="367929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Looking at sales timeline data, the seasonal trends are clear. We see a surge in purchases leading up to Christmas, followed by a decline. When we zoom in, these holiday spikes become even more pronounced. But here's something interesting: December 2011's sales were just half of what we saw in December 2010. A dramatic decrease year-over-year.</a:t>
            </a:r>
            <a:endParaRPr lang="en-US" b="0" i="0"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CA44A651-F0B9-E74F-B415-686D3240ED25}" type="slidenum">
              <a:rPr lang="en-US" smtClean="0"/>
              <a:t>7</a:t>
            </a:fld>
            <a:endParaRPr lang="en-US"/>
          </a:p>
        </p:txBody>
      </p:sp>
    </p:spTree>
    <p:extLst>
      <p:ext uri="{BB962C8B-B14F-4D97-AF65-F5344CB8AC3E}">
        <p14:creationId xmlns:p14="http://schemas.microsoft.com/office/powerpoint/2010/main" val="31450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Before diving into the segmentation and modeling, I have preprocessing steps to ensure the data is ready for analysis. </a:t>
            </a:r>
          </a:p>
          <a:p>
            <a:pPr algn="l"/>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1. </a:t>
            </a:r>
            <a:r>
              <a:rPr lang="en-US" b="0" i="0" u="none" strike="noStrike" dirty="0">
                <a:solidFill>
                  <a:srgbClr val="374151"/>
                </a:solidFill>
                <a:effectLst/>
                <a:latin typeface="Söhne"/>
              </a:rPr>
              <a:t>The first step is data cleaning. any rows where the price is not positive, or any duplicated records, were removed. This ensures that I work with clean, non-redundant data.</a:t>
            </a:r>
          </a:p>
          <a:p>
            <a:pPr algn="l"/>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2. </a:t>
            </a:r>
            <a:r>
              <a:rPr lang="en-US" b="0" i="0" u="none" strike="noStrike" dirty="0">
                <a:solidFill>
                  <a:srgbClr val="374151"/>
                </a:solidFill>
                <a:effectLst/>
                <a:latin typeface="Söhne"/>
              </a:rPr>
              <a:t>next, handle missing values in dataset is crucial. I observed that 22% of the rows had missing values for the 'Customer ID'. In order to maintain the integrity of my analysis, these were dropped. </a:t>
            </a:r>
          </a:p>
          <a:p>
            <a:pPr algn="l"/>
            <a:endParaRPr lang="en-US" b="0" i="0" u="none" strike="noStrike" dirty="0">
              <a:solidFill>
                <a:srgbClr val="374151"/>
              </a:solidFill>
              <a:effectLst/>
              <a:latin typeface="Söhne"/>
            </a:endParaRPr>
          </a:p>
          <a:p>
            <a:pPr algn="l"/>
            <a:r>
              <a:rPr lang="en-US" b="1" i="0" u="none" strike="noStrike" dirty="0">
                <a:solidFill>
                  <a:srgbClr val="374151"/>
                </a:solidFill>
                <a:effectLst/>
                <a:latin typeface="Söhne"/>
              </a:rPr>
              <a:t>3. </a:t>
            </a:r>
            <a:r>
              <a:rPr lang="en-US" b="0" i="0" u="none" strike="noStrike" dirty="0">
                <a:solidFill>
                  <a:srgbClr val="374151"/>
                </a:solidFill>
                <a:effectLst/>
                <a:latin typeface="Söhne"/>
              </a:rPr>
              <a:t>Lastly, I optimized the data by introducing a new feature, calculating the total value of each transaction by multiplying the 'price' and 'quantity'. </a:t>
            </a:r>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8</a:t>
            </a:fld>
            <a:endParaRPr lang="en-US"/>
          </a:p>
        </p:txBody>
      </p:sp>
    </p:spTree>
    <p:extLst>
      <p:ext uri="{BB962C8B-B14F-4D97-AF65-F5344CB8AC3E}">
        <p14:creationId xmlns:p14="http://schemas.microsoft.com/office/powerpoint/2010/main" val="48410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understand customers’ purchase patterns, we begin with RFM analysis. RFM segments customers based on their buying behavior, considering recency, frequency, and monetary value. Recency measures recent purchases, Frequency measures consistency, and Monetary assesses spending. This foundation provides a quantifiable view of customer behavior, enhancing advanced segmentation.</a:t>
            </a:r>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9</a:t>
            </a:fld>
            <a:endParaRPr lang="en-US"/>
          </a:p>
        </p:txBody>
      </p:sp>
    </p:spTree>
    <p:extLst>
      <p:ext uri="{BB962C8B-B14F-4D97-AF65-F5344CB8AC3E}">
        <p14:creationId xmlns:p14="http://schemas.microsoft.com/office/powerpoint/2010/main" val="282584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segment our customers, I've utilized K-means clustering. it groups data into distinct clusters based on similarity. </a:t>
            </a:r>
          </a:p>
          <a:p>
            <a:pPr algn="l"/>
            <a:r>
              <a:rPr lang="en-US" b="0" i="0" dirty="0">
                <a:solidFill>
                  <a:srgbClr val="374151"/>
                </a:solidFill>
                <a:effectLst/>
                <a:latin typeface="Söhne"/>
              </a:rPr>
              <a:t>I start with Standardizing the data to avoid biased clusters, as K-means relies on distances. </a:t>
            </a:r>
          </a:p>
          <a:p>
            <a:pPr algn="l"/>
            <a:r>
              <a:rPr lang="en-US" b="0" i="0" dirty="0">
                <a:solidFill>
                  <a:srgbClr val="374151"/>
                </a:solidFill>
                <a:effectLst/>
                <a:latin typeface="Söhne"/>
              </a:rPr>
              <a:t>I determined the ideal number of clusters using various metrics including Elbow method, leading to 4 clusters. With this foundation, I can tailor strategies for different customer groups.</a:t>
            </a:r>
            <a:endParaRPr lang="en-US" dirty="0"/>
          </a:p>
        </p:txBody>
      </p:sp>
      <p:sp>
        <p:nvSpPr>
          <p:cNvPr id="4" name="Slide Number Placeholder 3"/>
          <p:cNvSpPr>
            <a:spLocks noGrp="1"/>
          </p:cNvSpPr>
          <p:nvPr>
            <p:ph type="sldNum" sz="quarter" idx="5"/>
          </p:nvPr>
        </p:nvSpPr>
        <p:spPr/>
        <p:txBody>
          <a:bodyPr/>
          <a:lstStyle/>
          <a:p>
            <a:fld id="{CA44A651-F0B9-E74F-B415-686D3240ED25}" type="slidenum">
              <a:rPr lang="en-US" smtClean="0"/>
              <a:t>10</a:t>
            </a:fld>
            <a:endParaRPr lang="en-US"/>
          </a:p>
        </p:txBody>
      </p:sp>
    </p:spTree>
    <p:extLst>
      <p:ext uri="{BB962C8B-B14F-4D97-AF65-F5344CB8AC3E}">
        <p14:creationId xmlns:p14="http://schemas.microsoft.com/office/powerpoint/2010/main" val="394979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10/24/23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60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10/24/23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1841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10/24/23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160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10/24/23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7443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10/24/23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4386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10/24/23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3483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10/24/23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2007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10/24/23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994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10/24/23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2843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10/24/23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0327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10/24/23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9348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10/24/23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894320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9.m4a"/><Relationship Id="rId7" Type="http://schemas.openxmlformats.org/officeDocument/2006/relationships/image" Target="../media/image20.png"/><Relationship Id="rId2" Type="http://schemas.microsoft.com/office/2007/relationships/media" Target="../media/media9.m4a"/><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0.m4a"/><Relationship Id="rId7" Type="http://schemas.openxmlformats.org/officeDocument/2006/relationships/image" Target="../media/image22.png"/><Relationship Id="rId2" Type="http://schemas.microsoft.com/office/2007/relationships/media" Target="../media/media10.m4a"/><Relationship Id="rId1" Type="http://schemas.openxmlformats.org/officeDocument/2006/relationships/tags" Target="../tags/tag10.xml"/><Relationship Id="rId6" Type="http://schemas.openxmlformats.org/officeDocument/2006/relationships/image" Target="../media/image21.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audio" Target="../media/media11.m4a"/><Relationship Id="rId7" Type="http://schemas.openxmlformats.org/officeDocument/2006/relationships/image" Target="../media/image24.png"/><Relationship Id="rId2" Type="http://schemas.microsoft.com/office/2007/relationships/media" Target="../media/media11.m4a"/><Relationship Id="rId1" Type="http://schemas.openxmlformats.org/officeDocument/2006/relationships/tags" Target="../tags/tag11.xml"/><Relationship Id="rId6" Type="http://schemas.openxmlformats.org/officeDocument/2006/relationships/image" Target="../media/image23.png"/><Relationship Id="rId5" Type="http://schemas.openxmlformats.org/officeDocument/2006/relationships/notesSlide" Target="../notesSlides/notesSlide11.xml"/><Relationship Id="rId10" Type="http://schemas.openxmlformats.org/officeDocument/2006/relationships/image" Target="../media/image2.png"/><Relationship Id="rId4" Type="http://schemas.openxmlformats.org/officeDocument/2006/relationships/slideLayout" Target="../slideLayouts/slideLayout2.xml"/><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audio" Target="../media/media12.m4a"/><Relationship Id="rId7" Type="http://schemas.openxmlformats.org/officeDocument/2006/relationships/image" Target="../media/image28.png"/><Relationship Id="rId2" Type="http://schemas.microsoft.com/office/2007/relationships/media" Target="../media/media12.m4a"/><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notesSlide" Target="../notesSlides/notesSlide12.xml"/><Relationship Id="rId10" Type="http://schemas.openxmlformats.org/officeDocument/2006/relationships/image" Target="../media/image2.png"/><Relationship Id="rId4" Type="http://schemas.openxmlformats.org/officeDocument/2006/relationships/slideLayout" Target="../slideLayouts/slideLayout2.xml"/><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audio" Target="../media/media13.m4a"/><Relationship Id="rId2" Type="http://schemas.microsoft.com/office/2007/relationships/media" Target="../media/media13.m4a"/><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media14.m4a"/><Relationship Id="rId2" Type="http://schemas.microsoft.com/office/2007/relationships/media" Target="../media/media14.m4a"/><Relationship Id="rId1" Type="http://schemas.openxmlformats.org/officeDocument/2006/relationships/tags" Target="../tags/tag14.xml"/><Relationship Id="rId6" Type="http://schemas.openxmlformats.org/officeDocument/2006/relationships/image" Target="../media/image2.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2.m4a"/><Relationship Id="rId7" Type="http://schemas.openxmlformats.org/officeDocument/2006/relationships/image" Target="../media/image4.png"/><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3.m4a"/><Relationship Id="rId7" Type="http://schemas.openxmlformats.org/officeDocument/2006/relationships/image" Target="../media/image6.png"/><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4.m4a"/><Relationship Id="rId7" Type="http://schemas.openxmlformats.org/officeDocument/2006/relationships/image" Target="../media/image8.png"/><Relationship Id="rId2" Type="http://schemas.microsoft.com/office/2007/relationships/media" Target="../media/media4.m4a"/><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5.m4a"/><Relationship Id="rId7" Type="http://schemas.openxmlformats.org/officeDocument/2006/relationships/image" Target="../media/image10.png"/><Relationship Id="rId2" Type="http://schemas.microsoft.com/office/2007/relationships/media" Target="../media/media5.m4a"/><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6.m4a"/><Relationship Id="rId7" Type="http://schemas.openxmlformats.org/officeDocument/2006/relationships/image" Target="../media/image12.png"/><Relationship Id="rId2" Type="http://schemas.microsoft.com/office/2007/relationships/media" Target="../media/media6.m4a"/><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audio" Target="../media/media7.m4a"/><Relationship Id="rId7" Type="http://schemas.openxmlformats.org/officeDocument/2006/relationships/diagramLayout" Target="../diagrams/layout1.xml"/><Relationship Id="rId2" Type="http://schemas.microsoft.com/office/2007/relationships/media" Target="../media/media7.m4a"/><Relationship Id="rId1" Type="http://schemas.openxmlformats.org/officeDocument/2006/relationships/tags" Target="../tags/tag7.xml"/><Relationship Id="rId6" Type="http://schemas.openxmlformats.org/officeDocument/2006/relationships/diagramData" Target="../diagrams/data1.xml"/><Relationship Id="rId11" Type="http://schemas.openxmlformats.org/officeDocument/2006/relationships/image" Target="../media/image2.png"/><Relationship Id="rId5" Type="http://schemas.openxmlformats.org/officeDocument/2006/relationships/notesSlide" Target="../notesSlides/notesSlide7.xml"/><Relationship Id="rId10" Type="http://schemas.microsoft.com/office/2007/relationships/diagramDrawing" Target="../diagrams/drawing1.xml"/><Relationship Id="rId4" Type="http://schemas.openxmlformats.org/officeDocument/2006/relationships/slideLayout" Target="../slideLayouts/slideLayout2.xml"/><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audio" Target="../media/media8.m4a"/><Relationship Id="rId7" Type="http://schemas.openxmlformats.org/officeDocument/2006/relationships/diagramLayout" Target="../diagrams/layout2.xml"/><Relationship Id="rId2" Type="http://schemas.microsoft.com/office/2007/relationships/media" Target="../media/media8.m4a"/><Relationship Id="rId1" Type="http://schemas.openxmlformats.org/officeDocument/2006/relationships/tags" Target="../tags/tag8.xml"/><Relationship Id="rId6" Type="http://schemas.openxmlformats.org/officeDocument/2006/relationships/diagramData" Target="../diagrams/data2.xml"/><Relationship Id="rId11" Type="http://schemas.openxmlformats.org/officeDocument/2006/relationships/image" Target="../media/image2.png"/><Relationship Id="rId5" Type="http://schemas.openxmlformats.org/officeDocument/2006/relationships/notesSlide" Target="../notesSlides/notesSlide8.xml"/><Relationship Id="rId10" Type="http://schemas.microsoft.com/office/2007/relationships/diagramDrawing" Target="../diagrams/drawing2.xml"/><Relationship Id="rId4" Type="http://schemas.openxmlformats.org/officeDocument/2006/relationships/slideLayout" Target="../slideLayouts/slideLayout2.xml"/><Relationship Id="rId9"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AF2B9C5-A0A6-92FF-4F07-0F61D356E599}"/>
              </a:ext>
            </a:extLst>
          </p:cNvPr>
          <p:cNvSpPr>
            <a:spLocks noGrp="1"/>
          </p:cNvSpPr>
          <p:nvPr>
            <p:ph type="ctrTitle"/>
          </p:nvPr>
        </p:nvSpPr>
        <p:spPr>
          <a:xfrm>
            <a:off x="530352" y="589788"/>
            <a:ext cx="4884481" cy="2510921"/>
          </a:xfrm>
        </p:spPr>
        <p:txBody>
          <a:bodyPr>
            <a:normAutofit/>
          </a:bodyPr>
          <a:lstStyle/>
          <a:p>
            <a:r>
              <a:rPr lang="en-US" dirty="0"/>
              <a:t>Retail Challenge</a:t>
            </a:r>
            <a:endParaRPr lang="en-US"/>
          </a:p>
        </p:txBody>
      </p:sp>
      <p:sp>
        <p:nvSpPr>
          <p:cNvPr id="3" name="Subtitle 2">
            <a:extLst>
              <a:ext uri="{FF2B5EF4-FFF2-40B4-BE49-F238E27FC236}">
                <a16:creationId xmlns:a16="http://schemas.microsoft.com/office/drawing/2014/main" id="{1A2F4D83-C98F-66F4-C5FB-83961FCE051E}"/>
              </a:ext>
            </a:extLst>
          </p:cNvPr>
          <p:cNvSpPr>
            <a:spLocks noGrp="1"/>
          </p:cNvSpPr>
          <p:nvPr>
            <p:ph type="subTitle" idx="1"/>
          </p:nvPr>
        </p:nvSpPr>
        <p:spPr>
          <a:xfrm>
            <a:off x="530352" y="3509963"/>
            <a:ext cx="4884481" cy="2058352"/>
          </a:xfrm>
        </p:spPr>
        <p:txBody>
          <a:bodyPr>
            <a:normAutofit/>
          </a:bodyPr>
          <a:lstStyle/>
          <a:p>
            <a:r>
              <a:rPr lang="en-US" dirty="0"/>
              <a:t>Data Scientist – Laura Le</a:t>
            </a:r>
            <a:endParaRPr lang="en-US"/>
          </a:p>
        </p:txBody>
      </p:sp>
      <p:grpSp>
        <p:nvGrpSpPr>
          <p:cNvPr id="24"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2" name="Freeform: Shape 31">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Shopping cart">
            <a:extLst>
              <a:ext uri="{FF2B5EF4-FFF2-40B4-BE49-F238E27FC236}">
                <a16:creationId xmlns:a16="http://schemas.microsoft.com/office/drawing/2014/main" id="{657E87C8-B135-22AE-16C8-81BB9609D0D1}"/>
              </a:ext>
            </a:extLst>
          </p:cNvPr>
          <p:cNvPicPr>
            <a:picLocks noChangeAspect="1"/>
          </p:cNvPicPr>
          <p:nvPr/>
        </p:nvPicPr>
        <p:blipFill rotWithShape="1">
          <a:blip r:embed="rId2"/>
          <a:srcRect r="38554" b="1"/>
          <a:stretch/>
        </p:blipFill>
        <p:spPr>
          <a:xfrm>
            <a:off x="6129701" y="589788"/>
            <a:ext cx="5347430" cy="5678424"/>
          </a:xfrm>
          <a:prstGeom prst="rect">
            <a:avLst/>
          </a:prstGeom>
        </p:spPr>
      </p:pic>
      <p:sp>
        <p:nvSpPr>
          <p:cNvPr id="34" name="Freeform: Shape 33">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oup 35">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37" name="Freeform: Shape 36">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8" name="Freeform: Shape 37">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0"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11026404"/>
      </p:ext>
    </p:extLst>
  </p:cSld>
  <p:clrMapOvr>
    <a:masterClrMapping/>
  </p:clrMapOvr>
  <mc:AlternateContent xmlns:mc="http://schemas.openxmlformats.org/markup-compatibility/2006">
    <mc:Choice xmlns:p14="http://schemas.microsoft.com/office/powerpoint/2010/main" Requires="p14">
      <p:transition spd="slow" p14:dur="2000" advTm="1050"/>
    </mc:Choice>
    <mc:Fallback>
      <p:transition spd="slow" advTm="10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122277-8D7A-0D0C-302E-3EBF6E0F219B}"/>
              </a:ext>
            </a:extLst>
          </p:cNvPr>
          <p:cNvSpPr>
            <a:spLocks noGrp="1"/>
          </p:cNvSpPr>
          <p:nvPr>
            <p:ph type="title"/>
          </p:nvPr>
        </p:nvSpPr>
        <p:spPr>
          <a:xfrm>
            <a:off x="517871" y="976160"/>
            <a:ext cx="4767930" cy="1848734"/>
          </a:xfrm>
        </p:spPr>
        <p:txBody>
          <a:bodyPr vert="horz" lIns="91440" tIns="45720" rIns="91440" bIns="45720" rtlCol="0" anchor="b">
            <a:normAutofit/>
          </a:bodyPr>
          <a:lstStyle/>
          <a:p>
            <a:r>
              <a:rPr lang="en-US"/>
              <a:t>K-means Clustering</a:t>
            </a:r>
          </a:p>
        </p:txBody>
      </p:sp>
      <p:sp>
        <p:nvSpPr>
          <p:cNvPr id="87" name="Freeform: Shape 8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9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Picture 10" descr="A graph of a number of numbers&#10;&#10;Description automatically generated with medium confidence">
            <a:extLst>
              <a:ext uri="{FF2B5EF4-FFF2-40B4-BE49-F238E27FC236}">
                <a16:creationId xmlns:a16="http://schemas.microsoft.com/office/drawing/2014/main" id="{6EBDFD4A-51EB-B6C9-E4B9-1E7DD237B7E8}"/>
              </a:ext>
            </a:extLst>
          </p:cNvPr>
          <p:cNvPicPr>
            <a:picLocks noChangeAspect="1"/>
          </p:cNvPicPr>
          <p:nvPr/>
        </p:nvPicPr>
        <p:blipFill>
          <a:blip r:embed="rId6"/>
          <a:stretch>
            <a:fillRect/>
          </a:stretch>
        </p:blipFill>
        <p:spPr>
          <a:xfrm>
            <a:off x="5961325" y="2641157"/>
            <a:ext cx="5652563" cy="2840413"/>
          </a:xfrm>
          <a:prstGeom prst="rect">
            <a:avLst/>
          </a:prstGeom>
        </p:spPr>
      </p:pic>
      <p:sp>
        <p:nvSpPr>
          <p:cNvPr id="24" name="TextBox 23">
            <a:extLst>
              <a:ext uri="{FF2B5EF4-FFF2-40B4-BE49-F238E27FC236}">
                <a16:creationId xmlns:a16="http://schemas.microsoft.com/office/drawing/2014/main" id="{F6A4DD7E-46BE-220E-0FC1-E47BC63C8ABB}"/>
              </a:ext>
            </a:extLst>
          </p:cNvPr>
          <p:cNvSpPr txBox="1"/>
          <p:nvPr/>
        </p:nvSpPr>
        <p:spPr>
          <a:xfrm>
            <a:off x="517871" y="3299404"/>
            <a:ext cx="4767930"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dirty="0"/>
              <a:t>- Standardize the variables to get symmetric distribution.</a:t>
            </a:r>
          </a:p>
          <a:p>
            <a:pPr>
              <a:lnSpc>
                <a:spcPct val="110000"/>
              </a:lnSpc>
              <a:spcAft>
                <a:spcPts val="600"/>
              </a:spcAft>
              <a:buFont typeface="Arial" panose="020B0604020202020204" pitchFamily="34" charset="0"/>
            </a:pPr>
            <a:r>
              <a:rPr lang="en-US" sz="2000" dirty="0"/>
              <a:t>- The plots from different metrics all suggest that the best number of clusters is 4</a:t>
            </a:r>
          </a:p>
          <a:p>
            <a:pPr>
              <a:lnSpc>
                <a:spcPct val="110000"/>
              </a:lnSpc>
              <a:spcAft>
                <a:spcPts val="600"/>
              </a:spcAft>
              <a:buFont typeface="Arial" panose="020B0604020202020204" pitchFamily="34" charset="0"/>
            </a:pPr>
            <a:r>
              <a:rPr lang="en-US" sz="2000" dirty="0"/>
              <a:t>- K-means compute and assign the clusters for each customer.</a:t>
            </a:r>
          </a:p>
        </p:txBody>
      </p:sp>
      <p:pic>
        <p:nvPicPr>
          <p:cNvPr id="5" name="Content Placeholder 4" descr="A graph with a bar graph&#10;&#10;Description automatically generated with medium confidence">
            <a:extLst>
              <a:ext uri="{FF2B5EF4-FFF2-40B4-BE49-F238E27FC236}">
                <a16:creationId xmlns:a16="http://schemas.microsoft.com/office/drawing/2014/main" id="{AD85000A-AAEF-5C3C-AFFE-5647A602864D}"/>
              </a:ext>
            </a:extLst>
          </p:cNvPr>
          <p:cNvPicPr>
            <a:picLocks noGrp="1" noChangeAspect="1"/>
          </p:cNvPicPr>
          <p:nvPr>
            <p:ph idx="1"/>
          </p:nvPr>
        </p:nvPicPr>
        <p:blipFill>
          <a:blip r:embed="rId7"/>
          <a:stretch>
            <a:fillRect/>
          </a:stretch>
        </p:blipFill>
        <p:spPr>
          <a:xfrm>
            <a:off x="5959225" y="504331"/>
            <a:ext cx="5654663" cy="1795355"/>
          </a:xfrm>
          <a:prstGeom prst="rect">
            <a:avLst/>
          </a:prstGeom>
        </p:spPr>
      </p:pic>
      <p:sp>
        <p:nvSpPr>
          <p:cNvPr id="97" name="Freeform: Shape 96">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9" name="Group 98">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100" name="Freeform: Shape 99">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1" name="Freeform: Shape 100">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2" name="Freeform: Shape 10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4"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udio Recording Oct 25, 2023 at 7:58:27 PM">
            <a:hlinkClick r:id="" action="ppaction://media"/>
            <a:extLst>
              <a:ext uri="{FF2B5EF4-FFF2-40B4-BE49-F238E27FC236}">
                <a16:creationId xmlns:a16="http://schemas.microsoft.com/office/drawing/2014/main" id="{FA58A547-01B2-4D3C-5ACC-80AA700D48AD}"/>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62200" y="-5"/>
            <a:ext cx="812800" cy="812800"/>
          </a:xfrm>
          <a:prstGeom prst="rect">
            <a:avLst/>
          </a:prstGeom>
        </p:spPr>
      </p:pic>
    </p:spTree>
    <p:custDataLst>
      <p:tags r:id="rId1"/>
    </p:custDataLst>
    <p:extLst>
      <p:ext uri="{BB962C8B-B14F-4D97-AF65-F5344CB8AC3E}">
        <p14:creationId xmlns:p14="http://schemas.microsoft.com/office/powerpoint/2010/main" val="1300221932"/>
      </p:ext>
    </p:extLst>
  </p:cSld>
  <p:clrMapOvr>
    <a:masterClrMapping/>
  </p:clrMapOvr>
  <mc:AlternateContent xmlns:mc="http://schemas.openxmlformats.org/markup-compatibility/2006">
    <mc:Choice xmlns:p14="http://schemas.microsoft.com/office/powerpoint/2010/main" Requires="p14">
      <p:transition spd="slow" p14:dur="2000" advTm="26810"/>
    </mc:Choice>
    <mc:Fallback>
      <p:transition spd="slow" advTm="268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28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420" objId="3"/>
        <p14:stopEvt time="25841" objId="3"/>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122277-8D7A-0D0C-302E-3EBF6E0F219B}"/>
              </a:ext>
            </a:extLst>
          </p:cNvPr>
          <p:cNvSpPr>
            <a:spLocks noGrp="1"/>
          </p:cNvSpPr>
          <p:nvPr>
            <p:ph type="title"/>
          </p:nvPr>
        </p:nvSpPr>
        <p:spPr>
          <a:xfrm>
            <a:off x="296932" y="1109873"/>
            <a:ext cx="4767930" cy="1700734"/>
          </a:xfrm>
        </p:spPr>
        <p:txBody>
          <a:bodyPr vert="horz" lIns="91440" tIns="45720" rIns="91440" bIns="45720" rtlCol="0" anchor="b">
            <a:normAutofit/>
          </a:bodyPr>
          <a:lstStyle/>
          <a:p>
            <a:r>
              <a:rPr lang="en-US" dirty="0"/>
              <a:t>Customer Cluster Analysis</a:t>
            </a:r>
          </a:p>
        </p:txBody>
      </p:sp>
      <p:sp>
        <p:nvSpPr>
          <p:cNvPr id="31" name="Freeform: Shape 3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3"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34"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Content Placeholder 6" descr="A graph showing different colored bars&#10;&#10;Description automatically generated">
            <a:extLst>
              <a:ext uri="{FF2B5EF4-FFF2-40B4-BE49-F238E27FC236}">
                <a16:creationId xmlns:a16="http://schemas.microsoft.com/office/drawing/2014/main" id="{4B9E5F56-A4EA-6602-B4DB-28311B48D7A6}"/>
              </a:ext>
            </a:extLst>
          </p:cNvPr>
          <p:cNvPicPr>
            <a:picLocks noGrp="1" noChangeAspect="1"/>
          </p:cNvPicPr>
          <p:nvPr>
            <p:ph idx="1"/>
          </p:nvPr>
        </p:nvPicPr>
        <p:blipFill>
          <a:blip r:embed="rId6"/>
          <a:stretch>
            <a:fillRect/>
          </a:stretch>
        </p:blipFill>
        <p:spPr>
          <a:xfrm>
            <a:off x="6851949" y="771728"/>
            <a:ext cx="5043119" cy="2672853"/>
          </a:xfrm>
          <a:prstGeom prst="rect">
            <a:avLst/>
          </a:prstGeom>
        </p:spPr>
      </p:pic>
      <p:sp>
        <p:nvSpPr>
          <p:cNvPr id="24" name="TextBox 23">
            <a:extLst>
              <a:ext uri="{FF2B5EF4-FFF2-40B4-BE49-F238E27FC236}">
                <a16:creationId xmlns:a16="http://schemas.microsoft.com/office/drawing/2014/main" id="{F6A4DD7E-46BE-220E-0FC1-E47BC63C8ABB}"/>
              </a:ext>
            </a:extLst>
          </p:cNvPr>
          <p:cNvSpPr txBox="1"/>
          <p:nvPr/>
        </p:nvSpPr>
        <p:spPr>
          <a:xfrm>
            <a:off x="200176" y="3197620"/>
            <a:ext cx="5281977" cy="3889060"/>
          </a:xfrm>
          <a:prstGeom prst="rect">
            <a:avLst/>
          </a:prstGeom>
        </p:spPr>
        <p:txBody>
          <a:bodyPr vert="horz" lIns="91440" tIns="45720" rIns="91440" bIns="45720" rtlCol="0">
            <a:noAutofit/>
          </a:bodyPr>
          <a:lstStyle/>
          <a:p>
            <a:pPr algn="l">
              <a:lnSpc>
                <a:spcPct val="120000"/>
              </a:lnSpc>
            </a:pPr>
            <a:r>
              <a:rPr lang="en-US" sz="1200" b="1" i="0" u="none" strike="noStrike" dirty="0">
                <a:effectLst/>
                <a:latin typeface="Avenir Book" panose="02000503020000020003" pitchFamily="2" charset="0"/>
              </a:rPr>
              <a:t>Cluster 0 - Loyal Customers</a:t>
            </a:r>
            <a:r>
              <a:rPr lang="en-US" sz="1200" b="0" i="0" u="none" strike="noStrike" dirty="0">
                <a:effectLst/>
                <a:latin typeface="Avenir Book" panose="02000503020000020003" pitchFamily="2" charset="0"/>
              </a:rPr>
              <a:t>:</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Largest group, highest spenders, frequent transaction</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Last transaction: 34 days ago. </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Action: Consider rewarding with free shipping.</a:t>
            </a:r>
          </a:p>
          <a:p>
            <a:pPr algn="l">
              <a:lnSpc>
                <a:spcPct val="120000"/>
              </a:lnSpc>
            </a:pPr>
            <a:r>
              <a:rPr lang="en-US" sz="1200" b="1" i="0" u="none" strike="noStrike" dirty="0">
                <a:effectLst/>
                <a:latin typeface="Avenir Book" panose="02000503020000020003" pitchFamily="2" charset="0"/>
              </a:rPr>
              <a:t>Cluster 2 - High Value, Less Frequent</a:t>
            </a:r>
            <a:r>
              <a:rPr lang="en-US" sz="1200" b="0" i="0" u="none" strike="noStrike" dirty="0">
                <a:effectLst/>
                <a:latin typeface="Avenir Book" panose="02000503020000020003" pitchFamily="2" charset="0"/>
              </a:rPr>
              <a:t>:</a:t>
            </a:r>
          </a:p>
          <a:p>
            <a:pPr algn="l">
              <a:lnSpc>
                <a:spcPct val="120000"/>
              </a:lnSpc>
            </a:pPr>
            <a:r>
              <a:rPr lang="en-US" sz="1200" b="0" i="0" u="none" strike="noStrike" dirty="0">
                <a:effectLst/>
                <a:latin typeface="Avenir Book" panose="02000503020000020003" pitchFamily="2" charset="0"/>
              </a:rPr>
              <a:t>    - High spenders but infrequent visits.</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Potential to migrate them to regular customers.</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Action: Engage with new deals and product suggestions.</a:t>
            </a:r>
          </a:p>
          <a:p>
            <a:pPr algn="l">
              <a:lnSpc>
                <a:spcPct val="120000"/>
              </a:lnSpc>
            </a:pPr>
            <a:r>
              <a:rPr lang="en-US" sz="1200" b="1" i="0" u="none" strike="noStrike" dirty="0">
                <a:effectLst/>
                <a:latin typeface="Avenir Book" panose="02000503020000020003" pitchFamily="2" charset="0"/>
              </a:rPr>
              <a:t>Cluster 3 - Occasional Shoppers</a:t>
            </a:r>
            <a:r>
              <a:rPr lang="en-US" sz="1200" b="0" i="0" u="none" strike="noStrike" dirty="0">
                <a:effectLst/>
                <a:latin typeface="Avenir Book" panose="02000503020000020003" pitchFamily="2" charset="0"/>
              </a:rPr>
              <a:t>:</a:t>
            </a:r>
          </a:p>
          <a:p>
            <a:pPr algn="l">
              <a:lnSpc>
                <a:spcPct val="120000"/>
              </a:lnSpc>
            </a:pPr>
            <a:r>
              <a:rPr lang="en-US" sz="1200" b="0" i="0" u="none" strike="noStrike" dirty="0">
                <a:effectLst/>
                <a:latin typeface="Avenir Book" panose="02000503020000020003" pitchFamily="2" charset="0"/>
              </a:rPr>
              <a:t>    - Moderate spending, less frequent orders.</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Last purchase: few months back.</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Profile: Intermittent shoppers.</a:t>
            </a:r>
          </a:p>
          <a:p>
            <a:pPr algn="l">
              <a:lnSpc>
                <a:spcPct val="120000"/>
              </a:lnSpc>
            </a:pPr>
            <a:r>
              <a:rPr lang="en-US" sz="1200" b="1" i="0" u="none" strike="noStrike" dirty="0">
                <a:effectLst/>
                <a:latin typeface="Avenir Book" panose="02000503020000020003" pitchFamily="2" charset="0"/>
              </a:rPr>
              <a:t>Cluster 1 - Inactive Customers</a:t>
            </a:r>
            <a:r>
              <a:rPr lang="en-US" sz="1200" b="0" i="0" u="none" strike="noStrike" dirty="0">
                <a:effectLst/>
                <a:latin typeface="Avenir Book" panose="02000503020000020003" pitchFamily="2" charset="0"/>
              </a:rPr>
              <a:t>:</a:t>
            </a:r>
          </a:p>
          <a:p>
            <a:pPr algn="l">
              <a:lnSpc>
                <a:spcPct val="120000"/>
              </a:lnSpc>
            </a:pPr>
            <a:r>
              <a:rPr lang="en-US" sz="1200" b="0" i="0" u="none" strike="noStrike" dirty="0">
                <a:effectLst/>
                <a:latin typeface="Avenir Book" panose="02000503020000020003" pitchFamily="2" charset="0"/>
              </a:rPr>
              <a:t>    - Minimal spending, long absence since last purchase.</a:t>
            </a:r>
          </a:p>
          <a:p>
            <a:pPr algn="l">
              <a:lnSpc>
                <a:spcPct val="120000"/>
              </a:lnSpc>
            </a:pPr>
            <a:r>
              <a:rPr lang="en-US" sz="1200" dirty="0">
                <a:latin typeface="Avenir Book" panose="02000503020000020003" pitchFamily="2" charset="0"/>
              </a:rPr>
              <a:t>    - </a:t>
            </a:r>
            <a:r>
              <a:rPr lang="en-US" sz="1200" b="0" i="0" u="none" strike="noStrike" dirty="0">
                <a:effectLst/>
                <a:latin typeface="Avenir Book" panose="02000503020000020003" pitchFamily="2" charset="0"/>
              </a:rPr>
              <a:t>Likely churned.</a:t>
            </a:r>
          </a:p>
          <a:p>
            <a:pPr algn="l">
              <a:lnSpc>
                <a:spcPct val="120000"/>
              </a:lnSpc>
            </a:pPr>
            <a:r>
              <a:rPr lang="en-US" sz="1200" b="0" i="0" u="none" strike="noStrike" dirty="0">
                <a:effectLst/>
                <a:latin typeface="Avenir Book" panose="02000503020000020003" pitchFamily="2" charset="0"/>
              </a:rPr>
              <a:t>    - Action: Re-engagement strategies needed.</a:t>
            </a:r>
          </a:p>
        </p:txBody>
      </p:sp>
      <p:sp>
        <p:nvSpPr>
          <p:cNvPr id="41" name="Freeform: Shape 4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oup 42">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44" name="Freeform: Shape 43">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graph of different colored lines&#10;&#10;Description automatically generated">
            <a:extLst>
              <a:ext uri="{FF2B5EF4-FFF2-40B4-BE49-F238E27FC236}">
                <a16:creationId xmlns:a16="http://schemas.microsoft.com/office/drawing/2014/main" id="{39162775-3BF3-B3C0-CC4A-C491673002A5}"/>
              </a:ext>
            </a:extLst>
          </p:cNvPr>
          <p:cNvPicPr>
            <a:picLocks noChangeAspect="1"/>
          </p:cNvPicPr>
          <p:nvPr/>
        </p:nvPicPr>
        <p:blipFill>
          <a:blip r:embed="rId7"/>
          <a:stretch>
            <a:fillRect/>
          </a:stretch>
        </p:blipFill>
        <p:spPr>
          <a:xfrm>
            <a:off x="5122808" y="3731311"/>
            <a:ext cx="6772260" cy="2167123"/>
          </a:xfrm>
          <a:prstGeom prst="rect">
            <a:avLst/>
          </a:prstGeom>
        </p:spPr>
      </p:pic>
      <p:pic>
        <p:nvPicPr>
          <p:cNvPr id="4" name="Audio Recording Oct 25, 2023 at 8:14:46 PM">
            <a:hlinkClick r:id="" action="ppaction://media"/>
            <a:extLst>
              <a:ext uri="{FF2B5EF4-FFF2-40B4-BE49-F238E27FC236}">
                <a16:creationId xmlns:a16="http://schemas.microsoft.com/office/drawing/2014/main" id="{A11AB477-89B8-BF8C-970F-8123E6AEBD33}"/>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9210" y="-5"/>
            <a:ext cx="812800" cy="812800"/>
          </a:xfrm>
          <a:prstGeom prst="rect">
            <a:avLst/>
          </a:prstGeom>
        </p:spPr>
      </p:pic>
    </p:spTree>
    <p:custDataLst>
      <p:tags r:id="rId1"/>
    </p:custDataLst>
    <p:extLst>
      <p:ext uri="{BB962C8B-B14F-4D97-AF65-F5344CB8AC3E}">
        <p14:creationId xmlns:p14="http://schemas.microsoft.com/office/powerpoint/2010/main" val="2751909164"/>
      </p:ext>
    </p:extLst>
  </p:cSld>
  <p:clrMapOvr>
    <a:masterClrMapping/>
  </p:clrMapOvr>
  <mc:AlternateContent xmlns:mc="http://schemas.openxmlformats.org/markup-compatibility/2006">
    <mc:Choice xmlns:p14="http://schemas.microsoft.com/office/powerpoint/2010/main" Requires="p14">
      <p:transition spd="slow" p14:dur="2000" advTm="38040"/>
    </mc:Choice>
    <mc:Fallback>
      <p:transition spd="slow" advTm="380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2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473" objId="4"/>
        <p14:stopEvt time="37810" objId="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8" name="Group 17">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9" name="Freeform: Shape 18">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 name="Freeform: Shape 19">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 name="Freeform: Shape 20">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1"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7" name="Rectangle 3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C6C8DD-1B8F-C6C2-56DC-A9FAA103373D}"/>
              </a:ext>
            </a:extLst>
          </p:cNvPr>
          <p:cNvSpPr>
            <a:spLocks noGrp="1"/>
          </p:cNvSpPr>
          <p:nvPr>
            <p:ph type="title"/>
          </p:nvPr>
        </p:nvSpPr>
        <p:spPr>
          <a:xfrm>
            <a:off x="270422" y="618221"/>
            <a:ext cx="4932068" cy="2462534"/>
          </a:xfrm>
        </p:spPr>
        <p:txBody>
          <a:bodyPr vert="horz" lIns="91440" tIns="45720" rIns="91440" bIns="45720" rtlCol="0" anchor="b">
            <a:normAutofit/>
          </a:bodyPr>
          <a:lstStyle/>
          <a:p>
            <a:r>
              <a:rPr lang="en-US" sz="4000" dirty="0"/>
              <a:t>Train &amp; Evaluate the Model</a:t>
            </a:r>
          </a:p>
        </p:txBody>
      </p:sp>
      <p:grpSp>
        <p:nvGrpSpPr>
          <p:cNvPr id="3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Picture 10" descr="A graph showing a graph of sales&#10;&#10;Description automatically generated with medium confidence">
            <a:extLst>
              <a:ext uri="{FF2B5EF4-FFF2-40B4-BE49-F238E27FC236}">
                <a16:creationId xmlns:a16="http://schemas.microsoft.com/office/drawing/2014/main" id="{ADE1C9A0-D7A7-FDDA-4EC8-3589F6FAAC82}"/>
              </a:ext>
            </a:extLst>
          </p:cNvPr>
          <p:cNvPicPr>
            <a:picLocks noChangeAspect="1"/>
          </p:cNvPicPr>
          <p:nvPr/>
        </p:nvPicPr>
        <p:blipFill>
          <a:blip r:embed="rId6"/>
          <a:stretch>
            <a:fillRect/>
          </a:stretch>
        </p:blipFill>
        <p:spPr>
          <a:xfrm>
            <a:off x="8620073" y="3506730"/>
            <a:ext cx="3497102" cy="2098260"/>
          </a:xfrm>
          <a:prstGeom prst="rect">
            <a:avLst/>
          </a:prstGeom>
        </p:spPr>
      </p:pic>
      <p:pic>
        <p:nvPicPr>
          <p:cNvPr id="5" name="Content Placeholder 4" descr="A graph showing a graph of data&#10;&#10;Description automatically generated with medium confidence">
            <a:extLst>
              <a:ext uri="{FF2B5EF4-FFF2-40B4-BE49-F238E27FC236}">
                <a16:creationId xmlns:a16="http://schemas.microsoft.com/office/drawing/2014/main" id="{71D2BB4D-9A70-E625-B6BA-1CBFDFEA5A92}"/>
              </a:ext>
            </a:extLst>
          </p:cNvPr>
          <p:cNvPicPr>
            <a:picLocks noGrp="1" noChangeAspect="1"/>
          </p:cNvPicPr>
          <p:nvPr>
            <p:ph idx="1"/>
          </p:nvPr>
        </p:nvPicPr>
        <p:blipFill>
          <a:blip r:embed="rId7"/>
          <a:stretch>
            <a:fillRect/>
          </a:stretch>
        </p:blipFill>
        <p:spPr>
          <a:xfrm>
            <a:off x="5004349" y="1184304"/>
            <a:ext cx="3493876" cy="2070121"/>
          </a:xfrm>
          <a:prstGeom prst="rect">
            <a:avLst/>
          </a:prstGeom>
        </p:spPr>
      </p:pic>
      <p:sp>
        <p:nvSpPr>
          <p:cNvPr id="47" name="Freeform: Shape 46">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2972" y="349252"/>
            <a:ext cx="886142" cy="693398"/>
            <a:chOff x="10948005" y="3379098"/>
            <a:chExt cx="868640" cy="679702"/>
          </a:xfrm>
          <a:solidFill>
            <a:schemeClr val="accent6">
              <a:lumMod val="60000"/>
              <a:lumOff val="40000"/>
            </a:schemeClr>
          </a:solidFill>
        </p:grpSpPr>
        <p:sp>
          <p:nvSpPr>
            <p:cNvPr id="50" name="Freeform: Shape 49">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Freeform: Shape 55">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descr="A graph showing a graph of sales&#10;&#10;Description automatically generated">
            <a:extLst>
              <a:ext uri="{FF2B5EF4-FFF2-40B4-BE49-F238E27FC236}">
                <a16:creationId xmlns:a16="http://schemas.microsoft.com/office/drawing/2014/main" id="{624E507B-EC07-FCC6-6C69-214536E67FCA}"/>
              </a:ext>
            </a:extLst>
          </p:cNvPr>
          <p:cNvPicPr>
            <a:picLocks noChangeAspect="1"/>
          </p:cNvPicPr>
          <p:nvPr/>
        </p:nvPicPr>
        <p:blipFill>
          <a:blip r:embed="rId8"/>
          <a:stretch>
            <a:fillRect/>
          </a:stretch>
        </p:blipFill>
        <p:spPr>
          <a:xfrm>
            <a:off x="5004349" y="3502413"/>
            <a:ext cx="3493876" cy="2098743"/>
          </a:xfrm>
          <a:prstGeom prst="rect">
            <a:avLst/>
          </a:prstGeom>
        </p:spPr>
      </p:pic>
      <p:pic>
        <p:nvPicPr>
          <p:cNvPr id="7" name="Picture 6" descr="A graph showing a graph of sales&#10;&#10;Description automatically generated with medium confidence">
            <a:extLst>
              <a:ext uri="{FF2B5EF4-FFF2-40B4-BE49-F238E27FC236}">
                <a16:creationId xmlns:a16="http://schemas.microsoft.com/office/drawing/2014/main" id="{BC93C87E-DDB7-D5BB-F96A-4E948156D7A1}"/>
              </a:ext>
            </a:extLst>
          </p:cNvPr>
          <p:cNvPicPr>
            <a:picLocks noChangeAspect="1"/>
          </p:cNvPicPr>
          <p:nvPr/>
        </p:nvPicPr>
        <p:blipFill>
          <a:blip r:embed="rId9"/>
          <a:stretch>
            <a:fillRect/>
          </a:stretch>
        </p:blipFill>
        <p:spPr>
          <a:xfrm>
            <a:off x="8620073" y="1177655"/>
            <a:ext cx="3493876" cy="2066541"/>
          </a:xfrm>
          <a:prstGeom prst="rect">
            <a:avLst/>
          </a:prstGeom>
        </p:spPr>
      </p:pic>
      <p:sp>
        <p:nvSpPr>
          <p:cNvPr id="13" name="TextBox 12">
            <a:extLst>
              <a:ext uri="{FF2B5EF4-FFF2-40B4-BE49-F238E27FC236}">
                <a16:creationId xmlns:a16="http://schemas.microsoft.com/office/drawing/2014/main" id="{8F3AB579-9C21-13B6-F34D-593F5FCEE2BE}"/>
              </a:ext>
            </a:extLst>
          </p:cNvPr>
          <p:cNvSpPr txBox="1"/>
          <p:nvPr/>
        </p:nvSpPr>
        <p:spPr>
          <a:xfrm>
            <a:off x="270422" y="3473168"/>
            <a:ext cx="4421203" cy="2209259"/>
          </a:xfrm>
          <a:prstGeom prst="rect">
            <a:avLst/>
          </a:prstGeom>
          <a:noFill/>
        </p:spPr>
        <p:txBody>
          <a:bodyPr wrap="square">
            <a:spAutoFit/>
          </a:bodyPr>
          <a:lstStyle/>
          <a:p>
            <a:pPr>
              <a:lnSpc>
                <a:spcPct val="110000"/>
              </a:lnSpc>
              <a:spcAft>
                <a:spcPts val="600"/>
              </a:spcAft>
              <a:buFont typeface="Arial" panose="020B0604020202020204" pitchFamily="34" charset="0"/>
            </a:pPr>
            <a:r>
              <a:rPr lang="en-US" sz="1800" dirty="0"/>
              <a:t>- Create daily sales data for each cluster</a:t>
            </a:r>
          </a:p>
          <a:p>
            <a:pPr>
              <a:lnSpc>
                <a:spcPct val="110000"/>
              </a:lnSpc>
              <a:spcAft>
                <a:spcPts val="600"/>
              </a:spcAft>
              <a:buFont typeface="Arial" panose="020B0604020202020204" pitchFamily="34" charset="0"/>
            </a:pPr>
            <a:r>
              <a:rPr lang="en-US" sz="1800" dirty="0"/>
              <a:t>- Split train and test sets</a:t>
            </a:r>
          </a:p>
          <a:p>
            <a:pPr>
              <a:lnSpc>
                <a:spcPct val="110000"/>
              </a:lnSpc>
              <a:spcAft>
                <a:spcPts val="600"/>
              </a:spcAft>
              <a:buFont typeface="Arial" panose="020B0604020202020204" pitchFamily="34" charset="0"/>
            </a:pPr>
            <a:r>
              <a:rPr lang="en-US" dirty="0"/>
              <a:t>- </a:t>
            </a:r>
            <a:r>
              <a:rPr lang="en-US" sz="1800" dirty="0"/>
              <a:t>Use ARIMA to fit and forecast sales</a:t>
            </a:r>
          </a:p>
          <a:p>
            <a:pPr>
              <a:lnSpc>
                <a:spcPct val="110000"/>
              </a:lnSpc>
              <a:spcAft>
                <a:spcPts val="600"/>
              </a:spcAft>
              <a:buFont typeface="Arial" panose="020B0604020202020204" pitchFamily="34" charset="0"/>
            </a:pPr>
            <a:r>
              <a:rPr lang="en-US" dirty="0"/>
              <a:t>- Use MSE to evaluate the performance of models for each cluster</a:t>
            </a:r>
            <a:endParaRPr lang="en-US" sz="1800" dirty="0"/>
          </a:p>
          <a:p>
            <a:pPr>
              <a:lnSpc>
                <a:spcPct val="110000"/>
              </a:lnSpc>
              <a:spcAft>
                <a:spcPts val="600"/>
              </a:spcAft>
              <a:buFont typeface="Arial" panose="020B0604020202020204" pitchFamily="34" charset="0"/>
            </a:pPr>
            <a:endParaRPr lang="en-US" sz="1800" dirty="0"/>
          </a:p>
        </p:txBody>
      </p:sp>
      <p:pic>
        <p:nvPicPr>
          <p:cNvPr id="3" name="Audio Recording Oct 25, 2023 at 8:21:16 PM">
            <a:hlinkClick r:id="" action="ppaction://media"/>
            <a:extLst>
              <a:ext uri="{FF2B5EF4-FFF2-40B4-BE49-F238E27FC236}">
                <a16:creationId xmlns:a16="http://schemas.microsoft.com/office/drawing/2014/main" id="{D651C0E3-63C8-2FC2-D69C-2DD1E6AF4A6E}"/>
              </a:ext>
            </a:extLst>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0818074" y="131725"/>
            <a:ext cx="812800" cy="812800"/>
          </a:xfrm>
          <a:prstGeom prst="rect">
            <a:avLst/>
          </a:prstGeom>
        </p:spPr>
      </p:pic>
    </p:spTree>
    <p:custDataLst>
      <p:tags r:id="rId1"/>
    </p:custDataLst>
    <p:extLst>
      <p:ext uri="{BB962C8B-B14F-4D97-AF65-F5344CB8AC3E}">
        <p14:creationId xmlns:p14="http://schemas.microsoft.com/office/powerpoint/2010/main" val="198062257"/>
      </p:ext>
    </p:extLst>
  </p:cSld>
  <p:clrMapOvr>
    <a:masterClrMapping/>
  </p:clrMapOvr>
  <mc:AlternateContent xmlns:mc="http://schemas.openxmlformats.org/markup-compatibility/2006">
    <mc:Choice xmlns:p14="http://schemas.microsoft.com/office/powerpoint/2010/main" Requires="p14">
      <p:transition spd="slow" p14:dur="2000" advTm="24831"/>
    </mc:Choice>
    <mc:Fallback>
      <p:transition spd="slow" advTm="248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2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528" objId="3"/>
        <p14:stopEvt time="23884" objId="3"/>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C8DD-1B8F-C6C2-56DC-A9FAA103373D}"/>
              </a:ext>
            </a:extLst>
          </p:cNvPr>
          <p:cNvSpPr>
            <a:spLocks noGrp="1"/>
          </p:cNvSpPr>
          <p:nvPr>
            <p:ph type="title"/>
          </p:nvPr>
        </p:nvSpPr>
        <p:spPr>
          <a:xfrm>
            <a:off x="270422" y="-243170"/>
            <a:ext cx="4932068" cy="2462534"/>
          </a:xfrm>
        </p:spPr>
        <p:txBody>
          <a:bodyPr vert="horz" lIns="91440" tIns="45720" rIns="91440" bIns="45720" rtlCol="0" anchor="b">
            <a:normAutofit/>
          </a:bodyPr>
          <a:lstStyle/>
          <a:p>
            <a:r>
              <a:rPr lang="en-US" sz="4000" dirty="0"/>
              <a:t>Forecast Sales in next 90 days</a:t>
            </a:r>
          </a:p>
        </p:txBody>
      </p:sp>
      <p:sp>
        <p:nvSpPr>
          <p:cNvPr id="13" name="TextBox 12">
            <a:extLst>
              <a:ext uri="{FF2B5EF4-FFF2-40B4-BE49-F238E27FC236}">
                <a16:creationId xmlns:a16="http://schemas.microsoft.com/office/drawing/2014/main" id="{8F3AB579-9C21-13B6-F34D-593F5FCEE2BE}"/>
              </a:ext>
            </a:extLst>
          </p:cNvPr>
          <p:cNvSpPr txBox="1"/>
          <p:nvPr/>
        </p:nvSpPr>
        <p:spPr>
          <a:xfrm>
            <a:off x="95472" y="2538715"/>
            <a:ext cx="4784400" cy="4071884"/>
          </a:xfrm>
          <a:prstGeom prst="rect">
            <a:avLst/>
          </a:prstGeom>
          <a:noFill/>
        </p:spPr>
        <p:txBody>
          <a:bodyPr wrap="square">
            <a:spAutoFit/>
          </a:bodyPr>
          <a:lstStyle/>
          <a:p>
            <a:pPr>
              <a:lnSpc>
                <a:spcPct val="110000"/>
              </a:lnSpc>
              <a:spcAft>
                <a:spcPts val="600"/>
              </a:spcAft>
              <a:buFont typeface="Arial" panose="020B0604020202020204" pitchFamily="34" charset="0"/>
            </a:pPr>
            <a:r>
              <a:rPr lang="en-US" sz="1600" b="1" i="0" u="none" strike="noStrike" dirty="0">
                <a:effectLst/>
                <a:latin typeface="Avenir Book" panose="02000503020000020003" pitchFamily="2" charset="0"/>
              </a:rPr>
              <a:t>Sales Forecast Summary:</a:t>
            </a:r>
          </a:p>
          <a:p>
            <a:pPr>
              <a:lnSpc>
                <a:spcPct val="110000"/>
              </a:lnSpc>
              <a:spcAft>
                <a:spcPts val="600"/>
              </a:spcAft>
              <a:buFont typeface="Arial" panose="020B0604020202020204" pitchFamily="34" charset="0"/>
            </a:pPr>
            <a:r>
              <a:rPr lang="en-US" sz="1600" b="0" i="0" u="none" strike="noStrike" dirty="0">
                <a:effectLst/>
                <a:latin typeface="Avenir Book" panose="02000503020000020003" pitchFamily="2" charset="0"/>
              </a:rPr>
              <a:t>The sales forecasted drop from 2011-12-10 to 2012-03-08 across all clusters could be attributed to post-holiday effects, inventory shortages, or shifts in market conditions.</a:t>
            </a:r>
          </a:p>
          <a:p>
            <a:pPr>
              <a:lnSpc>
                <a:spcPct val="110000"/>
              </a:lnSpc>
              <a:spcAft>
                <a:spcPts val="600"/>
              </a:spcAft>
              <a:buFont typeface="Arial" panose="020B0604020202020204" pitchFamily="34" charset="0"/>
            </a:pPr>
            <a:endParaRPr lang="en-US" sz="1600" b="1" i="0" u="none" strike="noStrike" dirty="0">
              <a:effectLst/>
              <a:latin typeface="Avenir Book" panose="02000503020000020003" pitchFamily="2" charset="0"/>
            </a:endParaRPr>
          </a:p>
          <a:p>
            <a:pPr algn="l"/>
            <a:r>
              <a:rPr lang="en-US" sz="1600" b="1" i="0" u="none" strike="noStrike" dirty="0">
                <a:effectLst/>
                <a:latin typeface="Avenir Book" panose="02000503020000020003" pitchFamily="2" charset="0"/>
              </a:rPr>
              <a:t>- Cluster 0</a:t>
            </a:r>
            <a:r>
              <a:rPr lang="en-US" sz="1600" b="0" i="0" u="none" strike="noStrike" dirty="0">
                <a:effectLst/>
                <a:latin typeface="Avenir Book" panose="02000503020000020003" pitchFamily="2" charset="0"/>
              </a:rPr>
              <a:t>: Expecting a decrease in sales, then stabilizing towards the end.</a:t>
            </a:r>
          </a:p>
          <a:p>
            <a:pPr algn="l"/>
            <a:r>
              <a:rPr lang="en-US" sz="1600" b="1" dirty="0">
                <a:latin typeface="Avenir Book" panose="02000503020000020003" pitchFamily="2" charset="0"/>
              </a:rPr>
              <a:t>- </a:t>
            </a:r>
            <a:r>
              <a:rPr lang="en-US" sz="1600" b="1" i="0" u="none" strike="noStrike" dirty="0">
                <a:effectLst/>
                <a:latin typeface="Avenir Book" panose="02000503020000020003" pitchFamily="2" charset="0"/>
              </a:rPr>
              <a:t>Cluster 1</a:t>
            </a:r>
            <a:r>
              <a:rPr lang="en-US" sz="1600" b="0" i="0" u="none" strike="noStrike" dirty="0">
                <a:effectLst/>
                <a:latin typeface="Avenir Book" panose="02000503020000020003" pitchFamily="2" charset="0"/>
              </a:rPr>
              <a:t>: Slight decline in sales is forecasted.</a:t>
            </a:r>
          </a:p>
          <a:p>
            <a:pPr algn="l"/>
            <a:r>
              <a:rPr lang="en-US" sz="1600" dirty="0">
                <a:latin typeface="Avenir Book" panose="02000503020000020003" pitchFamily="2" charset="0"/>
              </a:rPr>
              <a:t>- </a:t>
            </a:r>
            <a:r>
              <a:rPr lang="en-US" sz="1600" b="1" i="0" u="none" strike="noStrike" dirty="0">
                <a:effectLst/>
                <a:latin typeface="Avenir Book" panose="02000503020000020003" pitchFamily="2" charset="0"/>
              </a:rPr>
              <a:t>Cluster 2</a:t>
            </a:r>
            <a:r>
              <a:rPr lang="en-US" sz="1600" b="0" i="0" u="none" strike="noStrike" dirty="0">
                <a:effectLst/>
                <a:latin typeface="Avenir Book" panose="02000503020000020003" pitchFamily="2" charset="0"/>
              </a:rPr>
              <a:t>: Steady drop anticipated over the period.</a:t>
            </a:r>
          </a:p>
          <a:p>
            <a:pPr algn="l"/>
            <a:r>
              <a:rPr lang="en-US" sz="1600" b="1" i="0" u="none" strike="noStrike" dirty="0">
                <a:effectLst/>
                <a:latin typeface="Avenir Book" panose="02000503020000020003" pitchFamily="2" charset="0"/>
              </a:rPr>
              <a:t>- Cluster 3</a:t>
            </a:r>
            <a:r>
              <a:rPr lang="en-US" sz="1600" b="0" i="0" u="none" strike="noStrike" dirty="0">
                <a:effectLst/>
                <a:latin typeface="Avenir Book" panose="02000503020000020003" pitchFamily="2" charset="0"/>
              </a:rPr>
              <a:t>: Initial stability followed by a slight decrease in sales.</a:t>
            </a:r>
          </a:p>
          <a:p>
            <a:pPr algn="l"/>
            <a:endParaRPr lang="en-US" sz="1600" dirty="0">
              <a:solidFill>
                <a:srgbClr val="374151"/>
              </a:solidFill>
              <a:latin typeface="Avenir Book" panose="02000503020000020003" pitchFamily="2" charset="0"/>
            </a:endParaRPr>
          </a:p>
        </p:txBody>
      </p:sp>
      <p:pic>
        <p:nvPicPr>
          <p:cNvPr id="8" name="Content Placeholder 7" descr="A graph showing a graph&#10;&#10;Description automatically generated with medium confidence">
            <a:extLst>
              <a:ext uri="{FF2B5EF4-FFF2-40B4-BE49-F238E27FC236}">
                <a16:creationId xmlns:a16="http://schemas.microsoft.com/office/drawing/2014/main" id="{0904FEBC-A7EE-2AF9-FDAE-89CDDE3BB0B8}"/>
              </a:ext>
            </a:extLst>
          </p:cNvPr>
          <p:cNvPicPr>
            <a:picLocks noGrp="1" noChangeAspect="1"/>
          </p:cNvPicPr>
          <p:nvPr>
            <p:ph idx="1"/>
          </p:nvPr>
        </p:nvPicPr>
        <p:blipFill>
          <a:blip r:embed="rId6"/>
          <a:stretch>
            <a:fillRect/>
          </a:stretch>
        </p:blipFill>
        <p:spPr>
          <a:xfrm>
            <a:off x="4879872" y="2538716"/>
            <a:ext cx="3556437" cy="1792211"/>
          </a:xfrm>
        </p:spPr>
      </p:pic>
      <p:pic>
        <p:nvPicPr>
          <p:cNvPr id="12" name="Picture 11" descr="A graph showing a graph of sales&#10;&#10;Description automatically generated">
            <a:extLst>
              <a:ext uri="{FF2B5EF4-FFF2-40B4-BE49-F238E27FC236}">
                <a16:creationId xmlns:a16="http://schemas.microsoft.com/office/drawing/2014/main" id="{A293C3D5-38E8-63E0-FDF5-6F2957C470E9}"/>
              </a:ext>
            </a:extLst>
          </p:cNvPr>
          <p:cNvPicPr>
            <a:picLocks noChangeAspect="1"/>
          </p:cNvPicPr>
          <p:nvPr/>
        </p:nvPicPr>
        <p:blipFill>
          <a:blip r:embed="rId7"/>
          <a:stretch>
            <a:fillRect/>
          </a:stretch>
        </p:blipFill>
        <p:spPr>
          <a:xfrm>
            <a:off x="8540091" y="2538715"/>
            <a:ext cx="3556437" cy="1792211"/>
          </a:xfrm>
          <a:prstGeom prst="rect">
            <a:avLst/>
          </a:prstGeom>
        </p:spPr>
      </p:pic>
      <p:pic>
        <p:nvPicPr>
          <p:cNvPr id="15" name="Picture 14" descr="A graph showing a graph of a graph&#10;&#10;Description automatically generated with medium confidence">
            <a:extLst>
              <a:ext uri="{FF2B5EF4-FFF2-40B4-BE49-F238E27FC236}">
                <a16:creationId xmlns:a16="http://schemas.microsoft.com/office/drawing/2014/main" id="{742E1B61-E520-62F0-3D75-40E5EF5C4434}"/>
              </a:ext>
            </a:extLst>
          </p:cNvPr>
          <p:cNvPicPr>
            <a:picLocks noChangeAspect="1"/>
          </p:cNvPicPr>
          <p:nvPr/>
        </p:nvPicPr>
        <p:blipFill>
          <a:blip r:embed="rId8"/>
          <a:stretch>
            <a:fillRect/>
          </a:stretch>
        </p:blipFill>
        <p:spPr>
          <a:xfrm>
            <a:off x="4879872" y="4438118"/>
            <a:ext cx="3556437" cy="1836134"/>
          </a:xfrm>
          <a:prstGeom prst="rect">
            <a:avLst/>
          </a:prstGeom>
        </p:spPr>
      </p:pic>
      <p:pic>
        <p:nvPicPr>
          <p:cNvPr id="26" name="Picture 25" descr="A graph of a graph&#10;&#10;Description automatically generated">
            <a:extLst>
              <a:ext uri="{FF2B5EF4-FFF2-40B4-BE49-F238E27FC236}">
                <a16:creationId xmlns:a16="http://schemas.microsoft.com/office/drawing/2014/main" id="{866258D4-646C-3BE7-854F-9A1F98EC6D8D}"/>
              </a:ext>
            </a:extLst>
          </p:cNvPr>
          <p:cNvPicPr>
            <a:picLocks noChangeAspect="1"/>
          </p:cNvPicPr>
          <p:nvPr/>
        </p:nvPicPr>
        <p:blipFill>
          <a:blip r:embed="rId9"/>
          <a:stretch>
            <a:fillRect/>
          </a:stretch>
        </p:blipFill>
        <p:spPr>
          <a:xfrm>
            <a:off x="8540091" y="4482041"/>
            <a:ext cx="3556437" cy="1809935"/>
          </a:xfrm>
          <a:prstGeom prst="rect">
            <a:avLst/>
          </a:prstGeom>
        </p:spPr>
      </p:pic>
      <p:pic>
        <p:nvPicPr>
          <p:cNvPr id="5" name="Audio Recording Oct 25, 2023 at 8:29:20 PM">
            <a:hlinkClick r:id="" action="ppaction://media"/>
            <a:extLst>
              <a:ext uri="{FF2B5EF4-FFF2-40B4-BE49-F238E27FC236}">
                <a16:creationId xmlns:a16="http://schemas.microsoft.com/office/drawing/2014/main" id="{76BF2BDF-7878-9122-27C8-6697D6DCB771}"/>
              </a:ext>
            </a:extLst>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1283728" y="51619"/>
            <a:ext cx="812800" cy="812800"/>
          </a:xfrm>
          <a:prstGeom prst="rect">
            <a:avLst/>
          </a:prstGeom>
        </p:spPr>
      </p:pic>
    </p:spTree>
    <p:custDataLst>
      <p:tags r:id="rId1"/>
    </p:custDataLst>
    <p:extLst>
      <p:ext uri="{BB962C8B-B14F-4D97-AF65-F5344CB8AC3E}">
        <p14:creationId xmlns:p14="http://schemas.microsoft.com/office/powerpoint/2010/main" val="362953231"/>
      </p:ext>
    </p:extLst>
  </p:cSld>
  <p:clrMapOvr>
    <a:masterClrMapping/>
  </p:clrMapOvr>
  <mc:AlternateContent xmlns:mc="http://schemas.openxmlformats.org/markup-compatibility/2006">
    <mc:Choice xmlns:p14="http://schemas.microsoft.com/office/powerpoint/2010/main" Requires="p14">
      <p:transition spd="slow" p14:dur="2000" advTm="19446"/>
    </mc:Choice>
    <mc:Fallback>
      <p:transition spd="slow" advTm="194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80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extLst>
    <p:ext uri="{E180D4A7-C9FB-4DFB-919C-405C955672EB}">
      <p14:showEvtLst xmlns:p14="http://schemas.microsoft.com/office/powerpoint/2010/main">
        <p14:playEvt time="527" objId="4"/>
        <p14:stopEvt time="17363" objId="4"/>
        <p14:playEvt time="17788" objId="5"/>
        <p14:stopEvt time="19354" objId="5"/>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FDEC-F928-5C12-5CF4-88EFFD5CE1F5}"/>
              </a:ext>
            </a:extLst>
          </p:cNvPr>
          <p:cNvSpPr>
            <a:spLocks noGrp="1"/>
          </p:cNvSpPr>
          <p:nvPr>
            <p:ph type="title"/>
          </p:nvPr>
        </p:nvSpPr>
        <p:spPr/>
        <p:txBody>
          <a:bodyPr/>
          <a:lstStyle/>
          <a:p>
            <a:r>
              <a:rPr lang="en-US" dirty="0"/>
              <a:t>Difficulties in the challenge</a:t>
            </a:r>
          </a:p>
        </p:txBody>
      </p:sp>
      <p:sp>
        <p:nvSpPr>
          <p:cNvPr id="3" name="Content Placeholder 2">
            <a:extLst>
              <a:ext uri="{FF2B5EF4-FFF2-40B4-BE49-F238E27FC236}">
                <a16:creationId xmlns:a16="http://schemas.microsoft.com/office/drawing/2014/main" id="{62E29B97-1E3D-6A47-0015-FC8A51B5E791}"/>
              </a:ext>
            </a:extLst>
          </p:cNvPr>
          <p:cNvSpPr>
            <a:spLocks noGrp="1"/>
          </p:cNvSpPr>
          <p:nvPr>
            <p:ph idx="1"/>
          </p:nvPr>
        </p:nvSpPr>
        <p:spPr>
          <a:xfrm>
            <a:off x="525717" y="2521885"/>
            <a:ext cx="11104809" cy="3549045"/>
          </a:xfrm>
        </p:spPr>
        <p:txBody>
          <a:bodyPr>
            <a:normAutofit/>
          </a:bodyPr>
          <a:lstStyle/>
          <a:p>
            <a:pPr algn="l"/>
            <a:r>
              <a:rPr lang="en-US" b="1" i="0" u="none" strike="noStrike" dirty="0">
                <a:effectLst/>
                <a:latin typeface="Avenir Book" panose="02000503020000020003" pitchFamily="2" charset="0"/>
              </a:rPr>
              <a:t>- Data Complexity:</a:t>
            </a:r>
            <a:r>
              <a:rPr lang="en-US" b="0" i="0" u="none" strike="noStrike" dirty="0">
                <a:effectLst/>
                <a:latin typeface="Avenir Book" panose="02000503020000020003" pitchFamily="2" charset="0"/>
              </a:rPr>
              <a:t> With over a million transactions between 2009 and 2011, handling and processing the data proved challenging.</a:t>
            </a:r>
          </a:p>
          <a:p>
            <a:r>
              <a:rPr lang="en-US" b="1" i="0" u="none" strike="noStrike" dirty="0">
                <a:effectLst/>
                <a:latin typeface="Avenir Book" panose="02000503020000020003" pitchFamily="2" charset="0"/>
              </a:rPr>
              <a:t>- Seasonality Impact:</a:t>
            </a:r>
            <a:r>
              <a:rPr lang="en-US" b="0" i="0" u="none" strike="noStrike" dirty="0">
                <a:effectLst/>
                <a:latin typeface="Avenir Book" panose="02000503020000020003" pitchFamily="2" charset="0"/>
              </a:rPr>
              <a:t> The high business volume during the UK's peak holiday seasons (October to December) made it difficult to distinguish between seasonal spikes and consistent sales patterns.</a:t>
            </a:r>
          </a:p>
          <a:p>
            <a:r>
              <a:rPr lang="en-US" b="1" i="0" u="none" strike="noStrike" dirty="0">
                <a:effectLst/>
                <a:latin typeface="Avenir Book" panose="02000503020000020003" pitchFamily="2" charset="0"/>
              </a:rPr>
              <a:t>- Forecasting for Clusters:</a:t>
            </a:r>
            <a:r>
              <a:rPr lang="en-US" b="0" i="0" u="none" strike="noStrike" dirty="0">
                <a:effectLst/>
                <a:latin typeface="Avenir Book" panose="02000503020000020003" pitchFamily="2" charset="0"/>
              </a:rPr>
              <a:t> Diverse purchasing behaviors in each cluster required specialized forecasting, complicating predictions due to factors like seasonality and return rates.</a:t>
            </a:r>
          </a:p>
          <a:p>
            <a:pPr algn="l"/>
            <a:endParaRPr lang="en-US" b="0" i="0" u="none" strike="noStrike" dirty="0">
              <a:solidFill>
                <a:srgbClr val="374151"/>
              </a:solidFill>
              <a:effectLst/>
              <a:latin typeface="Avenir Book" panose="02000503020000020003" pitchFamily="2" charset="0"/>
            </a:endParaRPr>
          </a:p>
          <a:p>
            <a:endParaRPr lang="en-US" dirty="0">
              <a:latin typeface="Avenir Book" panose="02000503020000020003" pitchFamily="2" charset="0"/>
            </a:endParaRPr>
          </a:p>
        </p:txBody>
      </p:sp>
      <p:pic>
        <p:nvPicPr>
          <p:cNvPr id="4" name="Audio Recording Oct 25, 2023 at 8:33:22 PM">
            <a:hlinkClick r:id="" action="ppaction://media"/>
            <a:extLst>
              <a:ext uri="{FF2B5EF4-FFF2-40B4-BE49-F238E27FC236}">
                <a16:creationId xmlns:a16="http://schemas.microsoft.com/office/drawing/2014/main" id="{B733417E-DB97-BAAB-15F0-2D5D2AC3321F}"/>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043264" y="161413"/>
            <a:ext cx="812800" cy="812800"/>
          </a:xfrm>
          <a:prstGeom prst="rect">
            <a:avLst/>
          </a:prstGeom>
        </p:spPr>
      </p:pic>
    </p:spTree>
    <p:custDataLst>
      <p:tags r:id="rId1"/>
    </p:custDataLst>
    <p:extLst>
      <p:ext uri="{BB962C8B-B14F-4D97-AF65-F5344CB8AC3E}">
        <p14:creationId xmlns:p14="http://schemas.microsoft.com/office/powerpoint/2010/main" val="2727034182"/>
      </p:ext>
    </p:extLst>
  </p:cSld>
  <p:clrMapOvr>
    <a:masterClrMapping/>
  </p:clrMapOvr>
  <mc:AlternateContent xmlns:mc="http://schemas.openxmlformats.org/markup-compatibility/2006">
    <mc:Choice xmlns:p14="http://schemas.microsoft.com/office/powerpoint/2010/main" Requires="p14">
      <p:transition spd="slow" p14:dur="2000" advTm="32430"/>
    </mc:Choice>
    <mc:Fallback>
      <p:transition spd="slow" advTm="324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930" objId="4"/>
        <p14:stopEvt time="31463" objId="4"/>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1983-584F-5947-6459-C0C3A67FBE4C}"/>
              </a:ext>
            </a:extLst>
          </p:cNvPr>
          <p:cNvSpPr>
            <a:spLocks noGrp="1"/>
          </p:cNvSpPr>
          <p:nvPr>
            <p:ph type="title"/>
          </p:nvPr>
        </p:nvSpPr>
        <p:spPr/>
        <p:txBody>
          <a:bodyPr/>
          <a:lstStyle/>
          <a:p>
            <a:r>
              <a:rPr lang="en-US" dirty="0"/>
              <a:t>Future Analysis Recommendation</a:t>
            </a:r>
          </a:p>
        </p:txBody>
      </p:sp>
      <p:sp>
        <p:nvSpPr>
          <p:cNvPr id="3" name="Content Placeholder 2">
            <a:extLst>
              <a:ext uri="{FF2B5EF4-FFF2-40B4-BE49-F238E27FC236}">
                <a16:creationId xmlns:a16="http://schemas.microsoft.com/office/drawing/2014/main" id="{8633C045-0235-B3CD-AD7C-4D92636BC84C}"/>
              </a:ext>
            </a:extLst>
          </p:cNvPr>
          <p:cNvSpPr>
            <a:spLocks noGrp="1"/>
          </p:cNvSpPr>
          <p:nvPr>
            <p:ph idx="1"/>
          </p:nvPr>
        </p:nvSpPr>
        <p:spPr>
          <a:xfrm>
            <a:off x="525717" y="2521884"/>
            <a:ext cx="11075733" cy="4202766"/>
          </a:xfrm>
        </p:spPr>
        <p:txBody>
          <a:bodyPr>
            <a:normAutofit fontScale="92500" lnSpcReduction="10000"/>
          </a:bodyPr>
          <a:lstStyle/>
          <a:p>
            <a:pPr algn="l"/>
            <a:r>
              <a:rPr lang="en-US" sz="1100" b="1" i="0" u="none" strike="noStrike" dirty="0">
                <a:solidFill>
                  <a:srgbClr val="374151"/>
                </a:solidFill>
                <a:effectLst/>
                <a:latin typeface="Avenir Book" panose="02000503020000020003" pitchFamily="2" charset="0"/>
              </a:rPr>
              <a:t>1. Deepening Customer Insights</a:t>
            </a:r>
          </a:p>
          <a:p>
            <a:pPr algn="l"/>
            <a:r>
              <a:rPr lang="en-US" sz="1100" b="0" i="0" u="none" strike="noStrike" dirty="0">
                <a:solidFill>
                  <a:srgbClr val="374151"/>
                </a:solidFill>
                <a:effectLst/>
                <a:latin typeface="Avenir Book" panose="02000503020000020003" pitchFamily="2" charset="0"/>
              </a:rPr>
              <a:t>- Dive deeper into individual customer behaviors within segments.</a:t>
            </a:r>
          </a:p>
          <a:p>
            <a:pPr algn="l"/>
            <a:r>
              <a:rPr lang="en-US" sz="1100" b="0" i="0" u="none" strike="noStrike" dirty="0">
                <a:solidFill>
                  <a:srgbClr val="374151"/>
                </a:solidFill>
                <a:effectLst/>
                <a:latin typeface="Avenir Book" panose="02000503020000020003" pitchFamily="2" charset="0"/>
              </a:rPr>
              <a:t>- Explore psychographic attributes, like motivations and preferences, to further refine segments.</a:t>
            </a:r>
          </a:p>
          <a:p>
            <a:pPr algn="l"/>
            <a:r>
              <a:rPr lang="en-US" sz="1100" b="1" i="0" u="none" strike="noStrike" dirty="0">
                <a:solidFill>
                  <a:srgbClr val="374151"/>
                </a:solidFill>
                <a:effectLst/>
                <a:latin typeface="Avenir Book" panose="02000503020000020003" pitchFamily="2" charset="0"/>
              </a:rPr>
              <a:t>2. Enhancing Forecasting Techniques</a:t>
            </a:r>
            <a:endParaRPr lang="en-US" sz="1100" b="0" i="0" u="none" strike="noStrike" dirty="0">
              <a:solidFill>
                <a:srgbClr val="374151"/>
              </a:solidFill>
              <a:effectLst/>
              <a:latin typeface="Avenir Book" panose="02000503020000020003" pitchFamily="2" charset="0"/>
            </a:endParaRPr>
          </a:p>
          <a:p>
            <a:pPr algn="l"/>
            <a:r>
              <a:rPr lang="en-US" sz="1100" b="0" i="0" u="none" strike="noStrike" dirty="0">
                <a:solidFill>
                  <a:srgbClr val="374151"/>
                </a:solidFill>
                <a:effectLst/>
                <a:latin typeface="Avenir Book" panose="02000503020000020003" pitchFamily="2" charset="0"/>
              </a:rPr>
              <a:t>- Incorporate advanced machine learning models beyond ARIMA, such as LSTM or Prophet, for improved accuracy.</a:t>
            </a:r>
          </a:p>
          <a:p>
            <a:pPr algn="l"/>
            <a:r>
              <a:rPr lang="en-US" sz="1100" b="0" i="0" u="none" strike="noStrike" dirty="0">
                <a:solidFill>
                  <a:srgbClr val="374151"/>
                </a:solidFill>
                <a:effectLst/>
                <a:latin typeface="Avenir Book" panose="02000503020000020003" pitchFamily="2" charset="0"/>
              </a:rPr>
              <a:t>- Test ensemble techniques by blending multiple forecast models.</a:t>
            </a:r>
          </a:p>
          <a:p>
            <a:pPr algn="l"/>
            <a:r>
              <a:rPr lang="en-US" sz="1100" b="1" i="0" u="none" strike="noStrike" dirty="0">
                <a:solidFill>
                  <a:srgbClr val="374151"/>
                </a:solidFill>
                <a:effectLst/>
                <a:latin typeface="Avenir Book" panose="02000503020000020003" pitchFamily="2" charset="0"/>
              </a:rPr>
              <a:t>3. Expanding Feature Engineering</a:t>
            </a:r>
            <a:endParaRPr lang="en-US" sz="1100" b="0" i="0" u="none" strike="noStrike" dirty="0">
              <a:solidFill>
                <a:srgbClr val="374151"/>
              </a:solidFill>
              <a:effectLst/>
              <a:latin typeface="Avenir Book" panose="02000503020000020003" pitchFamily="2" charset="0"/>
            </a:endParaRPr>
          </a:p>
          <a:p>
            <a:pPr algn="l"/>
            <a:r>
              <a:rPr lang="en-US" sz="1100" b="0" i="0" u="none" strike="noStrike" dirty="0">
                <a:solidFill>
                  <a:srgbClr val="374151"/>
                </a:solidFill>
                <a:effectLst/>
                <a:latin typeface="Avenir Book" panose="02000503020000020003" pitchFamily="2" charset="0"/>
              </a:rPr>
              <a:t>- Develop new features based on purchasing behaviors, such as preferred product categories, or seasonality preferences.</a:t>
            </a:r>
          </a:p>
          <a:p>
            <a:pPr algn="l"/>
            <a:r>
              <a:rPr lang="en-US" sz="1100" b="0" i="0" u="none" strike="noStrike" dirty="0">
                <a:solidFill>
                  <a:srgbClr val="374151"/>
                </a:solidFill>
                <a:effectLst/>
                <a:latin typeface="Avenir Book" panose="02000503020000020003" pitchFamily="2" charset="0"/>
              </a:rPr>
              <a:t>- Evaluate the impact of external factors, like marketing campaigns or economic trends, on sales.</a:t>
            </a:r>
          </a:p>
          <a:p>
            <a:pPr algn="l"/>
            <a:r>
              <a:rPr lang="en-US" sz="1100" b="1" i="0" u="none" strike="noStrike" dirty="0">
                <a:solidFill>
                  <a:srgbClr val="374151"/>
                </a:solidFill>
                <a:effectLst/>
                <a:latin typeface="Avenir Book" panose="02000503020000020003" pitchFamily="2" charset="0"/>
              </a:rPr>
              <a:t>4. RMF &amp; </a:t>
            </a:r>
            <a:r>
              <a:rPr lang="en-US" sz="1100" b="1" i="0" u="none" strike="noStrike" dirty="0" err="1">
                <a:solidFill>
                  <a:srgbClr val="374151"/>
                </a:solidFill>
                <a:effectLst/>
                <a:latin typeface="Avenir Book" panose="02000503020000020003" pitchFamily="2" charset="0"/>
              </a:rPr>
              <a:t>Kmeans</a:t>
            </a:r>
            <a:r>
              <a:rPr lang="en-US" sz="1100" b="1" i="0" u="none" strike="noStrike" dirty="0">
                <a:solidFill>
                  <a:srgbClr val="374151"/>
                </a:solidFill>
                <a:effectLst/>
                <a:latin typeface="Avenir Book" panose="02000503020000020003" pitchFamily="2" charset="0"/>
              </a:rPr>
              <a:t> Optimization</a:t>
            </a:r>
            <a:endParaRPr lang="en-US" sz="1100" b="0" i="0" u="none" strike="noStrike" dirty="0">
              <a:solidFill>
                <a:srgbClr val="374151"/>
              </a:solidFill>
              <a:effectLst/>
              <a:latin typeface="Avenir Book" panose="02000503020000020003" pitchFamily="2" charset="0"/>
            </a:endParaRPr>
          </a:p>
          <a:p>
            <a:pPr algn="l"/>
            <a:r>
              <a:rPr lang="en-US" sz="1100" b="0" i="0" u="none" strike="noStrike" dirty="0">
                <a:solidFill>
                  <a:srgbClr val="374151"/>
                </a:solidFill>
                <a:effectLst/>
                <a:latin typeface="Avenir Book" panose="02000503020000020003" pitchFamily="2" charset="0"/>
              </a:rPr>
              <a:t>- Re-evaluate cluster stability over time and adjust </a:t>
            </a:r>
            <a:r>
              <a:rPr lang="en-US" sz="1100" b="0" i="0" u="none" strike="noStrike" dirty="0" err="1">
                <a:solidFill>
                  <a:srgbClr val="374151"/>
                </a:solidFill>
                <a:effectLst/>
                <a:latin typeface="Avenir Book" panose="02000503020000020003" pitchFamily="2" charset="0"/>
              </a:rPr>
              <a:t>Kmeans</a:t>
            </a:r>
            <a:r>
              <a:rPr lang="en-US" sz="1100" b="0" i="0" u="none" strike="noStrike" dirty="0">
                <a:solidFill>
                  <a:srgbClr val="374151"/>
                </a:solidFill>
                <a:effectLst/>
                <a:latin typeface="Avenir Book" panose="02000503020000020003" pitchFamily="2" charset="0"/>
              </a:rPr>
              <a:t> parameters.</a:t>
            </a:r>
          </a:p>
          <a:p>
            <a:pPr algn="l"/>
            <a:r>
              <a:rPr lang="en-US" sz="1100" b="0" i="0" u="none" strike="noStrike" dirty="0">
                <a:solidFill>
                  <a:srgbClr val="374151"/>
                </a:solidFill>
                <a:effectLst/>
                <a:latin typeface="Avenir Book" panose="02000503020000020003" pitchFamily="2" charset="0"/>
              </a:rPr>
              <a:t>- Explore alternative segmentation methods like hierarchical clustering or DBSCAN to ensure optimal segmentation.</a:t>
            </a:r>
          </a:p>
          <a:p>
            <a:pPr algn="l"/>
            <a:r>
              <a:rPr lang="en-US" sz="1100" b="1" i="0" u="none" strike="noStrike" dirty="0">
                <a:solidFill>
                  <a:srgbClr val="374151"/>
                </a:solidFill>
                <a:effectLst/>
                <a:latin typeface="Avenir Book" panose="02000503020000020003" pitchFamily="2" charset="0"/>
              </a:rPr>
              <a:t>5. Impact of Strategy on Sales</a:t>
            </a:r>
            <a:endParaRPr lang="en-US" sz="1100" b="0" i="0" u="none" strike="noStrike" dirty="0">
              <a:solidFill>
                <a:srgbClr val="374151"/>
              </a:solidFill>
              <a:effectLst/>
              <a:latin typeface="Avenir Book" panose="02000503020000020003" pitchFamily="2" charset="0"/>
            </a:endParaRPr>
          </a:p>
          <a:p>
            <a:pPr algn="l"/>
            <a:r>
              <a:rPr lang="en-US" sz="1100" b="0" i="0" u="none" strike="noStrike" dirty="0">
                <a:solidFill>
                  <a:srgbClr val="374151"/>
                </a:solidFill>
                <a:effectLst/>
                <a:latin typeface="Avenir Book" panose="02000503020000020003" pitchFamily="2" charset="0"/>
              </a:rPr>
              <a:t>- Post-implementation review of strategies to determine real-world effectiveness.</a:t>
            </a:r>
          </a:p>
          <a:p>
            <a:pPr algn="l"/>
            <a:r>
              <a:rPr lang="en-US" sz="1100" b="0" i="0" u="none" strike="noStrike" dirty="0">
                <a:solidFill>
                  <a:srgbClr val="374151"/>
                </a:solidFill>
                <a:effectLst/>
                <a:latin typeface="Avenir Book" panose="02000503020000020003" pitchFamily="2" charset="0"/>
              </a:rPr>
              <a:t>- Assess the correlation between forecasted vs. actual sales after executing the strategy.</a:t>
            </a:r>
          </a:p>
          <a:p>
            <a:endParaRPr lang="en-US" sz="900" dirty="0">
              <a:latin typeface="Avenir Book" panose="02000503020000020003" pitchFamily="2" charset="0"/>
            </a:endParaRPr>
          </a:p>
        </p:txBody>
      </p:sp>
      <p:pic>
        <p:nvPicPr>
          <p:cNvPr id="4" name="Audio Recording Oct 25, 2023 at 10:31:47 PM">
            <a:hlinkClick r:id="" action="ppaction://media"/>
            <a:extLst>
              <a:ext uri="{FF2B5EF4-FFF2-40B4-BE49-F238E27FC236}">
                <a16:creationId xmlns:a16="http://schemas.microsoft.com/office/drawing/2014/main" id="{12D8A9EA-98ED-2965-484D-C64AB312903A}"/>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0853483" y="170221"/>
            <a:ext cx="812800" cy="812800"/>
          </a:xfrm>
          <a:prstGeom prst="rect">
            <a:avLst/>
          </a:prstGeom>
        </p:spPr>
      </p:pic>
    </p:spTree>
    <p:custDataLst>
      <p:tags r:id="rId1"/>
    </p:custDataLst>
    <p:extLst>
      <p:ext uri="{BB962C8B-B14F-4D97-AF65-F5344CB8AC3E}">
        <p14:creationId xmlns:p14="http://schemas.microsoft.com/office/powerpoint/2010/main" val="2522841695"/>
      </p:ext>
    </p:extLst>
  </p:cSld>
  <p:clrMapOvr>
    <a:masterClrMapping/>
  </p:clrMapOvr>
  <mc:AlternateContent xmlns:mc="http://schemas.openxmlformats.org/markup-compatibility/2006">
    <mc:Choice xmlns:p14="http://schemas.microsoft.com/office/powerpoint/2010/main" Requires="p14">
      <p:transition spd="slow" p14:dur="2000" advTm="44377"/>
    </mc:Choice>
    <mc:Fallback>
      <p:transition spd="slow" advTm="443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4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769" objId="4"/>
        <p14:stopEvt time="43362" objId="4"/>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22AD-F675-E7BB-88C0-C29283085D0C}"/>
              </a:ext>
            </a:extLst>
          </p:cNvPr>
          <p:cNvSpPr>
            <a:spLocks noGrp="1"/>
          </p:cNvSpPr>
          <p:nvPr>
            <p:ph type="title"/>
          </p:nvPr>
        </p:nvSpPr>
        <p:spPr/>
        <p:txBody>
          <a:bodyPr/>
          <a:lstStyle/>
          <a:p>
            <a:r>
              <a:rPr lang="en-US" b="1" i="0" u="none" strike="noStrike" dirty="0">
                <a:effectLst/>
                <a:latin typeface="Söhne"/>
              </a:rPr>
              <a:t>Business Context</a:t>
            </a:r>
            <a:endParaRPr lang="en-US" dirty="0"/>
          </a:p>
        </p:txBody>
      </p:sp>
      <p:sp>
        <p:nvSpPr>
          <p:cNvPr id="3" name="Content Placeholder 2">
            <a:extLst>
              <a:ext uri="{FF2B5EF4-FFF2-40B4-BE49-F238E27FC236}">
                <a16:creationId xmlns:a16="http://schemas.microsoft.com/office/drawing/2014/main" id="{114977FB-5C2B-E09D-7EE7-CCA4762C2C2E}"/>
              </a:ext>
            </a:extLst>
          </p:cNvPr>
          <p:cNvSpPr>
            <a:spLocks noGrp="1"/>
          </p:cNvSpPr>
          <p:nvPr>
            <p:ph idx="1"/>
          </p:nvPr>
        </p:nvSpPr>
        <p:spPr>
          <a:xfrm>
            <a:off x="525717" y="2521884"/>
            <a:ext cx="10077557" cy="4336116"/>
          </a:xfrm>
        </p:spPr>
        <p:txBody>
          <a:bodyPr>
            <a:normAutofit fontScale="92500" lnSpcReduction="10000"/>
          </a:bodyPr>
          <a:lstStyle/>
          <a:p>
            <a:pPr algn="l">
              <a:buFont typeface="Arial" panose="020B0604020202020204" pitchFamily="34" charset="0"/>
              <a:buChar char="•"/>
            </a:pPr>
            <a:r>
              <a:rPr lang="en-US" sz="1400" b="1" i="0" u="none" strike="noStrike" dirty="0">
                <a:solidFill>
                  <a:srgbClr val="374151"/>
                </a:solidFill>
                <a:effectLst/>
                <a:latin typeface="Avenir Book" panose="02000503020000020003" pitchFamily="2" charset="0"/>
              </a:rPr>
              <a:t>About the Business</a:t>
            </a:r>
            <a:r>
              <a:rPr lang="en-US" sz="1400" b="0" i="0" u="none" strike="noStrike" dirty="0">
                <a:solidFill>
                  <a:srgbClr val="374151"/>
                </a:solidFill>
                <a:effectLst/>
                <a:latin typeface="Avenir Book" panose="02000503020000020003" pitchFamily="2" charset="0"/>
              </a:rPr>
              <a:t>: </a:t>
            </a:r>
          </a:p>
          <a:p>
            <a:pPr algn="l"/>
            <a:r>
              <a:rPr lang="en-US" sz="1400" b="0" i="0" dirty="0">
                <a:solidFill>
                  <a:srgbClr val="374151"/>
                </a:solidFill>
                <a:effectLst/>
                <a:latin typeface="Avenir Book" panose="02000503020000020003" pitchFamily="2" charset="0"/>
              </a:rPr>
              <a:t>- UK gift supplier with 1M+ transactions (2009-2011).</a:t>
            </a:r>
          </a:p>
          <a:p>
            <a:pPr algn="l"/>
            <a:r>
              <a:rPr lang="en-US" sz="1400" b="0" i="0" dirty="0">
                <a:solidFill>
                  <a:srgbClr val="374151"/>
                </a:solidFill>
                <a:effectLst/>
                <a:latin typeface="Avenir Book" panose="02000503020000020003" pitchFamily="2" charset="0"/>
              </a:rPr>
              <a:t>- Serves wholesalers, retail stores, and resellers.</a:t>
            </a:r>
          </a:p>
          <a:p>
            <a:pPr algn="l"/>
            <a:r>
              <a:rPr lang="en-US" sz="1400" b="0" i="0" dirty="0">
                <a:solidFill>
                  <a:srgbClr val="374151"/>
                </a:solidFill>
                <a:effectLst/>
                <a:latin typeface="Avenir Book" panose="02000503020000020003" pitchFamily="2" charset="0"/>
              </a:rPr>
              <a:t>- High business volume during UK holiday seasons (October – December)</a:t>
            </a:r>
          </a:p>
          <a:p>
            <a:pPr algn="l">
              <a:buFont typeface="Arial" panose="020B0604020202020204" pitchFamily="34" charset="0"/>
              <a:buChar char="•"/>
            </a:pPr>
            <a:r>
              <a:rPr lang="en-US" sz="1400" b="1" dirty="0">
                <a:solidFill>
                  <a:srgbClr val="374151"/>
                </a:solidFill>
                <a:latin typeface="Avenir Book" panose="02000503020000020003" pitchFamily="2" charset="0"/>
              </a:rPr>
              <a:t>Challenge</a:t>
            </a:r>
            <a:r>
              <a:rPr lang="en-US" sz="1400" b="0" i="0" u="none" strike="noStrike" dirty="0">
                <a:solidFill>
                  <a:srgbClr val="374151"/>
                </a:solidFill>
                <a:effectLst/>
                <a:latin typeface="Avenir Book" panose="02000503020000020003" pitchFamily="2" charset="0"/>
              </a:rPr>
              <a:t>:</a:t>
            </a:r>
          </a:p>
          <a:p>
            <a:pPr algn="l"/>
            <a:r>
              <a:rPr lang="en-US" sz="1400" b="0" i="0" dirty="0">
                <a:solidFill>
                  <a:srgbClr val="374151"/>
                </a:solidFill>
                <a:effectLst/>
                <a:latin typeface="Avenir Book" panose="02000503020000020003" pitchFamily="2" charset="0"/>
              </a:rPr>
              <a:t>- Understand customer data, sales, and opportunities.</a:t>
            </a:r>
          </a:p>
          <a:p>
            <a:pPr algn="l"/>
            <a:r>
              <a:rPr lang="en-US" sz="1400" b="0" i="0" dirty="0">
                <a:solidFill>
                  <a:srgbClr val="374151"/>
                </a:solidFill>
                <a:effectLst/>
                <a:latin typeface="Avenir Book" panose="02000503020000020003" pitchFamily="2" charset="0"/>
              </a:rPr>
              <a:t>- Accurate sales forecasting.</a:t>
            </a:r>
          </a:p>
          <a:p>
            <a:pPr algn="l"/>
            <a:r>
              <a:rPr lang="en-US" sz="1400" b="0" i="0" dirty="0">
                <a:solidFill>
                  <a:srgbClr val="374151"/>
                </a:solidFill>
                <a:effectLst/>
                <a:latin typeface="Avenir Book" panose="02000503020000020003" pitchFamily="2" charset="0"/>
              </a:rPr>
              <a:t>- Address cancellations and returns.</a:t>
            </a:r>
          </a:p>
          <a:p>
            <a:pPr algn="l">
              <a:buFont typeface="Arial" panose="020B0604020202020204" pitchFamily="34" charset="0"/>
              <a:buChar char="•"/>
            </a:pPr>
            <a:r>
              <a:rPr lang="en-US" sz="1400" b="1" dirty="0">
                <a:solidFill>
                  <a:srgbClr val="374151"/>
                </a:solidFill>
                <a:latin typeface="Avenir Book" panose="02000503020000020003" pitchFamily="2" charset="0"/>
              </a:rPr>
              <a:t>Key goals</a:t>
            </a:r>
            <a:r>
              <a:rPr lang="en-US" sz="1400" b="0" i="0" u="none" strike="noStrike" dirty="0">
                <a:solidFill>
                  <a:srgbClr val="374151"/>
                </a:solidFill>
                <a:effectLst/>
                <a:latin typeface="Avenir Book" panose="02000503020000020003" pitchFamily="2" charset="0"/>
              </a:rPr>
              <a:t>:</a:t>
            </a:r>
          </a:p>
          <a:p>
            <a:pPr algn="l"/>
            <a:r>
              <a:rPr lang="en-US" sz="1400" b="0" i="0" dirty="0">
                <a:solidFill>
                  <a:srgbClr val="374151"/>
                </a:solidFill>
                <a:effectLst/>
                <a:latin typeface="Avenir Book" panose="02000503020000020003" pitchFamily="2" charset="0"/>
              </a:rPr>
              <a:t>- Analyze data, gain insights.</a:t>
            </a:r>
          </a:p>
          <a:p>
            <a:pPr algn="l"/>
            <a:r>
              <a:rPr lang="en-US" sz="1400" b="0" i="0" dirty="0">
                <a:solidFill>
                  <a:srgbClr val="374151"/>
                </a:solidFill>
                <a:effectLst/>
                <a:latin typeface="Avenir Book" panose="02000503020000020003" pitchFamily="2" charset="0"/>
              </a:rPr>
              <a:t>- Implement customer segmentation.</a:t>
            </a:r>
          </a:p>
          <a:p>
            <a:pPr algn="l"/>
            <a:r>
              <a:rPr lang="en-US" sz="1400" b="0" i="0" dirty="0">
                <a:solidFill>
                  <a:srgbClr val="374151"/>
                </a:solidFill>
                <a:effectLst/>
                <a:latin typeface="Avenir Book" panose="02000503020000020003" pitchFamily="2" charset="0"/>
              </a:rPr>
              <a:t>- Develop forecast models.</a:t>
            </a:r>
          </a:p>
          <a:p>
            <a:pPr algn="l"/>
            <a:r>
              <a:rPr lang="en-US" sz="1400" b="0" i="0" dirty="0">
                <a:solidFill>
                  <a:srgbClr val="374151"/>
                </a:solidFill>
                <a:effectLst/>
                <a:latin typeface="Avenir Book" panose="02000503020000020003" pitchFamily="2" charset="0"/>
              </a:rPr>
              <a:t>- Present results.</a:t>
            </a:r>
          </a:p>
          <a:p>
            <a:endParaRPr lang="en-US" sz="1400" dirty="0">
              <a:latin typeface="Avenir Book" panose="02000503020000020003" pitchFamily="2" charset="0"/>
            </a:endParaRPr>
          </a:p>
        </p:txBody>
      </p:sp>
      <p:pic>
        <p:nvPicPr>
          <p:cNvPr id="8" name="Audio Recording Oct 25, 2023 at 10:34:27 PM">
            <a:hlinkClick r:id="" action="ppaction://media"/>
            <a:extLst>
              <a:ext uri="{FF2B5EF4-FFF2-40B4-BE49-F238E27FC236}">
                <a16:creationId xmlns:a16="http://schemas.microsoft.com/office/drawing/2014/main" id="{39B8EFDB-5955-82F6-AE80-778DE9F2CEBC}"/>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131755" y="131916"/>
            <a:ext cx="812800" cy="812800"/>
          </a:xfrm>
          <a:prstGeom prst="rect">
            <a:avLst/>
          </a:prstGeom>
        </p:spPr>
      </p:pic>
    </p:spTree>
    <p:custDataLst>
      <p:tags r:id="rId1"/>
    </p:custDataLst>
    <p:extLst>
      <p:ext uri="{BB962C8B-B14F-4D97-AF65-F5344CB8AC3E}">
        <p14:creationId xmlns:p14="http://schemas.microsoft.com/office/powerpoint/2010/main" val="1977971334"/>
      </p:ext>
    </p:extLst>
  </p:cSld>
  <p:clrMapOvr>
    <a:masterClrMapping/>
  </p:clrMapOvr>
  <mc:AlternateContent xmlns:mc="http://schemas.openxmlformats.org/markup-compatibility/2006">
    <mc:Choice xmlns:p14="http://schemas.microsoft.com/office/powerpoint/2010/main" Requires="p14">
      <p:transition spd="slow" p14:dur="2000" advTm="46261"/>
    </mc:Choice>
    <mc:Fallback>
      <p:transition spd="slow" advTm="462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56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extLst>
    <p:ext uri="{E180D4A7-C9FB-4DFB-919C-405C955672EB}">
      <p14:showEvtLst xmlns:p14="http://schemas.microsoft.com/office/powerpoint/2010/main">
        <p14:playEvt time="514" objId="8"/>
        <p14:stopEvt time="46158" objId="8"/>
      </p14:showEvtLst>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104913" y="775403"/>
            <a:ext cx="5795707" cy="1835608"/>
          </a:xfrm>
        </p:spPr>
        <p:txBody>
          <a:bodyPr vert="horz" lIns="91440" tIns="45720" rIns="91440" bIns="45720" rtlCol="0" anchor="t">
            <a:normAutofit/>
          </a:bodyPr>
          <a:lstStyle/>
          <a:p>
            <a:r>
              <a:rPr lang="en-US" dirty="0"/>
              <a:t>Customer Analysis: Total Purchase Amount</a:t>
            </a:r>
          </a:p>
        </p:txBody>
      </p:sp>
      <p:grpSp>
        <p:nvGrpSpPr>
          <p:cNvPr id="16"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17"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425099"/>
            <a:ext cx="5401232" cy="2553474"/>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400" b="1" dirty="0"/>
              <a:t>Sales Highlights:</a:t>
            </a:r>
          </a:p>
          <a:p>
            <a:pPr>
              <a:spcAft>
                <a:spcPts val="600"/>
              </a:spcAft>
              <a:buFont typeface="Arial" panose="020B0604020202020204" pitchFamily="34" charset="0"/>
            </a:pPr>
            <a:endParaRPr lang="en-US" sz="1400" b="1" dirty="0"/>
          </a:p>
          <a:p>
            <a:pPr>
              <a:spcAft>
                <a:spcPts val="600"/>
              </a:spcAft>
              <a:buFont typeface="Arial" panose="020B0604020202020204" pitchFamily="34" charset="0"/>
            </a:pPr>
            <a:r>
              <a:rPr lang="en-US" sz="1400" dirty="0"/>
              <a:t>- Highest spender: ID 18102 (UK) at £598k.</a:t>
            </a:r>
          </a:p>
          <a:p>
            <a:pPr>
              <a:spcAft>
                <a:spcPts val="600"/>
              </a:spcAft>
              <a:buFont typeface="Arial" panose="020B0604020202020204" pitchFamily="34" charset="0"/>
            </a:pPr>
            <a:r>
              <a:rPr lang="en-US" sz="1400" dirty="0"/>
              <a:t>- Next: Netherlands customer at £523k.</a:t>
            </a:r>
          </a:p>
          <a:p>
            <a:pPr>
              <a:spcAft>
                <a:spcPts val="600"/>
              </a:spcAft>
              <a:buFont typeface="Arial" panose="020B0604020202020204" pitchFamily="34" charset="0"/>
            </a:pPr>
            <a:r>
              <a:rPr lang="en-US" sz="1400" dirty="0"/>
              <a:t>- Top 10 mainly from UK, EIRE, Netherlands, Australia.</a:t>
            </a:r>
          </a:p>
          <a:p>
            <a:pPr>
              <a:spcAft>
                <a:spcPts val="600"/>
              </a:spcAft>
              <a:buFont typeface="Arial" panose="020B0604020202020204" pitchFamily="34" charset="0"/>
            </a:pPr>
            <a:r>
              <a:rPr lang="en-US" sz="1400" dirty="0"/>
              <a:t>- Largest return: UK customer with £25k.</a:t>
            </a:r>
          </a:p>
          <a:p>
            <a:pPr>
              <a:spcAft>
                <a:spcPts val="600"/>
              </a:spcAft>
              <a:buFont typeface="Arial" panose="020B0604020202020204" pitchFamily="34" charset="0"/>
            </a:pPr>
            <a:r>
              <a:rPr lang="en-US" sz="1400" dirty="0"/>
              <a:t>- Key observation: Top spenders and returners come from similar countries.</a:t>
            </a:r>
          </a:p>
        </p:txBody>
      </p:sp>
      <p:pic>
        <p:nvPicPr>
          <p:cNvPr id="7" name="Picture 6" descr="A screenshot of a graph&#10;&#10;Description automatically generated">
            <a:extLst>
              <a:ext uri="{FF2B5EF4-FFF2-40B4-BE49-F238E27FC236}">
                <a16:creationId xmlns:a16="http://schemas.microsoft.com/office/drawing/2014/main" id="{12F5B116-9A7D-BB1C-3A18-631EFB8082B4}"/>
              </a:ext>
            </a:extLst>
          </p:cNvPr>
          <p:cNvPicPr>
            <a:picLocks noChangeAspect="1"/>
          </p:cNvPicPr>
          <p:nvPr/>
        </p:nvPicPr>
        <p:blipFill>
          <a:blip r:embed="rId6"/>
          <a:stretch>
            <a:fillRect/>
          </a:stretch>
        </p:blipFill>
        <p:spPr>
          <a:xfrm>
            <a:off x="6299991" y="3173054"/>
            <a:ext cx="5407431" cy="2879457"/>
          </a:xfrm>
          <a:prstGeom prst="rect">
            <a:avLst/>
          </a:prstGeom>
        </p:spPr>
      </p:pic>
      <p:pic>
        <p:nvPicPr>
          <p:cNvPr id="5" name="Content Placeholder 4" descr="A graph of a number of people&#10;&#10;Description automatically generated with medium confidence">
            <a:extLst>
              <a:ext uri="{FF2B5EF4-FFF2-40B4-BE49-F238E27FC236}">
                <a16:creationId xmlns:a16="http://schemas.microsoft.com/office/drawing/2014/main" id="{3C3C4CDB-7A09-CA9F-9304-574B7900154F}"/>
              </a:ext>
            </a:extLst>
          </p:cNvPr>
          <p:cNvPicPr>
            <a:picLocks noGrp="1" noChangeAspect="1"/>
          </p:cNvPicPr>
          <p:nvPr>
            <p:ph idx="1"/>
          </p:nvPr>
        </p:nvPicPr>
        <p:blipFill>
          <a:blip r:embed="rId7"/>
          <a:stretch>
            <a:fillRect/>
          </a:stretch>
        </p:blipFill>
        <p:spPr>
          <a:xfrm>
            <a:off x="446280" y="3203140"/>
            <a:ext cx="5407431" cy="2879457"/>
          </a:xfrm>
          <a:prstGeom prst="rect">
            <a:avLst/>
          </a:prstGeom>
        </p:spPr>
      </p:pic>
      <p:sp>
        <p:nvSpPr>
          <p:cNvPr id="24" name="Freeform: Shape 23">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27" name="Freeform: Shape 26">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udio Recording Oct 25, 2023 at 10:35:45 PM">
            <a:hlinkClick r:id="" action="ppaction://media"/>
            <a:extLst>
              <a:ext uri="{FF2B5EF4-FFF2-40B4-BE49-F238E27FC236}">
                <a16:creationId xmlns:a16="http://schemas.microsoft.com/office/drawing/2014/main" id="{B45F9EF3-FBBF-5727-619A-0465F1461E76}"/>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0910602" y="127798"/>
            <a:ext cx="812800" cy="812800"/>
          </a:xfrm>
          <a:prstGeom prst="rect">
            <a:avLst/>
          </a:prstGeom>
        </p:spPr>
      </p:pic>
    </p:spTree>
    <p:custDataLst>
      <p:tags r:id="rId1"/>
    </p:custDataLst>
    <p:extLst>
      <p:ext uri="{BB962C8B-B14F-4D97-AF65-F5344CB8AC3E}">
        <p14:creationId xmlns:p14="http://schemas.microsoft.com/office/powerpoint/2010/main" val="4064983145"/>
      </p:ext>
    </p:extLst>
  </p:cSld>
  <p:clrMapOvr>
    <a:masterClrMapping/>
  </p:clrMapOvr>
  <mc:AlternateContent xmlns:mc="http://schemas.openxmlformats.org/markup-compatibility/2006">
    <mc:Choice xmlns:p14="http://schemas.microsoft.com/office/powerpoint/2010/main" Requires="p14">
      <p:transition spd="slow" p14:dur="2000" advTm="32902"/>
    </mc:Choice>
    <mc:Fallback>
      <p:transition spd="slow" advTm="329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19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467" objId="4"/>
        <p14:stopEvt time="32786" objId="4"/>
      </p14:showEvtLst>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341160" y="775403"/>
            <a:ext cx="5559460" cy="1835608"/>
          </a:xfrm>
        </p:spPr>
        <p:txBody>
          <a:bodyPr vert="horz" lIns="91440" tIns="45720" rIns="91440" bIns="45720" rtlCol="0" anchor="t">
            <a:normAutofit/>
          </a:bodyPr>
          <a:lstStyle/>
          <a:p>
            <a:r>
              <a:rPr lang="en-US" dirty="0"/>
              <a:t>Country Analysis:  Total Purchase Amount</a:t>
            </a:r>
          </a:p>
        </p:txBody>
      </p:sp>
      <p:grpSp>
        <p:nvGrpSpPr>
          <p:cNvPr id="6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6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126256" y="435613"/>
            <a:ext cx="5559460" cy="2298246"/>
          </a:xfrm>
          <a:prstGeom prst="rect">
            <a:avLst/>
          </a:prstGeom>
        </p:spPr>
        <p:txBody>
          <a:bodyPr vert="horz" lIns="91440" tIns="45720" rIns="91440" bIns="45720" rtlCol="0">
            <a:noAutofit/>
          </a:bodyPr>
          <a:lstStyle/>
          <a:p>
            <a:pPr>
              <a:spcAft>
                <a:spcPts val="600"/>
              </a:spcAft>
              <a:buFont typeface="Arial" panose="020B0604020202020204" pitchFamily="34" charset="0"/>
            </a:pPr>
            <a:r>
              <a:rPr lang="en-US" sz="1400" b="1" dirty="0"/>
              <a:t>Sales Highlights:</a:t>
            </a:r>
          </a:p>
          <a:p>
            <a:pPr>
              <a:spcAft>
                <a:spcPts val="600"/>
              </a:spcAft>
              <a:buFont typeface="Arial" panose="020B0604020202020204" pitchFamily="34" charset="0"/>
            </a:pPr>
            <a:endParaRPr lang="en-US" sz="1400" b="1" dirty="0"/>
          </a:p>
          <a:p>
            <a:pPr>
              <a:spcAft>
                <a:spcPts val="600"/>
              </a:spcAft>
              <a:buFont typeface="Arial" panose="020B0604020202020204" pitchFamily="34" charset="0"/>
            </a:pPr>
            <a:r>
              <a:rPr lang="en-US" sz="1400" dirty="0"/>
              <a:t>- UK leads with £13.8M in purchases.</a:t>
            </a:r>
          </a:p>
          <a:p>
            <a:pPr>
              <a:spcAft>
                <a:spcPts val="600"/>
              </a:spcAft>
              <a:buFont typeface="Arial" panose="020B0604020202020204" pitchFamily="34" charset="0"/>
            </a:pPr>
            <a:r>
              <a:rPr lang="en-US" sz="1400" dirty="0"/>
              <a:t>- EIRE follows at £579k, 23x less!</a:t>
            </a:r>
          </a:p>
          <a:p>
            <a:pPr>
              <a:spcAft>
                <a:spcPts val="600"/>
              </a:spcAft>
              <a:buFont typeface="Arial" panose="020B0604020202020204" pitchFamily="34" charset="0"/>
            </a:pPr>
            <a:r>
              <a:rPr lang="en-US" sz="1400" dirty="0"/>
              <a:t>- Top ten countries all in Europe.</a:t>
            </a:r>
          </a:p>
          <a:p>
            <a:pPr>
              <a:spcAft>
                <a:spcPts val="600"/>
              </a:spcAft>
              <a:buFont typeface="Arial" panose="020B0604020202020204" pitchFamily="34" charset="0"/>
            </a:pPr>
            <a:r>
              <a:rPr lang="en-US" sz="1400" dirty="0"/>
              <a:t>- Lowest spender: Saudi Arabia (£131 in 2 years).</a:t>
            </a:r>
          </a:p>
          <a:p>
            <a:pPr>
              <a:spcAft>
                <a:spcPts val="600"/>
              </a:spcAft>
              <a:buFont typeface="Arial" panose="020B0604020202020204" pitchFamily="34" charset="0"/>
            </a:pPr>
            <a:r>
              <a:rPr lang="en-US" sz="1400" dirty="0"/>
              <a:t>- Notable exception in Europe: Czech Republic.</a:t>
            </a:r>
          </a:p>
        </p:txBody>
      </p:sp>
      <p:pic>
        <p:nvPicPr>
          <p:cNvPr id="8" name="Content Placeholder 7" descr="A graph showing the amount of the country in the country&#10;&#10;Description automatically generated with medium confidence">
            <a:extLst>
              <a:ext uri="{FF2B5EF4-FFF2-40B4-BE49-F238E27FC236}">
                <a16:creationId xmlns:a16="http://schemas.microsoft.com/office/drawing/2014/main" id="{F0276D5A-CB82-139A-7C5A-B90017C9A6C2}"/>
              </a:ext>
            </a:extLst>
          </p:cNvPr>
          <p:cNvPicPr>
            <a:picLocks noGrp="1" noChangeAspect="1"/>
          </p:cNvPicPr>
          <p:nvPr>
            <p:ph idx="1"/>
          </p:nvPr>
        </p:nvPicPr>
        <p:blipFill>
          <a:blip r:embed="rId6"/>
          <a:stretch>
            <a:fillRect/>
          </a:stretch>
        </p:blipFill>
        <p:spPr>
          <a:xfrm>
            <a:off x="506284" y="3096293"/>
            <a:ext cx="5407431" cy="2879457"/>
          </a:xfrm>
          <a:prstGeom prst="rect">
            <a:avLst/>
          </a:prstGeom>
        </p:spPr>
      </p:pic>
      <p:pic>
        <p:nvPicPr>
          <p:cNvPr id="11" name="Picture 10" descr="A graph of purple rectangles with white text&#10;&#10;Description automatically generated">
            <a:extLst>
              <a:ext uri="{FF2B5EF4-FFF2-40B4-BE49-F238E27FC236}">
                <a16:creationId xmlns:a16="http://schemas.microsoft.com/office/drawing/2014/main" id="{E8F90BA2-998A-AA8C-E252-DA6050ADE40E}"/>
              </a:ext>
            </a:extLst>
          </p:cNvPr>
          <p:cNvPicPr>
            <a:picLocks noChangeAspect="1"/>
          </p:cNvPicPr>
          <p:nvPr/>
        </p:nvPicPr>
        <p:blipFill>
          <a:blip r:embed="rId7"/>
          <a:stretch>
            <a:fillRect/>
          </a:stretch>
        </p:blipFill>
        <p:spPr>
          <a:xfrm>
            <a:off x="6234840" y="3062640"/>
            <a:ext cx="5407431" cy="2879457"/>
          </a:xfrm>
          <a:prstGeom prst="rect">
            <a:avLst/>
          </a:prstGeom>
        </p:spPr>
      </p:pic>
      <p:sp>
        <p:nvSpPr>
          <p:cNvPr id="72" name="Freeform: Shape 7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4" name="Group 73">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75" name="Freeform: Shape 74">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6" name="Freeform: Shape 75">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7" name="Freeform: Shape 76">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8"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9"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0"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udio Recording Oct 25, 2023 at 7:19:21 PM">
            <a:hlinkClick r:id="" action="ppaction://media"/>
            <a:extLst>
              <a:ext uri="{FF2B5EF4-FFF2-40B4-BE49-F238E27FC236}">
                <a16:creationId xmlns:a16="http://schemas.microsoft.com/office/drawing/2014/main" id="{AFFFD0F5-306F-9150-A78D-1E2703258F8F}"/>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81886" y="145906"/>
            <a:ext cx="812800" cy="812800"/>
          </a:xfrm>
          <a:prstGeom prst="rect">
            <a:avLst/>
          </a:prstGeom>
        </p:spPr>
      </p:pic>
    </p:spTree>
    <p:custDataLst>
      <p:tags r:id="rId1"/>
    </p:custDataLst>
    <p:extLst>
      <p:ext uri="{BB962C8B-B14F-4D97-AF65-F5344CB8AC3E}">
        <p14:creationId xmlns:p14="http://schemas.microsoft.com/office/powerpoint/2010/main" val="706749677"/>
      </p:ext>
    </p:extLst>
  </p:cSld>
  <p:clrMapOvr>
    <a:masterClrMapping/>
  </p:clrMapOvr>
  <mc:AlternateContent xmlns:mc="http://schemas.openxmlformats.org/markup-compatibility/2006">
    <mc:Choice xmlns:p14="http://schemas.microsoft.com/office/powerpoint/2010/main" Requires="p14">
      <p:transition spd="slow" p14:dur="2000" advTm="22341"/>
    </mc:Choice>
    <mc:Fallback>
      <p:transition spd="slow" advTm="223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69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394" objId="3"/>
        <p14:stopEvt time="22189" objId="3"/>
      </p14:showEvt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Country Analysis: Unique Customers</a:t>
            </a:r>
          </a:p>
        </p:txBody>
      </p:sp>
      <p:grpSp>
        <p:nvGrpSpPr>
          <p:cNvPr id="4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425098"/>
            <a:ext cx="5780948" cy="2332646"/>
          </a:xfrm>
          <a:prstGeom prst="rect">
            <a:avLst/>
          </a:prstGeom>
        </p:spPr>
        <p:txBody>
          <a:bodyPr vert="horz" lIns="91440" tIns="45720" rIns="91440" bIns="45720" rtlCol="0">
            <a:noAutofit/>
          </a:bodyPr>
          <a:lstStyle/>
          <a:p>
            <a:pPr>
              <a:spcAft>
                <a:spcPts val="600"/>
              </a:spcAft>
              <a:buFont typeface="Arial" panose="020B0604020202020204" pitchFamily="34" charset="0"/>
            </a:pPr>
            <a:r>
              <a:rPr lang="en-US" sz="1400" b="1" dirty="0"/>
              <a:t>Customer insights:</a:t>
            </a:r>
          </a:p>
          <a:p>
            <a:pPr>
              <a:spcAft>
                <a:spcPts val="600"/>
              </a:spcAft>
              <a:buFont typeface="Arial" panose="020B0604020202020204" pitchFamily="34" charset="0"/>
            </a:pPr>
            <a:endParaRPr lang="en-US" sz="1400" b="1" dirty="0"/>
          </a:p>
          <a:p>
            <a:r>
              <a:rPr lang="en-US" sz="1400" b="0" i="0" u="none" strike="noStrike" dirty="0">
                <a:effectLst/>
              </a:rPr>
              <a:t>- UK dominates with 5.41k.</a:t>
            </a:r>
          </a:p>
          <a:p>
            <a:r>
              <a:rPr lang="en-US" sz="1400" b="0" i="0" u="none" strike="noStrike" dirty="0">
                <a:effectLst/>
              </a:rPr>
              <a:t>- Germany and France come next with 107 and 95 respectively.</a:t>
            </a:r>
          </a:p>
          <a:p>
            <a:r>
              <a:rPr lang="en-US" sz="1400" b="0" i="0" u="none" strike="noStrike" dirty="0">
                <a:effectLst/>
              </a:rPr>
              <a:t>- Several countries, including Thailand and Nigeria, have only one customer.</a:t>
            </a:r>
          </a:p>
          <a:p>
            <a:r>
              <a:rPr lang="en-US" sz="1400" b="0" i="0" u="none" strike="noStrike" dirty="0">
                <a:effectLst/>
              </a:rPr>
              <a:t>- Single-buyer anomalies in Europe: Czech Republic, Lithuania, European Community.</a:t>
            </a:r>
          </a:p>
        </p:txBody>
      </p:sp>
      <p:pic>
        <p:nvPicPr>
          <p:cNvPr id="6" name="Content Placeholder 5" descr="A graph of the country&#10;&#10;Description automatically generated with medium confidence">
            <a:extLst>
              <a:ext uri="{FF2B5EF4-FFF2-40B4-BE49-F238E27FC236}">
                <a16:creationId xmlns:a16="http://schemas.microsoft.com/office/drawing/2014/main" id="{1B17F45A-859C-9D9D-4F40-1625D025E628}"/>
              </a:ext>
            </a:extLst>
          </p:cNvPr>
          <p:cNvPicPr>
            <a:picLocks noGrp="1" noChangeAspect="1"/>
          </p:cNvPicPr>
          <p:nvPr>
            <p:ph idx="1"/>
          </p:nvPr>
        </p:nvPicPr>
        <p:blipFill>
          <a:blip r:embed="rId6"/>
          <a:stretch>
            <a:fillRect/>
          </a:stretch>
        </p:blipFill>
        <p:spPr>
          <a:xfrm>
            <a:off x="506284" y="3096293"/>
            <a:ext cx="5407431" cy="2879457"/>
          </a:xfrm>
          <a:prstGeom prst="rect">
            <a:avLst/>
          </a:prstGeom>
        </p:spPr>
      </p:pic>
      <p:pic>
        <p:nvPicPr>
          <p:cNvPr id="10" name="Picture 9" descr="A graph of different colored rectangles&#10;&#10;Description automatically generated">
            <a:extLst>
              <a:ext uri="{FF2B5EF4-FFF2-40B4-BE49-F238E27FC236}">
                <a16:creationId xmlns:a16="http://schemas.microsoft.com/office/drawing/2014/main" id="{FDC8F325-C108-D019-1B07-E8CCA9CDD503}"/>
              </a:ext>
            </a:extLst>
          </p:cNvPr>
          <p:cNvPicPr>
            <a:picLocks noChangeAspect="1"/>
          </p:cNvPicPr>
          <p:nvPr/>
        </p:nvPicPr>
        <p:blipFill>
          <a:blip r:embed="rId7"/>
          <a:stretch>
            <a:fillRect/>
          </a:stretch>
        </p:blipFill>
        <p:spPr>
          <a:xfrm>
            <a:off x="6234840" y="3062640"/>
            <a:ext cx="5407431" cy="2879457"/>
          </a:xfrm>
          <a:prstGeom prst="rect">
            <a:avLst/>
          </a:prstGeom>
        </p:spPr>
      </p:pic>
      <p:sp>
        <p:nvSpPr>
          <p:cNvPr id="49" name="Freeform: Shape 4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52" name="Freeform: Shape 5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udio Recording Oct 25, 2023 at 7:23:19 PM">
            <a:hlinkClick r:id="" action="ppaction://media"/>
            <a:extLst>
              <a:ext uri="{FF2B5EF4-FFF2-40B4-BE49-F238E27FC236}">
                <a16:creationId xmlns:a16="http://schemas.microsoft.com/office/drawing/2014/main" id="{DFA0FC18-2C60-5766-2BF2-434AD10CCFBB}"/>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81886" y="72185"/>
            <a:ext cx="812800" cy="812800"/>
          </a:xfrm>
          <a:prstGeom prst="rect">
            <a:avLst/>
          </a:prstGeom>
        </p:spPr>
      </p:pic>
    </p:spTree>
    <p:custDataLst>
      <p:tags r:id="rId1"/>
    </p:custDataLst>
    <p:extLst>
      <p:ext uri="{BB962C8B-B14F-4D97-AF65-F5344CB8AC3E}">
        <p14:creationId xmlns:p14="http://schemas.microsoft.com/office/powerpoint/2010/main" val="862487608"/>
      </p:ext>
    </p:extLst>
  </p:cSld>
  <p:clrMapOvr>
    <a:masterClrMapping/>
  </p:clrMapOvr>
  <mc:AlternateContent xmlns:mc="http://schemas.openxmlformats.org/markup-compatibility/2006">
    <mc:Choice xmlns:p14="http://schemas.microsoft.com/office/powerpoint/2010/main" Requires="p14">
      <p:transition spd="slow" p14:dur="2000" advTm="22198"/>
    </mc:Choice>
    <mc:Fallback>
      <p:transition spd="slow" advTm="221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50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404" objId="3"/>
        <p14:stopEvt time="22036" objId="3"/>
      </p14:showEvt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Product Analysis: Quantity</a:t>
            </a:r>
          </a:p>
        </p:txBody>
      </p:sp>
      <p:grpSp>
        <p:nvGrpSpPr>
          <p:cNvPr id="4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34840" y="425099"/>
            <a:ext cx="5401232" cy="2182084"/>
          </a:xfrm>
          <a:prstGeom prst="rect">
            <a:avLst/>
          </a:prstGeom>
        </p:spPr>
        <p:txBody>
          <a:bodyPr vert="horz" lIns="91440" tIns="45720" rIns="91440" bIns="45720" rtlCol="0">
            <a:noAutofit/>
          </a:bodyPr>
          <a:lstStyle/>
          <a:p>
            <a:pPr>
              <a:spcAft>
                <a:spcPts val="600"/>
              </a:spcAft>
              <a:buFont typeface="Arial" panose="020B0604020202020204" pitchFamily="34" charset="0"/>
            </a:pPr>
            <a:r>
              <a:rPr lang="en-US" sz="1400" b="1" i="0" u="none" strike="noStrike" dirty="0">
                <a:effectLst/>
              </a:rPr>
              <a:t>Product Quantity Analysis:</a:t>
            </a:r>
          </a:p>
          <a:p>
            <a:pPr>
              <a:spcAft>
                <a:spcPts val="600"/>
              </a:spcAft>
              <a:buFont typeface="Arial" panose="020B0604020202020204" pitchFamily="34" charset="0"/>
            </a:pPr>
            <a:endParaRPr lang="en-US" sz="1400" b="0" i="0" u="none" strike="noStrike" dirty="0">
              <a:effectLst/>
            </a:endParaRPr>
          </a:p>
          <a:p>
            <a:pPr>
              <a:spcAft>
                <a:spcPts val="600"/>
              </a:spcAft>
            </a:pPr>
            <a:r>
              <a:rPr lang="en-US" sz="1400" i="0" u="none" strike="noStrike" dirty="0">
                <a:effectLst/>
              </a:rPr>
              <a:t>- Bestseller: World War II Gliders (107k in 2 years).</a:t>
            </a:r>
          </a:p>
          <a:p>
            <a:pPr>
              <a:spcAft>
                <a:spcPts val="600"/>
              </a:spcAft>
            </a:pPr>
            <a:r>
              <a:rPr lang="en-US" sz="1400" i="0" u="none" strike="noStrike" dirty="0">
                <a:effectLst/>
              </a:rPr>
              <a:t>- Top 10 includes: Holders, cake cases, a purse, and jumbo bag.</a:t>
            </a:r>
          </a:p>
          <a:p>
            <a:pPr>
              <a:spcAft>
                <a:spcPts val="600"/>
              </a:spcAft>
            </a:pPr>
            <a:r>
              <a:rPr lang="en-US" sz="1400" i="0" u="none" strike="noStrike" dirty="0">
                <a:effectLst/>
              </a:rPr>
              <a:t>- Most Returns: White Cherry Lights (105 returns in 2 years).</a:t>
            </a:r>
          </a:p>
          <a:p>
            <a:pPr>
              <a:spcAft>
                <a:spcPts val="600"/>
              </a:spcAft>
            </a:pPr>
            <a:r>
              <a:rPr lang="en-US" sz="1400" i="0" u="none" strike="noStrike" dirty="0">
                <a:effectLst/>
              </a:rPr>
              <a:t>- Return List Dominance: Decor items and gifts - candles, flasks, pots, magnets, and </a:t>
            </a:r>
            <a:r>
              <a:rPr lang="en-US" sz="1400" b="0" i="0" u="none" strike="noStrike" dirty="0">
                <a:effectLst/>
              </a:rPr>
              <a:t>lights.</a:t>
            </a:r>
          </a:p>
        </p:txBody>
      </p:sp>
      <p:pic>
        <p:nvPicPr>
          <p:cNvPr id="11" name="Picture 10" descr="A graph with different colored squares&#10;&#10;Description automatically generated">
            <a:extLst>
              <a:ext uri="{FF2B5EF4-FFF2-40B4-BE49-F238E27FC236}">
                <a16:creationId xmlns:a16="http://schemas.microsoft.com/office/drawing/2014/main" id="{783D9CA8-B645-65FB-6DAE-708B65BFD99D}"/>
              </a:ext>
            </a:extLst>
          </p:cNvPr>
          <p:cNvPicPr>
            <a:picLocks noChangeAspect="1"/>
          </p:cNvPicPr>
          <p:nvPr/>
        </p:nvPicPr>
        <p:blipFill>
          <a:blip r:embed="rId6"/>
          <a:stretch>
            <a:fillRect/>
          </a:stretch>
        </p:blipFill>
        <p:spPr>
          <a:xfrm>
            <a:off x="506284" y="3096293"/>
            <a:ext cx="5407431" cy="2879457"/>
          </a:xfrm>
          <a:prstGeom prst="rect">
            <a:avLst/>
          </a:prstGeom>
        </p:spPr>
      </p:pic>
      <p:pic>
        <p:nvPicPr>
          <p:cNvPr id="7" name="Content Placeholder 6" descr="A chart of different colored rectangular shapes&#10;&#10;Description automatically generated">
            <a:extLst>
              <a:ext uri="{FF2B5EF4-FFF2-40B4-BE49-F238E27FC236}">
                <a16:creationId xmlns:a16="http://schemas.microsoft.com/office/drawing/2014/main" id="{08ADF72F-CACD-EB58-5D6B-797AF8FF49B3}"/>
              </a:ext>
            </a:extLst>
          </p:cNvPr>
          <p:cNvPicPr>
            <a:picLocks noGrp="1" noChangeAspect="1"/>
          </p:cNvPicPr>
          <p:nvPr>
            <p:ph idx="1"/>
          </p:nvPr>
        </p:nvPicPr>
        <p:blipFill>
          <a:blip r:embed="rId7"/>
          <a:stretch>
            <a:fillRect/>
          </a:stretch>
        </p:blipFill>
        <p:spPr>
          <a:xfrm>
            <a:off x="6234840" y="3062640"/>
            <a:ext cx="5407431" cy="2879457"/>
          </a:xfrm>
          <a:prstGeom prst="rect">
            <a:avLst/>
          </a:prstGeom>
        </p:spPr>
      </p:pic>
      <p:sp>
        <p:nvSpPr>
          <p:cNvPr id="50" name="Freeform: Shape 4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udio Recording Oct 25, 2023 at 7:28:10 PM">
            <a:hlinkClick r:id="" action="ppaction://media"/>
            <a:extLst>
              <a:ext uri="{FF2B5EF4-FFF2-40B4-BE49-F238E27FC236}">
                <a16:creationId xmlns:a16="http://schemas.microsoft.com/office/drawing/2014/main" id="{EF64235E-94E0-333C-EA09-F4E2F488E904}"/>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16368" y="145906"/>
            <a:ext cx="812800" cy="812800"/>
          </a:xfrm>
          <a:prstGeom prst="rect">
            <a:avLst/>
          </a:prstGeom>
        </p:spPr>
      </p:pic>
    </p:spTree>
    <p:custDataLst>
      <p:tags r:id="rId1"/>
    </p:custDataLst>
    <p:extLst>
      <p:ext uri="{BB962C8B-B14F-4D97-AF65-F5344CB8AC3E}">
        <p14:creationId xmlns:p14="http://schemas.microsoft.com/office/powerpoint/2010/main" val="3162202501"/>
      </p:ext>
    </p:extLst>
  </p:cSld>
  <p:clrMapOvr>
    <a:masterClrMapping/>
  </p:clrMapOvr>
  <mc:AlternateContent xmlns:mc="http://schemas.openxmlformats.org/markup-compatibility/2006">
    <mc:Choice xmlns:p14="http://schemas.microsoft.com/office/powerpoint/2010/main" Requires="p14">
      <p:transition spd="slow" p14:dur="2000" advTm="26943"/>
    </mc:Choice>
    <mc:Fallback>
      <p:transition spd="slow" advTm="269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1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315" objId="3"/>
        <p14:stopEvt time="26627"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9F736A6-D9F5-EBB4-1A46-BD71627D7F67}"/>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Online Sales Timeline</a:t>
            </a:r>
          </a:p>
        </p:txBody>
      </p:sp>
      <p:grpSp>
        <p:nvGrpSpPr>
          <p:cNvPr id="4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TextBox 8">
            <a:extLst>
              <a:ext uri="{FF2B5EF4-FFF2-40B4-BE49-F238E27FC236}">
                <a16:creationId xmlns:a16="http://schemas.microsoft.com/office/drawing/2014/main" id="{B2D70FC9-49E0-B055-39E4-EC8B06112326}"/>
              </a:ext>
            </a:extLst>
          </p:cNvPr>
          <p:cNvSpPr txBox="1"/>
          <p:nvPr/>
        </p:nvSpPr>
        <p:spPr>
          <a:xfrm>
            <a:off x="6251457" y="425099"/>
            <a:ext cx="5677712" cy="2109736"/>
          </a:xfrm>
          <a:prstGeom prst="rect">
            <a:avLst/>
          </a:prstGeom>
        </p:spPr>
        <p:txBody>
          <a:bodyPr vert="horz" lIns="91440" tIns="45720" rIns="91440" bIns="45720" rtlCol="0">
            <a:noAutofit/>
          </a:bodyPr>
          <a:lstStyle/>
          <a:p>
            <a:pPr>
              <a:spcAft>
                <a:spcPts val="600"/>
              </a:spcAft>
              <a:buFont typeface="Arial" panose="020B0604020202020204" pitchFamily="34" charset="0"/>
            </a:pPr>
            <a:r>
              <a:rPr lang="en-US" sz="1400" b="1" i="0" u="none" strike="noStrike" dirty="0">
                <a:effectLst/>
              </a:rPr>
              <a:t>Sales Trend Insights:</a:t>
            </a:r>
          </a:p>
          <a:p>
            <a:pPr>
              <a:spcAft>
                <a:spcPts val="600"/>
              </a:spcAft>
              <a:buFont typeface="Arial" panose="020B0604020202020204" pitchFamily="34" charset="0"/>
            </a:pPr>
            <a:endParaRPr lang="en-US" sz="1400" i="0" u="none" strike="noStrike" dirty="0">
              <a:effectLst/>
            </a:endParaRPr>
          </a:p>
          <a:p>
            <a:pPr>
              <a:spcAft>
                <a:spcPts val="600"/>
              </a:spcAft>
              <a:buFont typeface="Arial" panose="020B0604020202020204" pitchFamily="34" charset="0"/>
            </a:pPr>
            <a:r>
              <a:rPr lang="en-US" sz="1400" i="0" u="none" strike="noStrike" dirty="0">
                <a:effectLst/>
              </a:rPr>
              <a:t>- Seasonal spikes evident, particularly pre-Christmas.</a:t>
            </a:r>
          </a:p>
          <a:p>
            <a:pPr>
              <a:spcAft>
                <a:spcPts val="600"/>
              </a:spcAft>
              <a:buFont typeface="Arial" panose="020B0604020202020204" pitchFamily="34" charset="0"/>
            </a:pPr>
            <a:r>
              <a:rPr lang="en-US" sz="1400" i="0" u="none" strike="noStrike" dirty="0">
                <a:effectLst/>
              </a:rPr>
              <a:t>- Post-holiday dip observed.</a:t>
            </a:r>
          </a:p>
          <a:p>
            <a:pPr>
              <a:spcAft>
                <a:spcPts val="600"/>
              </a:spcAft>
              <a:buFont typeface="Arial" panose="020B0604020202020204" pitchFamily="34" charset="0"/>
            </a:pPr>
            <a:r>
              <a:rPr lang="en-US" sz="1400" i="0" u="none" strike="noStrike" dirty="0">
                <a:effectLst/>
              </a:rPr>
              <a:t>- Significant decline: December 2011 sales just half of December 2010's.</a:t>
            </a:r>
          </a:p>
        </p:txBody>
      </p:sp>
      <p:pic>
        <p:nvPicPr>
          <p:cNvPr id="4" name="Picture 3" descr="A graph showing sales and sales&#10;&#10;Description automatically generated with medium confidence">
            <a:extLst>
              <a:ext uri="{FF2B5EF4-FFF2-40B4-BE49-F238E27FC236}">
                <a16:creationId xmlns:a16="http://schemas.microsoft.com/office/drawing/2014/main" id="{9311CDAC-E99E-8D88-768F-FA6F512DB540}"/>
              </a:ext>
            </a:extLst>
          </p:cNvPr>
          <p:cNvPicPr>
            <a:picLocks noChangeAspect="1"/>
          </p:cNvPicPr>
          <p:nvPr/>
        </p:nvPicPr>
        <p:blipFill>
          <a:blip r:embed="rId6"/>
          <a:stretch>
            <a:fillRect/>
          </a:stretch>
        </p:blipFill>
        <p:spPr>
          <a:xfrm>
            <a:off x="506284" y="3096293"/>
            <a:ext cx="5407431" cy="2879457"/>
          </a:xfrm>
          <a:prstGeom prst="rect">
            <a:avLst/>
          </a:prstGeom>
        </p:spPr>
      </p:pic>
      <p:pic>
        <p:nvPicPr>
          <p:cNvPr id="10" name="Content Placeholder 9" descr="A colorful graph with text&#10;&#10;Description automatically generated">
            <a:extLst>
              <a:ext uri="{FF2B5EF4-FFF2-40B4-BE49-F238E27FC236}">
                <a16:creationId xmlns:a16="http://schemas.microsoft.com/office/drawing/2014/main" id="{9402874B-3402-3B5D-DEFC-E650C67C8874}"/>
              </a:ext>
            </a:extLst>
          </p:cNvPr>
          <p:cNvPicPr>
            <a:picLocks noGrp="1" noChangeAspect="1"/>
          </p:cNvPicPr>
          <p:nvPr>
            <p:ph idx="1"/>
          </p:nvPr>
        </p:nvPicPr>
        <p:blipFill>
          <a:blip r:embed="rId7"/>
          <a:stretch>
            <a:fillRect/>
          </a:stretch>
        </p:blipFill>
        <p:spPr>
          <a:xfrm>
            <a:off x="6234840" y="3062640"/>
            <a:ext cx="5407431" cy="2879457"/>
          </a:xfrm>
          <a:prstGeom prst="rect">
            <a:avLst/>
          </a:prstGeom>
        </p:spPr>
      </p:pic>
      <p:sp>
        <p:nvSpPr>
          <p:cNvPr id="49" name="Freeform: Shape 4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52" name="Freeform: Shape 5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udio Recording Oct 25, 2023 at 7:40:14 PM">
            <a:hlinkClick r:id="" action="ppaction://media"/>
            <a:extLst>
              <a:ext uri="{FF2B5EF4-FFF2-40B4-BE49-F238E27FC236}">
                <a16:creationId xmlns:a16="http://schemas.microsoft.com/office/drawing/2014/main" id="{C883DE7F-7E4C-BB32-42BE-42708E8E874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16368" y="96318"/>
            <a:ext cx="812800" cy="812800"/>
          </a:xfrm>
          <a:prstGeom prst="rect">
            <a:avLst/>
          </a:prstGeom>
        </p:spPr>
      </p:pic>
    </p:spTree>
    <p:custDataLst>
      <p:tags r:id="rId1"/>
    </p:custDataLst>
    <p:extLst>
      <p:ext uri="{BB962C8B-B14F-4D97-AF65-F5344CB8AC3E}">
        <p14:creationId xmlns:p14="http://schemas.microsoft.com/office/powerpoint/2010/main" val="2803287277"/>
      </p:ext>
    </p:extLst>
  </p:cSld>
  <p:clrMapOvr>
    <a:masterClrMapping/>
  </p:clrMapOvr>
  <mc:AlternateContent xmlns:mc="http://schemas.openxmlformats.org/markup-compatibility/2006">
    <mc:Choice xmlns:p14="http://schemas.microsoft.com/office/powerpoint/2010/main" Requires="p14">
      <p:transition spd="slow" p14:dur="2000" advTm="22465"/>
    </mc:Choice>
    <mc:Fallback>
      <p:transition spd="slow" advTm="22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88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334" objId="3"/>
        <p14:stopEvt time="22275" objId="3"/>
      </p14:showEvtLst>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8" name="Freeform: Shape 4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31AE5A-D620-AB5F-0F01-B37C0CCCC230}"/>
              </a:ext>
            </a:extLst>
          </p:cNvPr>
          <p:cNvSpPr>
            <a:spLocks noGrp="1"/>
          </p:cNvSpPr>
          <p:nvPr>
            <p:ph type="title"/>
          </p:nvPr>
        </p:nvSpPr>
        <p:spPr>
          <a:xfrm>
            <a:off x="525717" y="787068"/>
            <a:ext cx="10077557" cy="1325563"/>
          </a:xfrm>
        </p:spPr>
        <p:txBody>
          <a:bodyPr>
            <a:normAutofit/>
          </a:bodyPr>
          <a:lstStyle/>
          <a:p>
            <a:r>
              <a:rPr lang="en-US" dirty="0"/>
              <a:t>Data Preprocessing Steps</a:t>
            </a:r>
          </a:p>
        </p:txBody>
      </p:sp>
      <p:grpSp>
        <p:nvGrpSpPr>
          <p:cNvPr id="49"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67"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8"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9"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4"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5"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7" name="Freeform: Shape 56">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oup 58">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0" name="Freeform: Shape 59">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61">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9C7BE32F-15F8-DFFA-1FC5-885B41AE2FA3}"/>
              </a:ext>
            </a:extLst>
          </p:cNvPr>
          <p:cNvGraphicFramePr>
            <a:graphicFrameLocks noGrp="1"/>
          </p:cNvGraphicFramePr>
          <p:nvPr>
            <p:ph idx="1"/>
            <p:extLst>
              <p:ext uri="{D42A27DB-BD31-4B8C-83A1-F6EECF244321}">
                <p14:modId xmlns:p14="http://schemas.microsoft.com/office/powerpoint/2010/main" val="1595890431"/>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Audio Recording Oct 25, 2023 at 7:39:29 PM">
            <a:hlinkClick r:id="" action="ppaction://media"/>
            <a:extLst>
              <a:ext uri="{FF2B5EF4-FFF2-40B4-BE49-F238E27FC236}">
                <a16:creationId xmlns:a16="http://schemas.microsoft.com/office/drawing/2014/main" id="{F66F19D6-6F29-69BF-2F7F-602426240406}"/>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11268256" y="98110"/>
            <a:ext cx="812800" cy="812800"/>
          </a:xfrm>
          <a:prstGeom prst="rect">
            <a:avLst/>
          </a:prstGeom>
        </p:spPr>
      </p:pic>
    </p:spTree>
    <p:custDataLst>
      <p:tags r:id="rId1"/>
    </p:custDataLst>
    <p:extLst>
      <p:ext uri="{BB962C8B-B14F-4D97-AF65-F5344CB8AC3E}">
        <p14:creationId xmlns:p14="http://schemas.microsoft.com/office/powerpoint/2010/main" val="1027957705"/>
      </p:ext>
    </p:extLst>
  </p:cSld>
  <p:clrMapOvr>
    <a:masterClrMapping/>
  </p:clrMapOvr>
  <mc:AlternateContent xmlns:mc="http://schemas.openxmlformats.org/markup-compatibility/2006">
    <mc:Choice xmlns:p14="http://schemas.microsoft.com/office/powerpoint/2010/main" Requires="p14">
      <p:transition spd="slow" p14:dur="2000" advTm="42145"/>
    </mc:Choice>
    <mc:Fallback>
      <p:transition spd="slow" advTm="42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32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494" objId="3"/>
        <p14:stopEvt time="40941" objId="3"/>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1796-E5BC-1259-B4A4-E630020C33DB}"/>
              </a:ext>
            </a:extLst>
          </p:cNvPr>
          <p:cNvSpPr>
            <a:spLocks noGrp="1"/>
          </p:cNvSpPr>
          <p:nvPr>
            <p:ph type="title"/>
          </p:nvPr>
        </p:nvSpPr>
        <p:spPr/>
        <p:txBody>
          <a:bodyPr/>
          <a:lstStyle/>
          <a:p>
            <a:r>
              <a:rPr lang="en-US" dirty="0"/>
              <a:t>RFM analysis</a:t>
            </a:r>
          </a:p>
        </p:txBody>
      </p:sp>
      <p:graphicFrame>
        <p:nvGraphicFramePr>
          <p:cNvPr id="5" name="Content Placeholder 2">
            <a:extLst>
              <a:ext uri="{FF2B5EF4-FFF2-40B4-BE49-F238E27FC236}">
                <a16:creationId xmlns:a16="http://schemas.microsoft.com/office/drawing/2014/main" id="{7C2587EF-114F-F473-699A-EC46AB5054A8}"/>
              </a:ext>
            </a:extLst>
          </p:cNvPr>
          <p:cNvGraphicFramePr>
            <a:graphicFrameLocks noGrp="1"/>
          </p:cNvGraphicFramePr>
          <p:nvPr>
            <p:ph idx="1"/>
            <p:extLst>
              <p:ext uri="{D42A27DB-BD31-4B8C-83A1-F6EECF244321}">
                <p14:modId xmlns:p14="http://schemas.microsoft.com/office/powerpoint/2010/main" val="926707416"/>
              </p:ext>
            </p:extLst>
          </p:nvPr>
        </p:nvGraphicFramePr>
        <p:xfrm>
          <a:off x="525717" y="3169629"/>
          <a:ext cx="10077557" cy="35490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TextBox 5">
            <a:extLst>
              <a:ext uri="{FF2B5EF4-FFF2-40B4-BE49-F238E27FC236}">
                <a16:creationId xmlns:a16="http://schemas.microsoft.com/office/drawing/2014/main" id="{902CF140-3589-3679-DA3C-1A152E64F187}"/>
              </a:ext>
            </a:extLst>
          </p:cNvPr>
          <p:cNvSpPr txBox="1"/>
          <p:nvPr/>
        </p:nvSpPr>
        <p:spPr>
          <a:xfrm>
            <a:off x="525717" y="2457997"/>
            <a:ext cx="11666283" cy="646331"/>
          </a:xfrm>
          <a:prstGeom prst="rect">
            <a:avLst/>
          </a:prstGeom>
          <a:noFill/>
        </p:spPr>
        <p:txBody>
          <a:bodyPr wrap="square">
            <a:spAutoFit/>
          </a:bodyPr>
          <a:lstStyle/>
          <a:p>
            <a:pPr algn="l"/>
            <a:r>
              <a:rPr lang="en-US" dirty="0">
                <a:solidFill>
                  <a:srgbClr val="000000"/>
                </a:solidFill>
                <a:latin typeface="Avenir Book" panose="02000503020000020003" pitchFamily="2" charset="0"/>
              </a:rPr>
              <a:t>Segment customers based on their purchase patterns by </a:t>
            </a:r>
            <a:r>
              <a:rPr lang="en-US" b="0" i="0" dirty="0">
                <a:solidFill>
                  <a:srgbClr val="000000"/>
                </a:solidFill>
                <a:effectLst/>
                <a:latin typeface="Avenir Book" panose="02000503020000020003" pitchFamily="2" charset="0"/>
              </a:rPr>
              <a:t>grouping them based on their previous purchase transactions, with 3 quantitative factors:</a:t>
            </a:r>
          </a:p>
        </p:txBody>
      </p:sp>
      <p:pic>
        <p:nvPicPr>
          <p:cNvPr id="3" name="Audio Recording Oct 25, 2023 at 7:52:28 PM">
            <a:hlinkClick r:id="" action="ppaction://media"/>
            <a:extLst>
              <a:ext uri="{FF2B5EF4-FFF2-40B4-BE49-F238E27FC236}">
                <a16:creationId xmlns:a16="http://schemas.microsoft.com/office/drawing/2014/main" id="{D0ACABC1-8984-259D-9D99-29E2954C3153}"/>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11043264" y="249904"/>
            <a:ext cx="812800" cy="812800"/>
          </a:xfrm>
          <a:prstGeom prst="rect">
            <a:avLst/>
          </a:prstGeom>
        </p:spPr>
      </p:pic>
    </p:spTree>
    <p:custDataLst>
      <p:tags r:id="rId1"/>
    </p:custDataLst>
    <p:extLst>
      <p:ext uri="{BB962C8B-B14F-4D97-AF65-F5344CB8AC3E}">
        <p14:creationId xmlns:p14="http://schemas.microsoft.com/office/powerpoint/2010/main" val="2289984724"/>
      </p:ext>
    </p:extLst>
  </p:cSld>
  <p:clrMapOvr>
    <a:masterClrMapping/>
  </p:clrMapOvr>
  <mc:AlternateContent xmlns:mc="http://schemas.openxmlformats.org/markup-compatibility/2006">
    <mc:Choice xmlns:p14="http://schemas.microsoft.com/office/powerpoint/2010/main" Requires="p14">
      <p:transition spd="slow" p14:dur="2000" advTm="26746"/>
    </mc:Choice>
    <mc:Fallback>
      <p:transition spd="slow" advTm="267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85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extLst>
    <p:ext uri="{E180D4A7-C9FB-4DFB-919C-405C955672EB}">
      <p14:showEvtLst xmlns:p14="http://schemas.microsoft.com/office/powerpoint/2010/main">
        <p14:playEvt time="488" objId="3"/>
        <p14:stopEvt time="26477" objId="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10.xml><?xml version="1.0" encoding="utf-8"?>
<p:tagLst xmlns:a="http://schemas.openxmlformats.org/drawingml/2006/main" xmlns:r="http://schemas.openxmlformats.org/officeDocument/2006/relationships" xmlns:p="http://schemas.openxmlformats.org/presentationml/2006/main">
  <p:tag name="TIMING" val="|0.4"/>
</p:tagLst>
</file>

<file path=ppt/tags/tag11.xml><?xml version="1.0" encoding="utf-8"?>
<p:tagLst xmlns:a="http://schemas.openxmlformats.org/drawingml/2006/main" xmlns:r="http://schemas.openxmlformats.org/officeDocument/2006/relationships" xmlns:p="http://schemas.openxmlformats.org/presentationml/2006/main">
  <p:tag name="TIMING" val="|0.5"/>
</p:tagLst>
</file>

<file path=ppt/tags/tag12.xml><?xml version="1.0" encoding="utf-8"?>
<p:tagLst xmlns:a="http://schemas.openxmlformats.org/drawingml/2006/main" xmlns:r="http://schemas.openxmlformats.org/officeDocument/2006/relationships" xmlns:p="http://schemas.openxmlformats.org/presentationml/2006/main">
  <p:tag name="TIMING" val="|0.5|17.2"/>
</p:tagLst>
</file>

<file path=ppt/tags/tag13.xml><?xml version="1.0" encoding="utf-8"?>
<p:tagLst xmlns:a="http://schemas.openxmlformats.org/drawingml/2006/main" xmlns:r="http://schemas.openxmlformats.org/officeDocument/2006/relationships" xmlns:p="http://schemas.openxmlformats.org/presentationml/2006/main">
  <p:tag name="TIMING" val="|0.9"/>
</p:tagLst>
</file>

<file path=ppt/tags/tag14.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0.4"/>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3"/>
</p:tagLst>
</file>

<file path=ppt/tags/tag6.xml><?xml version="1.0" encoding="utf-8"?>
<p:tagLst xmlns:a="http://schemas.openxmlformats.org/drawingml/2006/main" xmlns:r="http://schemas.openxmlformats.org/officeDocument/2006/relationships" xmlns:p="http://schemas.openxmlformats.org/presentationml/2006/main">
  <p:tag name="TIMING" val="|0.3"/>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ags/tag8.xml><?xml version="1.0" encoding="utf-8"?>
<p:tagLst xmlns:a="http://schemas.openxmlformats.org/drawingml/2006/main" xmlns:r="http://schemas.openxmlformats.org/officeDocument/2006/relationships" xmlns:p="http://schemas.openxmlformats.org/presentationml/2006/main">
  <p:tag name="TIMING" val="|0.4"/>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2793</TotalTime>
  <Words>2174</Words>
  <Application>Microsoft Macintosh PowerPoint</Application>
  <PresentationFormat>Widescreen</PresentationFormat>
  <Paragraphs>190</Paragraphs>
  <Slides>15</Slides>
  <Notes>14</Notes>
  <HiddenSlides>0</HiddenSlides>
  <MMClips>14</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Avenir Book</vt:lpstr>
      <vt:lpstr>Avenir Next LT Pro</vt:lpstr>
      <vt:lpstr>Avenir Next LT Pro Light</vt:lpstr>
      <vt:lpstr>Calibri</vt:lpstr>
      <vt:lpstr>Georgia Pro Semibold</vt:lpstr>
      <vt:lpstr>Helvetica Neue</vt:lpstr>
      <vt:lpstr>Söhne</vt:lpstr>
      <vt:lpstr>RocaVTI</vt:lpstr>
      <vt:lpstr>Retail Challenge</vt:lpstr>
      <vt:lpstr>Business Context</vt:lpstr>
      <vt:lpstr>Customer Analysis: Total Purchase Amount</vt:lpstr>
      <vt:lpstr>Country Analysis:  Total Purchase Amount</vt:lpstr>
      <vt:lpstr>Country Analysis: Unique Customers</vt:lpstr>
      <vt:lpstr>Product Analysis: Quantity</vt:lpstr>
      <vt:lpstr>Online Sales Timeline</vt:lpstr>
      <vt:lpstr>Data Preprocessing Steps</vt:lpstr>
      <vt:lpstr>RFM analysis</vt:lpstr>
      <vt:lpstr>K-means Clustering</vt:lpstr>
      <vt:lpstr>Customer Cluster Analysis</vt:lpstr>
      <vt:lpstr>Train &amp; Evaluate the Model</vt:lpstr>
      <vt:lpstr>Forecast Sales in next 90 days</vt:lpstr>
      <vt:lpstr>Difficulties in the challenge</vt:lpstr>
      <vt:lpstr>Future Analysis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Challenge</dc:title>
  <dc:creator>Laura Le (Hearts &amp; Science)</dc:creator>
  <cp:lastModifiedBy>Laura Le (Hearts &amp; Science)</cp:lastModifiedBy>
  <cp:revision>3</cp:revision>
  <dcterms:created xsi:type="dcterms:W3CDTF">2023-10-24T02:10:45Z</dcterms:created>
  <dcterms:modified xsi:type="dcterms:W3CDTF">2023-10-26T03:18:49Z</dcterms:modified>
</cp:coreProperties>
</file>