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Agrandir Grand Heavy" charset="1" panose="00000A07000000000000"/>
      <p:regular r:id="rId21"/>
    </p:embeddedFont>
    <p:embeddedFont>
      <p:font typeface="Barlow Condensed Bold" charset="1" panose="00000806000000000000"/>
      <p:regular r:id="rId22"/>
    </p:embeddedFont>
    <p:embeddedFont>
      <p:font typeface="Kollektif" charset="1" panose="020B0604020101010102"/>
      <p:regular r:id="rId23"/>
    </p:embeddedFont>
    <p:embeddedFont>
      <p:font typeface="Gliker Bold" charset="1" panose="00000800000000000000"/>
      <p:regular r:id="rId24"/>
    </p:embeddedFont>
    <p:embeddedFont>
      <p:font typeface="Neue Machina Ultra-Bold" charset="1" panose="00000900000000000000"/>
      <p:regular r:id="rId25"/>
    </p:embeddedFont>
    <p:embeddedFont>
      <p:font typeface="Open Sans Bold" charset="1" panose="020B0806030504020204"/>
      <p:regular r:id="rId26"/>
    </p:embeddedFont>
    <p:embeddedFont>
      <p:font typeface="Neue Machina" charset="1" panose="00000500000000000000"/>
      <p:regular r:id="rId27"/>
    </p:embeddedFont>
    <p:embeddedFont>
      <p:font typeface="Open Sans" charset="1" panose="020B0606030504020204"/>
      <p:regular r:id="rId28"/>
    </p:embeddedFont>
    <p:embeddedFont>
      <p:font typeface="Gliker Heavy" charset="1" panose="00000A00000000000000"/>
      <p:regular r:id="rId29"/>
    </p:embeddedFont>
    <p:embeddedFont>
      <p:font typeface="Gliker" charset="1" panose="00000500000000000000"/>
      <p:regular r:id="rId30"/>
    </p:embeddedFont>
    <p:embeddedFont>
      <p:font typeface="Kollektif Bold" charset="1" panose="020B0604020101010102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21.png" Type="http://schemas.openxmlformats.org/officeDocument/2006/relationships/image"/><Relationship Id="rId4" Target="../media/image22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21.png" Type="http://schemas.openxmlformats.org/officeDocument/2006/relationships/image"/><Relationship Id="rId4" Target="../media/image22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9.png" Type="http://schemas.openxmlformats.org/officeDocument/2006/relationships/image"/><Relationship Id="rId6" Target="../media/image20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21.png" Type="http://schemas.openxmlformats.org/officeDocument/2006/relationships/image"/><Relationship Id="rId4" Target="../media/image2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344840" y="1686624"/>
            <a:ext cx="14205593" cy="7881561"/>
            <a:chOff x="0" y="0"/>
            <a:chExt cx="1775794" cy="98524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775794" cy="985248"/>
            </a:xfrm>
            <a:custGeom>
              <a:avLst/>
              <a:gdLst/>
              <a:ahLst/>
              <a:cxnLst/>
              <a:rect r="r" b="b" t="t" l="l"/>
              <a:pathLst>
                <a:path h="985248" w="1775794">
                  <a:moveTo>
                    <a:pt x="0" y="0"/>
                  </a:moveTo>
                  <a:lnTo>
                    <a:pt x="1775794" y="0"/>
                  </a:lnTo>
                  <a:lnTo>
                    <a:pt x="1775794" y="985248"/>
                  </a:lnTo>
                  <a:lnTo>
                    <a:pt x="0" y="985248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1775794" cy="10138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419161" y="1028700"/>
            <a:ext cx="14205593" cy="8148757"/>
            <a:chOff x="0" y="0"/>
            <a:chExt cx="1775794" cy="101864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775794" cy="1018649"/>
            </a:xfrm>
            <a:custGeom>
              <a:avLst/>
              <a:gdLst/>
              <a:ahLst/>
              <a:cxnLst/>
              <a:rect r="r" b="b" t="t" l="l"/>
              <a:pathLst>
                <a:path h="1018649" w="1775794">
                  <a:moveTo>
                    <a:pt x="0" y="0"/>
                  </a:moveTo>
                  <a:lnTo>
                    <a:pt x="1775794" y="0"/>
                  </a:lnTo>
                  <a:lnTo>
                    <a:pt x="1775794" y="1018649"/>
                  </a:lnTo>
                  <a:lnTo>
                    <a:pt x="0" y="1018649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1775794" cy="10472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2487410">
            <a:off x="763353" y="6782045"/>
            <a:ext cx="1311615" cy="1311615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5CE1E6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190500" y="161925"/>
              <a:ext cx="431800" cy="460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037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4680082" y="505564"/>
            <a:ext cx="2880295" cy="2733662"/>
          </a:xfrm>
          <a:custGeom>
            <a:avLst/>
            <a:gdLst/>
            <a:ahLst/>
            <a:cxnLst/>
            <a:rect r="r" b="b" t="t" l="l"/>
            <a:pathLst>
              <a:path h="2733662" w="2880295">
                <a:moveTo>
                  <a:pt x="0" y="0"/>
                </a:moveTo>
                <a:lnTo>
                  <a:pt x="2880295" y="0"/>
                </a:lnTo>
                <a:lnTo>
                  <a:pt x="2880295" y="2733662"/>
                </a:lnTo>
                <a:lnTo>
                  <a:pt x="0" y="27336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4749463" y="571412"/>
            <a:ext cx="2741534" cy="2601965"/>
          </a:xfrm>
          <a:custGeom>
            <a:avLst/>
            <a:gdLst/>
            <a:ahLst/>
            <a:cxnLst/>
            <a:rect r="r" b="b" t="t" l="l"/>
            <a:pathLst>
              <a:path h="2601965" w="2741534">
                <a:moveTo>
                  <a:pt x="0" y="0"/>
                </a:moveTo>
                <a:lnTo>
                  <a:pt x="2741533" y="0"/>
                </a:lnTo>
                <a:lnTo>
                  <a:pt x="2741533" y="2601965"/>
                </a:lnTo>
                <a:lnTo>
                  <a:pt x="0" y="26019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4" id="14"/>
          <p:cNvSpPr txBox="true"/>
          <p:nvPr/>
        </p:nvSpPr>
        <p:spPr>
          <a:xfrm rot="32529">
            <a:off x="6423119" y="1648519"/>
            <a:ext cx="5036142" cy="25801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005"/>
              </a:lnSpc>
            </a:pPr>
            <a:r>
              <a:rPr lang="en-US" sz="12732" spc="763">
                <a:solidFill>
                  <a:srgbClr val="EFFD6C"/>
                </a:solidFill>
                <a:latin typeface="Agrandir Grand Heavy"/>
              </a:rPr>
              <a:t>LER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202297" y="4816854"/>
            <a:ext cx="10639320" cy="3238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04"/>
              </a:lnSpc>
            </a:pPr>
            <a:r>
              <a:rPr lang="en-US" sz="7186" spc="431">
                <a:solidFill>
                  <a:srgbClr val="C8B0E4"/>
                </a:solidFill>
                <a:latin typeface="Agrandir Grand Heavy"/>
              </a:rPr>
              <a:t>AVALIAÇÃO SOMATIVA</a:t>
            </a:r>
          </a:p>
          <a:p>
            <a:pPr algn="ctr">
              <a:lnSpc>
                <a:spcPts val="7904"/>
              </a:lnSpc>
            </a:pPr>
          </a:p>
        </p:txBody>
      </p:sp>
      <p:grpSp>
        <p:nvGrpSpPr>
          <p:cNvPr name="Group 16" id="16"/>
          <p:cNvGrpSpPr/>
          <p:nvPr/>
        </p:nvGrpSpPr>
        <p:grpSpPr>
          <a:xfrm rot="2487410">
            <a:off x="14538743" y="8350950"/>
            <a:ext cx="1311615" cy="1311615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BF63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190500" y="161925"/>
              <a:ext cx="431800" cy="460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037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2487410">
            <a:off x="1620811" y="841284"/>
            <a:ext cx="1311615" cy="1311615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914D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190500" y="161925"/>
              <a:ext cx="431800" cy="460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037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2487410">
            <a:off x="7190971" y="8633404"/>
            <a:ext cx="1311615" cy="1311615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3131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190500" y="161925"/>
              <a:ext cx="431800" cy="460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037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2487410">
            <a:off x="12260131" y="775435"/>
            <a:ext cx="1311615" cy="1311615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38B6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190500" y="161925"/>
              <a:ext cx="431800" cy="460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037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CE1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117810"/>
            <a:ext cx="10422604" cy="10403654"/>
          </a:xfrm>
          <a:custGeom>
            <a:avLst/>
            <a:gdLst/>
            <a:ahLst/>
            <a:cxnLst/>
            <a:rect r="r" b="b" t="t" l="l"/>
            <a:pathLst>
              <a:path h="10403654" w="10422604">
                <a:moveTo>
                  <a:pt x="0" y="0"/>
                </a:moveTo>
                <a:lnTo>
                  <a:pt x="10422604" y="0"/>
                </a:lnTo>
                <a:lnTo>
                  <a:pt x="10422604" y="10403654"/>
                </a:lnTo>
                <a:lnTo>
                  <a:pt x="0" y="104036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703944" y="0"/>
            <a:ext cx="10422604" cy="10403654"/>
          </a:xfrm>
          <a:custGeom>
            <a:avLst/>
            <a:gdLst/>
            <a:ahLst/>
            <a:cxnLst/>
            <a:rect r="r" b="b" t="t" l="l"/>
            <a:pathLst>
              <a:path h="10403654" w="10422604">
                <a:moveTo>
                  <a:pt x="0" y="0"/>
                </a:moveTo>
                <a:lnTo>
                  <a:pt x="10422604" y="0"/>
                </a:lnTo>
                <a:lnTo>
                  <a:pt x="10422604" y="10403654"/>
                </a:lnTo>
                <a:lnTo>
                  <a:pt x="0" y="104036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216121" y="523498"/>
            <a:ext cx="16043179" cy="9032910"/>
            <a:chOff x="0" y="0"/>
            <a:chExt cx="2005504" cy="112917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005504" cy="1129174"/>
            </a:xfrm>
            <a:custGeom>
              <a:avLst/>
              <a:gdLst/>
              <a:ahLst/>
              <a:cxnLst/>
              <a:rect r="r" b="b" t="t" l="l"/>
              <a:pathLst>
                <a:path h="1129174" w="2005504">
                  <a:moveTo>
                    <a:pt x="0" y="0"/>
                  </a:moveTo>
                  <a:lnTo>
                    <a:pt x="2005504" y="0"/>
                  </a:lnTo>
                  <a:lnTo>
                    <a:pt x="2005504" y="1129174"/>
                  </a:lnTo>
                  <a:lnTo>
                    <a:pt x="0" y="112917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28575"/>
              <a:ext cx="2005504" cy="11577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401892" y="857038"/>
            <a:ext cx="15058497" cy="8365831"/>
          </a:xfrm>
          <a:custGeom>
            <a:avLst/>
            <a:gdLst/>
            <a:ahLst/>
            <a:cxnLst/>
            <a:rect r="r" b="b" t="t" l="l"/>
            <a:pathLst>
              <a:path h="8365831" w="15058497">
                <a:moveTo>
                  <a:pt x="0" y="0"/>
                </a:moveTo>
                <a:lnTo>
                  <a:pt x="15058497" y="0"/>
                </a:lnTo>
                <a:lnTo>
                  <a:pt x="15058497" y="8365831"/>
                </a:lnTo>
                <a:lnTo>
                  <a:pt x="0" y="83658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334" t="-2426" r="-1227" b="-2299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802818" y="600238"/>
            <a:ext cx="9054124" cy="1942322"/>
            <a:chOff x="0" y="0"/>
            <a:chExt cx="2392922" cy="51333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392922" cy="513338"/>
            </a:xfrm>
            <a:custGeom>
              <a:avLst/>
              <a:gdLst/>
              <a:ahLst/>
              <a:cxnLst/>
              <a:rect r="r" b="b" t="t" l="l"/>
              <a:pathLst>
                <a:path h="513338" w="2392922">
                  <a:moveTo>
                    <a:pt x="0" y="0"/>
                  </a:moveTo>
                  <a:lnTo>
                    <a:pt x="2392922" y="0"/>
                  </a:lnTo>
                  <a:lnTo>
                    <a:pt x="2392922" y="513338"/>
                  </a:lnTo>
                  <a:lnTo>
                    <a:pt x="0" y="513338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2392922" cy="5419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42563" y="523498"/>
            <a:ext cx="9028553" cy="1670063"/>
            <a:chOff x="0" y="0"/>
            <a:chExt cx="2386164" cy="44138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386164" cy="441383"/>
            </a:xfrm>
            <a:custGeom>
              <a:avLst/>
              <a:gdLst/>
              <a:ahLst/>
              <a:cxnLst/>
              <a:rect r="r" b="b" t="t" l="l"/>
              <a:pathLst>
                <a:path h="441383" w="2386164">
                  <a:moveTo>
                    <a:pt x="0" y="0"/>
                  </a:moveTo>
                  <a:lnTo>
                    <a:pt x="2386164" y="0"/>
                  </a:lnTo>
                  <a:lnTo>
                    <a:pt x="2386164" y="441383"/>
                  </a:lnTo>
                  <a:lnTo>
                    <a:pt x="0" y="441383"/>
                  </a:lnTo>
                  <a:close/>
                </a:path>
              </a:pathLst>
            </a:custGeom>
            <a:solidFill>
              <a:srgbClr val="C8B0E4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2386164" cy="469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937193">
            <a:off x="15829058" y="7735863"/>
            <a:ext cx="1631077" cy="1631077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C8B0E4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190500" y="161925"/>
              <a:ext cx="431800" cy="460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037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1282194">
            <a:off x="12962982" y="1397502"/>
            <a:ext cx="4065793" cy="1049714"/>
          </a:xfrm>
          <a:custGeom>
            <a:avLst/>
            <a:gdLst/>
            <a:ahLst/>
            <a:cxnLst/>
            <a:rect r="r" b="b" t="t" l="l"/>
            <a:pathLst>
              <a:path h="1049714" w="4065793">
                <a:moveTo>
                  <a:pt x="0" y="0"/>
                </a:moveTo>
                <a:lnTo>
                  <a:pt x="4065793" y="0"/>
                </a:lnTo>
                <a:lnTo>
                  <a:pt x="4065793" y="1049714"/>
                </a:lnTo>
                <a:lnTo>
                  <a:pt x="0" y="10497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9291280" y="600238"/>
            <a:ext cx="1131324" cy="1131324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466396" y="87561"/>
                  </a:lnTo>
                  <a:lnTo>
                    <a:pt x="553838" y="27679"/>
                  </a:lnTo>
                  <a:lnTo>
                    <a:pt x="578287" y="131093"/>
                  </a:lnTo>
                  <a:lnTo>
                    <a:pt x="681363" y="106978"/>
                  </a:lnTo>
                  <a:lnTo>
                    <a:pt x="666963" y="212279"/>
                  </a:lnTo>
                  <a:lnTo>
                    <a:pt x="771752" y="227186"/>
                  </a:lnTo>
                  <a:lnTo>
                    <a:pt x="720448" y="320152"/>
                  </a:lnTo>
                  <a:lnTo>
                    <a:pt x="812800" y="372069"/>
                  </a:lnTo>
                  <a:lnTo>
                    <a:pt x="731520" y="440145"/>
                  </a:lnTo>
                  <a:lnTo>
                    <a:pt x="798961" y="522061"/>
                  </a:lnTo>
                  <a:lnTo>
                    <a:pt x="698682" y="556053"/>
                  </a:lnTo>
                  <a:lnTo>
                    <a:pt x="732104" y="656904"/>
                  </a:lnTo>
                  <a:lnTo>
                    <a:pt x="626370" y="652219"/>
                  </a:lnTo>
                  <a:lnTo>
                    <a:pt x="621259" y="758384"/>
                  </a:lnTo>
                  <a:lnTo>
                    <a:pt x="524350" y="715658"/>
                  </a:lnTo>
                  <a:lnTo>
                    <a:pt x="481396" y="812800"/>
                  </a:lnTo>
                  <a:lnTo>
                    <a:pt x="406400" y="737801"/>
                  </a:lnTo>
                  <a:lnTo>
                    <a:pt x="331404" y="812800"/>
                  </a:lnTo>
                  <a:lnTo>
                    <a:pt x="288450" y="715658"/>
                  </a:lnTo>
                  <a:lnTo>
                    <a:pt x="191541" y="758384"/>
                  </a:lnTo>
                  <a:lnTo>
                    <a:pt x="186430" y="652219"/>
                  </a:lnTo>
                  <a:lnTo>
                    <a:pt x="80696" y="656904"/>
                  </a:lnTo>
                  <a:lnTo>
                    <a:pt x="114118" y="556053"/>
                  </a:lnTo>
                  <a:lnTo>
                    <a:pt x="13839" y="522061"/>
                  </a:lnTo>
                  <a:lnTo>
                    <a:pt x="81280" y="440145"/>
                  </a:lnTo>
                  <a:lnTo>
                    <a:pt x="0" y="372069"/>
                  </a:lnTo>
                  <a:lnTo>
                    <a:pt x="92352" y="320152"/>
                  </a:lnTo>
                  <a:lnTo>
                    <a:pt x="41047" y="227186"/>
                  </a:lnTo>
                  <a:lnTo>
                    <a:pt x="145837" y="212279"/>
                  </a:lnTo>
                  <a:lnTo>
                    <a:pt x="131437" y="106978"/>
                  </a:lnTo>
                  <a:lnTo>
                    <a:pt x="234513" y="131093"/>
                  </a:lnTo>
                  <a:lnTo>
                    <a:pt x="258962" y="27679"/>
                  </a:lnTo>
                  <a:lnTo>
                    <a:pt x="346404" y="87561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EA5A9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139700" y="111125"/>
              <a:ext cx="533400" cy="561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037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393636" y="813796"/>
            <a:ext cx="9635333" cy="10227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13"/>
              </a:lnSpc>
            </a:pPr>
            <a:r>
              <a:rPr lang="en-US" sz="3284" spc="197">
                <a:solidFill>
                  <a:srgbClr val="000000"/>
                </a:solidFill>
                <a:latin typeface="Agrandir Grand Heavy"/>
              </a:rPr>
              <a:t>1-CONT.METODOLOGIA KANBAN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323701" y="2789872"/>
            <a:ext cx="13315889" cy="6209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99"/>
              </a:lnSpc>
              <a:spcBef>
                <a:spcPct val="0"/>
              </a:spcBef>
            </a:pPr>
            <a:r>
              <a:rPr lang="en-US" sz="1453" spc="36">
                <a:solidFill>
                  <a:srgbClr val="000000"/>
                </a:solidFill>
                <a:latin typeface="Neue Machina"/>
              </a:rPr>
              <a:t>6.2.1 Identificação de Trabalho: Definição de colunas</a:t>
            </a:r>
          </a:p>
          <a:p>
            <a:pPr algn="ctr">
              <a:lnSpc>
                <a:spcPts val="1599"/>
              </a:lnSpc>
              <a:spcBef>
                <a:spcPct val="0"/>
              </a:spcBef>
            </a:pPr>
            <a:r>
              <a:rPr lang="en-US" sz="1453" spc="36">
                <a:solidFill>
                  <a:srgbClr val="000000"/>
                </a:solidFill>
                <a:latin typeface="Neue Machina"/>
              </a:rPr>
              <a:t>kanban: definição de colunas</a:t>
            </a:r>
          </a:p>
          <a:p>
            <a:pPr algn="ctr">
              <a:lnSpc>
                <a:spcPts val="1599"/>
              </a:lnSpc>
              <a:spcBef>
                <a:spcPct val="0"/>
              </a:spcBef>
            </a:pPr>
            <a:r>
              <a:rPr lang="en-US" sz="1453" spc="36">
                <a:solidFill>
                  <a:srgbClr val="000000"/>
                </a:solidFill>
                <a:latin typeface="Neue Machina"/>
              </a:rPr>
              <a:t>Existem essas três colunas básicas (“a fazer”, “fazendo” e “feito”), porém a metodologia Kanban pode ser organizada conforme sua necessidade.</a:t>
            </a:r>
          </a:p>
          <a:p>
            <a:pPr algn="ctr">
              <a:lnSpc>
                <a:spcPts val="1599"/>
              </a:lnSpc>
              <a:spcBef>
                <a:spcPct val="0"/>
              </a:spcBef>
            </a:pPr>
          </a:p>
          <a:p>
            <a:pPr algn="ctr">
              <a:lnSpc>
                <a:spcPts val="1599"/>
              </a:lnSpc>
              <a:spcBef>
                <a:spcPct val="0"/>
              </a:spcBef>
            </a:pPr>
            <a:r>
              <a:rPr lang="en-US" sz="1453" spc="36">
                <a:solidFill>
                  <a:srgbClr val="000000"/>
                </a:solidFill>
                <a:latin typeface="Neue Machina"/>
              </a:rPr>
              <a:t>Por isso, antes de mais nada, é preciso definir quais serão as colunas e o que elas representarão.</a:t>
            </a:r>
          </a:p>
          <a:p>
            <a:pPr algn="ctr">
              <a:lnSpc>
                <a:spcPts val="1599"/>
              </a:lnSpc>
              <a:spcBef>
                <a:spcPct val="0"/>
              </a:spcBef>
            </a:pPr>
          </a:p>
          <a:p>
            <a:pPr algn="ctr">
              <a:lnSpc>
                <a:spcPts val="1599"/>
              </a:lnSpc>
              <a:spcBef>
                <a:spcPct val="0"/>
              </a:spcBef>
            </a:pPr>
            <a:r>
              <a:rPr lang="en-US" sz="1453" spc="36">
                <a:solidFill>
                  <a:srgbClr val="000000"/>
                </a:solidFill>
                <a:latin typeface="Neue Machina"/>
              </a:rPr>
              <a:t>Abaixo, você vai conferir uma descrição sobre as três colunas principais, mas saiba que há várias outras que podem compor o quadro.</a:t>
            </a:r>
          </a:p>
          <a:p>
            <a:pPr algn="ctr">
              <a:lnSpc>
                <a:spcPts val="1599"/>
              </a:lnSpc>
              <a:spcBef>
                <a:spcPct val="0"/>
              </a:spcBef>
            </a:pPr>
          </a:p>
          <a:p>
            <a:pPr algn="ctr">
              <a:lnSpc>
                <a:spcPts val="1599"/>
              </a:lnSpc>
              <a:spcBef>
                <a:spcPct val="0"/>
              </a:spcBef>
            </a:pPr>
            <a:r>
              <a:rPr lang="en-US" sz="1453" spc="36">
                <a:solidFill>
                  <a:srgbClr val="000000"/>
                </a:solidFill>
                <a:latin typeface="Neue Machina"/>
              </a:rPr>
              <a:t>Como falamos, vai de acordo com seu fluxo de trabalho.</a:t>
            </a:r>
          </a:p>
          <a:p>
            <a:pPr algn="ctr">
              <a:lnSpc>
                <a:spcPts val="1599"/>
              </a:lnSpc>
              <a:spcBef>
                <a:spcPct val="0"/>
              </a:spcBef>
            </a:pPr>
          </a:p>
          <a:p>
            <a:pPr algn="ctr">
              <a:lnSpc>
                <a:spcPts val="1599"/>
              </a:lnSpc>
              <a:spcBef>
                <a:spcPct val="0"/>
              </a:spcBef>
            </a:pPr>
            <a:r>
              <a:rPr lang="en-US" sz="1453" spc="36">
                <a:solidFill>
                  <a:srgbClr val="000000"/>
                </a:solidFill>
                <a:latin typeface="Neue Machina"/>
              </a:rPr>
              <a:t>É comum, por exemplo, possuir uma coluna (geralmente a primeira, à esquerda) de backlog, com cartões de tarefas que devem ser feitas, mas não são urgentes, ou que deverão ser acionadas apenas no futuro, ou mesmo que demandem aprovações.</a:t>
            </a:r>
          </a:p>
          <a:p>
            <a:pPr algn="ctr">
              <a:lnSpc>
                <a:spcPts val="1599"/>
              </a:lnSpc>
              <a:spcBef>
                <a:spcPct val="0"/>
              </a:spcBef>
            </a:pPr>
          </a:p>
          <a:p>
            <a:pPr algn="ctr">
              <a:lnSpc>
                <a:spcPts val="1599"/>
              </a:lnSpc>
              <a:spcBef>
                <a:spcPct val="0"/>
              </a:spcBef>
            </a:pPr>
            <a:r>
              <a:rPr lang="en-US" sz="1453" spc="36">
                <a:solidFill>
                  <a:srgbClr val="000000"/>
                </a:solidFill>
                <a:latin typeface="Neue Machina"/>
              </a:rPr>
              <a:t>Outra coluna comum é a de revisão ou aprovação do que foi feito internamente. Geralmente, é posicionada logo após a coluna “To Do”.</a:t>
            </a:r>
          </a:p>
          <a:p>
            <a:pPr algn="ctr">
              <a:lnSpc>
                <a:spcPts val="1599"/>
              </a:lnSpc>
              <a:spcBef>
                <a:spcPct val="0"/>
              </a:spcBef>
            </a:pPr>
          </a:p>
          <a:p>
            <a:pPr algn="ctr">
              <a:lnSpc>
                <a:spcPts val="1599"/>
              </a:lnSpc>
              <a:spcBef>
                <a:spcPct val="0"/>
              </a:spcBef>
            </a:pPr>
            <a:r>
              <a:rPr lang="en-US" sz="1453" spc="36">
                <a:solidFill>
                  <a:srgbClr val="000000"/>
                </a:solidFill>
                <a:latin typeface="Neue Machina"/>
              </a:rPr>
              <a:t>To Do: tarefas a serem feitas</a:t>
            </a:r>
          </a:p>
          <a:p>
            <a:pPr algn="ctr">
              <a:lnSpc>
                <a:spcPts val="1599"/>
              </a:lnSpc>
              <a:spcBef>
                <a:spcPct val="0"/>
              </a:spcBef>
            </a:pPr>
            <a:r>
              <a:rPr lang="en-US" sz="1453" spc="36">
                <a:solidFill>
                  <a:srgbClr val="000000"/>
                </a:solidFill>
                <a:latin typeface="Neue Machina"/>
              </a:rPr>
              <a:t>Costuma ser uma das primeiras colunas à esquerda e contém os cartões das tarefas que devem ser feitas na sequência. Essa divisão costuma ser chamada de Backlog, e precisa ser gerenciada de maneira estratégica de acordo com a metodologia de trabalho.</a:t>
            </a:r>
          </a:p>
          <a:p>
            <a:pPr algn="ctr">
              <a:lnSpc>
                <a:spcPts val="1599"/>
              </a:lnSpc>
              <a:spcBef>
                <a:spcPct val="0"/>
              </a:spcBef>
            </a:pPr>
          </a:p>
          <a:p>
            <a:pPr algn="ctr">
              <a:lnSpc>
                <a:spcPts val="1599"/>
              </a:lnSpc>
              <a:spcBef>
                <a:spcPct val="0"/>
              </a:spcBef>
            </a:pPr>
            <a:r>
              <a:rPr lang="en-US" sz="1453" spc="36">
                <a:solidFill>
                  <a:srgbClr val="000000"/>
                </a:solidFill>
                <a:latin typeface="Neue Machina"/>
              </a:rPr>
              <a:t>Ou seja, assim que uma tarefa sair da coluna seguinte (Doing), o primeiro cartão na coluna To Do é movido para seu lugar.</a:t>
            </a:r>
          </a:p>
          <a:p>
            <a:pPr algn="ctr">
              <a:lnSpc>
                <a:spcPts val="1599"/>
              </a:lnSpc>
              <a:spcBef>
                <a:spcPct val="0"/>
              </a:spcBef>
            </a:pPr>
          </a:p>
          <a:p>
            <a:pPr algn="ctr">
              <a:lnSpc>
                <a:spcPts val="1599"/>
              </a:lnSpc>
              <a:spcBef>
                <a:spcPct val="0"/>
              </a:spcBef>
            </a:pPr>
            <a:r>
              <a:rPr lang="en-US" sz="1453" spc="36">
                <a:solidFill>
                  <a:srgbClr val="000000"/>
                </a:solidFill>
                <a:latin typeface="Neue Machina"/>
              </a:rPr>
              <a:t>Doing: tarefas sendo executadas</a:t>
            </a:r>
          </a:p>
          <a:p>
            <a:pPr algn="ctr">
              <a:lnSpc>
                <a:spcPts val="1599"/>
              </a:lnSpc>
              <a:spcBef>
                <a:spcPct val="0"/>
              </a:spcBef>
            </a:pPr>
            <a:r>
              <a:rPr lang="en-US" sz="1453" spc="36">
                <a:solidFill>
                  <a:srgbClr val="000000"/>
                </a:solidFill>
                <a:latin typeface="Neue Machina"/>
              </a:rPr>
              <a:t>Nesta coluna, estão os cartões que o time ou colaborador está se dedicando no momento. Por ser um processo de entrega contínua, assim que um cartão sai, outro entra.</a:t>
            </a:r>
          </a:p>
          <a:p>
            <a:pPr algn="ctr">
              <a:lnSpc>
                <a:spcPts val="1599"/>
              </a:lnSpc>
              <a:spcBef>
                <a:spcPct val="0"/>
              </a:spcBef>
            </a:pPr>
          </a:p>
          <a:p>
            <a:pPr algn="ctr">
              <a:lnSpc>
                <a:spcPts val="1599"/>
              </a:lnSpc>
              <a:spcBef>
                <a:spcPct val="0"/>
              </a:spcBef>
            </a:pPr>
            <a:r>
              <a:rPr lang="en-US" sz="1453" spc="36">
                <a:solidFill>
                  <a:srgbClr val="000000"/>
                </a:solidFill>
                <a:latin typeface="Neue Machina"/>
              </a:rPr>
              <a:t>Done: tarefas concluídas</a:t>
            </a:r>
          </a:p>
          <a:p>
            <a:pPr algn="ctr">
              <a:lnSpc>
                <a:spcPts val="1599"/>
              </a:lnSpc>
              <a:spcBef>
                <a:spcPct val="0"/>
              </a:spcBef>
            </a:pPr>
            <a:r>
              <a:rPr lang="en-US" sz="1453" spc="36">
                <a:solidFill>
                  <a:srgbClr val="000000"/>
                </a:solidFill>
                <a:latin typeface="Neue Machina"/>
              </a:rPr>
              <a:t>Se o cartão está nessa coluna, pode respirar mais aliviado: a tarefa foi concluída! O objetivo é arrastar todos os cartões para cá com máxima agilidade.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5946242" y="2780347"/>
            <a:ext cx="248912" cy="248912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466396" y="87561"/>
                  </a:lnTo>
                  <a:lnTo>
                    <a:pt x="553838" y="27679"/>
                  </a:lnTo>
                  <a:lnTo>
                    <a:pt x="578287" y="131093"/>
                  </a:lnTo>
                  <a:lnTo>
                    <a:pt x="681363" y="106978"/>
                  </a:lnTo>
                  <a:lnTo>
                    <a:pt x="666963" y="212279"/>
                  </a:lnTo>
                  <a:lnTo>
                    <a:pt x="771752" y="227186"/>
                  </a:lnTo>
                  <a:lnTo>
                    <a:pt x="720448" y="320152"/>
                  </a:lnTo>
                  <a:lnTo>
                    <a:pt x="812800" y="372069"/>
                  </a:lnTo>
                  <a:lnTo>
                    <a:pt x="731520" y="440145"/>
                  </a:lnTo>
                  <a:lnTo>
                    <a:pt x="798961" y="522061"/>
                  </a:lnTo>
                  <a:lnTo>
                    <a:pt x="698682" y="556053"/>
                  </a:lnTo>
                  <a:lnTo>
                    <a:pt x="732104" y="656904"/>
                  </a:lnTo>
                  <a:lnTo>
                    <a:pt x="626370" y="652219"/>
                  </a:lnTo>
                  <a:lnTo>
                    <a:pt x="621259" y="758384"/>
                  </a:lnTo>
                  <a:lnTo>
                    <a:pt x="524350" y="715658"/>
                  </a:lnTo>
                  <a:lnTo>
                    <a:pt x="481396" y="812800"/>
                  </a:lnTo>
                  <a:lnTo>
                    <a:pt x="406400" y="737801"/>
                  </a:lnTo>
                  <a:lnTo>
                    <a:pt x="331404" y="812800"/>
                  </a:lnTo>
                  <a:lnTo>
                    <a:pt x="288450" y="715658"/>
                  </a:lnTo>
                  <a:lnTo>
                    <a:pt x="191541" y="758384"/>
                  </a:lnTo>
                  <a:lnTo>
                    <a:pt x="186430" y="652219"/>
                  </a:lnTo>
                  <a:lnTo>
                    <a:pt x="80696" y="656904"/>
                  </a:lnTo>
                  <a:lnTo>
                    <a:pt x="114118" y="556053"/>
                  </a:lnTo>
                  <a:lnTo>
                    <a:pt x="13839" y="522061"/>
                  </a:lnTo>
                  <a:lnTo>
                    <a:pt x="81280" y="440145"/>
                  </a:lnTo>
                  <a:lnTo>
                    <a:pt x="0" y="372069"/>
                  </a:lnTo>
                  <a:lnTo>
                    <a:pt x="92352" y="320152"/>
                  </a:lnTo>
                  <a:lnTo>
                    <a:pt x="41047" y="227186"/>
                  </a:lnTo>
                  <a:lnTo>
                    <a:pt x="145837" y="212279"/>
                  </a:lnTo>
                  <a:lnTo>
                    <a:pt x="131437" y="106978"/>
                  </a:lnTo>
                  <a:lnTo>
                    <a:pt x="234513" y="131093"/>
                  </a:lnTo>
                  <a:lnTo>
                    <a:pt x="258962" y="27679"/>
                  </a:lnTo>
                  <a:lnTo>
                    <a:pt x="346404" y="87561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EFFD6C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139700" y="111125"/>
              <a:ext cx="533400" cy="561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037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CE1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75330" y="-58327"/>
            <a:ext cx="10422604" cy="10403654"/>
          </a:xfrm>
          <a:custGeom>
            <a:avLst/>
            <a:gdLst/>
            <a:ahLst/>
            <a:cxnLst/>
            <a:rect r="r" b="b" t="t" l="l"/>
            <a:pathLst>
              <a:path h="10403654" w="10422604">
                <a:moveTo>
                  <a:pt x="0" y="0"/>
                </a:moveTo>
                <a:lnTo>
                  <a:pt x="10422605" y="0"/>
                </a:lnTo>
                <a:lnTo>
                  <a:pt x="10422605" y="10403654"/>
                </a:lnTo>
                <a:lnTo>
                  <a:pt x="0" y="104036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703944" y="0"/>
            <a:ext cx="10422604" cy="10403654"/>
          </a:xfrm>
          <a:custGeom>
            <a:avLst/>
            <a:gdLst/>
            <a:ahLst/>
            <a:cxnLst/>
            <a:rect r="r" b="b" t="t" l="l"/>
            <a:pathLst>
              <a:path h="10403654" w="10422604">
                <a:moveTo>
                  <a:pt x="0" y="0"/>
                </a:moveTo>
                <a:lnTo>
                  <a:pt x="10422604" y="0"/>
                </a:lnTo>
                <a:lnTo>
                  <a:pt x="10422604" y="10403654"/>
                </a:lnTo>
                <a:lnTo>
                  <a:pt x="0" y="104036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893151" y="692825"/>
            <a:ext cx="16663433" cy="9121099"/>
            <a:chOff x="0" y="0"/>
            <a:chExt cx="2083040" cy="114019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083040" cy="1140198"/>
            </a:xfrm>
            <a:custGeom>
              <a:avLst/>
              <a:gdLst/>
              <a:ahLst/>
              <a:cxnLst/>
              <a:rect r="r" b="b" t="t" l="l"/>
              <a:pathLst>
                <a:path h="1140198" w="2083040">
                  <a:moveTo>
                    <a:pt x="0" y="0"/>
                  </a:moveTo>
                  <a:lnTo>
                    <a:pt x="2083040" y="0"/>
                  </a:lnTo>
                  <a:lnTo>
                    <a:pt x="2083040" y="1140198"/>
                  </a:lnTo>
                  <a:lnTo>
                    <a:pt x="0" y="1140198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28575"/>
              <a:ext cx="2083040" cy="11687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292724" y="814469"/>
            <a:ext cx="15584511" cy="8658062"/>
          </a:xfrm>
          <a:custGeom>
            <a:avLst/>
            <a:gdLst/>
            <a:ahLst/>
            <a:cxnLst/>
            <a:rect r="r" b="b" t="t" l="l"/>
            <a:pathLst>
              <a:path h="8658062" w="15584511">
                <a:moveTo>
                  <a:pt x="0" y="0"/>
                </a:moveTo>
                <a:lnTo>
                  <a:pt x="15584510" y="0"/>
                </a:lnTo>
                <a:lnTo>
                  <a:pt x="15584510" y="8658062"/>
                </a:lnTo>
                <a:lnTo>
                  <a:pt x="0" y="86580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334" t="-2426" r="-1227" b="-2299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893151" y="1064371"/>
            <a:ext cx="9054124" cy="1715976"/>
            <a:chOff x="0" y="0"/>
            <a:chExt cx="2392922" cy="45351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392922" cy="453517"/>
            </a:xfrm>
            <a:custGeom>
              <a:avLst/>
              <a:gdLst/>
              <a:ahLst/>
              <a:cxnLst/>
              <a:rect r="r" b="b" t="t" l="l"/>
              <a:pathLst>
                <a:path h="453517" w="2392922">
                  <a:moveTo>
                    <a:pt x="0" y="0"/>
                  </a:moveTo>
                  <a:lnTo>
                    <a:pt x="2392922" y="0"/>
                  </a:lnTo>
                  <a:lnTo>
                    <a:pt x="2392922" y="453517"/>
                  </a:lnTo>
                  <a:lnTo>
                    <a:pt x="0" y="453517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2392922" cy="482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75390" y="896531"/>
            <a:ext cx="9028553" cy="1670063"/>
            <a:chOff x="0" y="0"/>
            <a:chExt cx="2386164" cy="44138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386164" cy="441383"/>
            </a:xfrm>
            <a:custGeom>
              <a:avLst/>
              <a:gdLst/>
              <a:ahLst/>
              <a:cxnLst/>
              <a:rect r="r" b="b" t="t" l="l"/>
              <a:pathLst>
                <a:path h="441383" w="2386164">
                  <a:moveTo>
                    <a:pt x="0" y="0"/>
                  </a:moveTo>
                  <a:lnTo>
                    <a:pt x="2386164" y="0"/>
                  </a:lnTo>
                  <a:lnTo>
                    <a:pt x="2386164" y="441383"/>
                  </a:lnTo>
                  <a:lnTo>
                    <a:pt x="0" y="441383"/>
                  </a:lnTo>
                  <a:close/>
                </a:path>
              </a:pathLst>
            </a:custGeom>
            <a:solidFill>
              <a:srgbClr val="C8B0E4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2386164" cy="469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937193">
            <a:off x="15736038" y="7993378"/>
            <a:ext cx="1631077" cy="1631077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C8B0E4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190500" y="161925"/>
              <a:ext cx="431800" cy="460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037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1282194">
            <a:off x="12962982" y="1397502"/>
            <a:ext cx="4065793" cy="1049714"/>
          </a:xfrm>
          <a:custGeom>
            <a:avLst/>
            <a:gdLst/>
            <a:ahLst/>
            <a:cxnLst/>
            <a:rect r="r" b="b" t="t" l="l"/>
            <a:pathLst>
              <a:path h="1049714" w="4065793">
                <a:moveTo>
                  <a:pt x="0" y="0"/>
                </a:moveTo>
                <a:lnTo>
                  <a:pt x="4065793" y="0"/>
                </a:lnTo>
                <a:lnTo>
                  <a:pt x="4065793" y="1049714"/>
                </a:lnTo>
                <a:lnTo>
                  <a:pt x="0" y="10497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9291280" y="600238"/>
            <a:ext cx="1131324" cy="1131324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466396" y="87561"/>
                  </a:lnTo>
                  <a:lnTo>
                    <a:pt x="553838" y="27679"/>
                  </a:lnTo>
                  <a:lnTo>
                    <a:pt x="578287" y="131093"/>
                  </a:lnTo>
                  <a:lnTo>
                    <a:pt x="681363" y="106978"/>
                  </a:lnTo>
                  <a:lnTo>
                    <a:pt x="666963" y="212279"/>
                  </a:lnTo>
                  <a:lnTo>
                    <a:pt x="771752" y="227186"/>
                  </a:lnTo>
                  <a:lnTo>
                    <a:pt x="720448" y="320152"/>
                  </a:lnTo>
                  <a:lnTo>
                    <a:pt x="812800" y="372069"/>
                  </a:lnTo>
                  <a:lnTo>
                    <a:pt x="731520" y="440145"/>
                  </a:lnTo>
                  <a:lnTo>
                    <a:pt x="798961" y="522061"/>
                  </a:lnTo>
                  <a:lnTo>
                    <a:pt x="698682" y="556053"/>
                  </a:lnTo>
                  <a:lnTo>
                    <a:pt x="732104" y="656904"/>
                  </a:lnTo>
                  <a:lnTo>
                    <a:pt x="626370" y="652219"/>
                  </a:lnTo>
                  <a:lnTo>
                    <a:pt x="621259" y="758384"/>
                  </a:lnTo>
                  <a:lnTo>
                    <a:pt x="524350" y="715658"/>
                  </a:lnTo>
                  <a:lnTo>
                    <a:pt x="481396" y="812800"/>
                  </a:lnTo>
                  <a:lnTo>
                    <a:pt x="406400" y="737801"/>
                  </a:lnTo>
                  <a:lnTo>
                    <a:pt x="331404" y="812800"/>
                  </a:lnTo>
                  <a:lnTo>
                    <a:pt x="288450" y="715658"/>
                  </a:lnTo>
                  <a:lnTo>
                    <a:pt x="191541" y="758384"/>
                  </a:lnTo>
                  <a:lnTo>
                    <a:pt x="186430" y="652219"/>
                  </a:lnTo>
                  <a:lnTo>
                    <a:pt x="80696" y="656904"/>
                  </a:lnTo>
                  <a:lnTo>
                    <a:pt x="114118" y="556053"/>
                  </a:lnTo>
                  <a:lnTo>
                    <a:pt x="13839" y="522061"/>
                  </a:lnTo>
                  <a:lnTo>
                    <a:pt x="81280" y="440145"/>
                  </a:lnTo>
                  <a:lnTo>
                    <a:pt x="0" y="372069"/>
                  </a:lnTo>
                  <a:lnTo>
                    <a:pt x="92352" y="320152"/>
                  </a:lnTo>
                  <a:lnTo>
                    <a:pt x="41047" y="227186"/>
                  </a:lnTo>
                  <a:lnTo>
                    <a:pt x="145837" y="212279"/>
                  </a:lnTo>
                  <a:lnTo>
                    <a:pt x="131437" y="106978"/>
                  </a:lnTo>
                  <a:lnTo>
                    <a:pt x="234513" y="131093"/>
                  </a:lnTo>
                  <a:lnTo>
                    <a:pt x="258962" y="27679"/>
                  </a:lnTo>
                  <a:lnTo>
                    <a:pt x="346404" y="87561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EA5A9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139700" y="111125"/>
              <a:ext cx="533400" cy="561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037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1028700" y="1397675"/>
            <a:ext cx="8056279" cy="953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93"/>
              </a:lnSpc>
            </a:pPr>
            <a:r>
              <a:rPr lang="en-US" sz="3084" spc="185">
                <a:solidFill>
                  <a:srgbClr val="000000"/>
                </a:solidFill>
                <a:latin typeface="Agrandir Grand Heavy"/>
              </a:rPr>
              <a:t>2-CONT.METODOLOGIA KANBAN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476936" y="3123318"/>
            <a:ext cx="12069633" cy="59671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37"/>
              </a:lnSpc>
              <a:spcBef>
                <a:spcPct val="0"/>
              </a:spcBef>
            </a:pPr>
            <a:r>
              <a:rPr lang="en-US" sz="1852" spc="46">
                <a:solidFill>
                  <a:srgbClr val="000000"/>
                </a:solidFill>
                <a:latin typeface="Kollektif"/>
              </a:rPr>
              <a:t>[ 6.2.2 Prioridades do Trabalho:</a:t>
            </a:r>
          </a:p>
          <a:p>
            <a:pPr algn="ctr">
              <a:lnSpc>
                <a:spcPts val="2037"/>
              </a:lnSpc>
              <a:spcBef>
                <a:spcPct val="0"/>
              </a:spcBef>
            </a:pPr>
            <a:r>
              <a:rPr lang="en-US" sz="1852" spc="46">
                <a:solidFill>
                  <a:srgbClr val="000000"/>
                </a:solidFill>
                <a:latin typeface="Kollektif"/>
              </a:rPr>
              <a:t>Por ter um apelo visual, a metodologia permite observar melhor o fluxo de trabalho, explorando atividades paradas e que foram finalizadas em tempo hábil.</a:t>
            </a:r>
          </a:p>
          <a:p>
            <a:pPr algn="ctr">
              <a:lnSpc>
                <a:spcPts val="2037"/>
              </a:lnSpc>
              <a:spcBef>
                <a:spcPct val="0"/>
              </a:spcBef>
            </a:pPr>
          </a:p>
          <a:p>
            <a:pPr algn="ctr">
              <a:lnSpc>
                <a:spcPts val="2037"/>
              </a:lnSpc>
              <a:spcBef>
                <a:spcPct val="0"/>
              </a:spcBef>
            </a:pPr>
            <a:r>
              <a:rPr lang="en-US" sz="1852" spc="46">
                <a:solidFill>
                  <a:srgbClr val="000000"/>
                </a:solidFill>
                <a:latin typeface="Kollektif"/>
              </a:rPr>
              <a:t>Seu esquema hierárquico, que pode ser composto por sinalizações de prioridade nos cartões, permite balancear as demandas, estruturando as mais importantes em detrimento das menos relevantes.</a:t>
            </a:r>
          </a:p>
          <a:p>
            <a:pPr algn="ctr">
              <a:lnSpc>
                <a:spcPts val="2037"/>
              </a:lnSpc>
              <a:spcBef>
                <a:spcPct val="0"/>
              </a:spcBef>
            </a:pPr>
          </a:p>
          <a:p>
            <a:pPr algn="ctr">
              <a:lnSpc>
                <a:spcPts val="2037"/>
              </a:lnSpc>
              <a:spcBef>
                <a:spcPct val="0"/>
              </a:spcBef>
            </a:pPr>
            <a:r>
              <a:rPr lang="en-US" sz="1852" spc="46">
                <a:solidFill>
                  <a:srgbClr val="000000"/>
                </a:solidFill>
                <a:latin typeface="Kollektif"/>
              </a:rPr>
              <a:t>O resultado são decisões com clareza e menos desperdícios.</a:t>
            </a:r>
          </a:p>
          <a:p>
            <a:pPr algn="ctr">
              <a:lnSpc>
                <a:spcPts val="2037"/>
              </a:lnSpc>
              <a:spcBef>
                <a:spcPct val="0"/>
              </a:spcBef>
            </a:pPr>
            <a:r>
              <a:rPr lang="en-US" sz="1852" spc="46">
                <a:solidFill>
                  <a:srgbClr val="000000"/>
                </a:solidFill>
                <a:latin typeface="Kollektif"/>
              </a:rPr>
              <a:t> 6.2.3 Mapeamento do Fluxo de Trabalho: Mapear o fluxo de trabalho atual;</a:t>
            </a:r>
          </a:p>
          <a:p>
            <a:pPr algn="ctr">
              <a:lnSpc>
                <a:spcPts val="2037"/>
              </a:lnSpc>
              <a:spcBef>
                <a:spcPct val="0"/>
              </a:spcBef>
            </a:pPr>
            <a:r>
              <a:rPr lang="en-US" sz="1852" spc="46">
                <a:solidFill>
                  <a:srgbClr val="000000"/>
                </a:solidFill>
                <a:latin typeface="Kollektif"/>
              </a:rPr>
              <a:t>Dividir o fluxo de trabalho em upstream e downstream e definir o commitment point e os pontos inicial e final de controle;</a:t>
            </a:r>
          </a:p>
          <a:p>
            <a:pPr algn="ctr">
              <a:lnSpc>
                <a:spcPts val="2037"/>
              </a:lnSpc>
              <a:spcBef>
                <a:spcPct val="0"/>
              </a:spcBef>
            </a:pPr>
            <a:r>
              <a:rPr lang="en-US" sz="1852" spc="46">
                <a:solidFill>
                  <a:srgbClr val="000000"/>
                </a:solidFill>
                <a:latin typeface="Kollektif"/>
              </a:rPr>
              <a:t>Identificar os itens de trabalho.</a:t>
            </a:r>
          </a:p>
          <a:p>
            <a:pPr algn="ctr">
              <a:lnSpc>
                <a:spcPts val="2037"/>
              </a:lnSpc>
              <a:spcBef>
                <a:spcPct val="0"/>
              </a:spcBef>
            </a:pPr>
            <a:r>
              <a:rPr lang="en-US" sz="1852" spc="46">
                <a:solidFill>
                  <a:srgbClr val="000000"/>
                </a:solidFill>
                <a:latin typeface="Kollektif"/>
                <a:ea typeface="Kollektif"/>
              </a:rPr>
              <a:t>§ Resultados esperados</a:t>
            </a:r>
          </a:p>
          <a:p>
            <a:pPr algn="ctr">
              <a:lnSpc>
                <a:spcPts val="2037"/>
              </a:lnSpc>
              <a:spcBef>
                <a:spcPct val="0"/>
              </a:spcBef>
            </a:pPr>
          </a:p>
          <a:p>
            <a:pPr algn="ctr">
              <a:lnSpc>
                <a:spcPts val="2037"/>
              </a:lnSpc>
              <a:spcBef>
                <a:spcPct val="0"/>
              </a:spcBef>
            </a:pPr>
            <a:r>
              <a:rPr lang="en-US" sz="1852" spc="46">
                <a:solidFill>
                  <a:srgbClr val="000000"/>
                </a:solidFill>
                <a:latin typeface="Kollektif"/>
              </a:rPr>
              <a:t>Fluxo de trabalho definido com: upstream, downstream, commitment point e os pontos inicial e final de controle;</a:t>
            </a:r>
          </a:p>
          <a:p>
            <a:pPr algn="ctr">
              <a:lnSpc>
                <a:spcPts val="2037"/>
              </a:lnSpc>
              <a:spcBef>
                <a:spcPct val="0"/>
              </a:spcBef>
            </a:pPr>
            <a:r>
              <a:rPr lang="en-US" sz="1852" spc="46">
                <a:solidFill>
                  <a:srgbClr val="000000"/>
                </a:solidFill>
                <a:latin typeface="Kollektif"/>
              </a:rPr>
              <a:t>Itens de trabalho definidos e com seus ciclos dentro do fluxo de trabalho mapeados.</a:t>
            </a:r>
          </a:p>
          <a:p>
            <a:pPr algn="ctr">
              <a:lnSpc>
                <a:spcPts val="2037"/>
              </a:lnSpc>
              <a:spcBef>
                <a:spcPct val="0"/>
              </a:spcBef>
            </a:pPr>
            <a:r>
              <a:rPr lang="en-US" sz="1852" spc="46">
                <a:solidFill>
                  <a:srgbClr val="000000"/>
                </a:solidFill>
                <a:latin typeface="Kollektif"/>
              </a:rPr>
              <a:t>[ 6.3 Gerenciamento do progresso e desempenho: O Kanban surgiu em um cenário de grandes alterações do modelo produtivo e, juntamente com ele, se desenvolveram as metodologias ágeis, que enfatizam muito a questão da melhoria contínua.</a:t>
            </a:r>
          </a:p>
          <a:p>
            <a:pPr algn="ctr">
              <a:lnSpc>
                <a:spcPts val="2037"/>
              </a:lnSpc>
              <a:spcBef>
                <a:spcPct val="0"/>
              </a:spcBef>
            </a:pPr>
          </a:p>
          <a:p>
            <a:pPr algn="ctr">
              <a:lnSpc>
                <a:spcPts val="2037"/>
              </a:lnSpc>
              <a:spcBef>
                <a:spcPct val="0"/>
              </a:spcBef>
            </a:pPr>
            <a:r>
              <a:rPr lang="en-US" sz="1852" spc="46">
                <a:solidFill>
                  <a:srgbClr val="000000"/>
                </a:solidFill>
                <a:latin typeface="Kollektif"/>
              </a:rPr>
              <a:t>Então, apesar do Kanban ser um método que não depende de uma metodologia ágil para ser implementado, ele traz bem presente essa parte de melhorar os processos, aumentar a produtividade e otimizar o fluxo produtivo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7454472" y="3151893"/>
            <a:ext cx="248912" cy="248912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466396" y="87561"/>
                  </a:lnTo>
                  <a:lnTo>
                    <a:pt x="553838" y="27679"/>
                  </a:lnTo>
                  <a:lnTo>
                    <a:pt x="578287" y="131093"/>
                  </a:lnTo>
                  <a:lnTo>
                    <a:pt x="681363" y="106978"/>
                  </a:lnTo>
                  <a:lnTo>
                    <a:pt x="666963" y="212279"/>
                  </a:lnTo>
                  <a:lnTo>
                    <a:pt x="771752" y="227186"/>
                  </a:lnTo>
                  <a:lnTo>
                    <a:pt x="720448" y="320152"/>
                  </a:lnTo>
                  <a:lnTo>
                    <a:pt x="812800" y="372069"/>
                  </a:lnTo>
                  <a:lnTo>
                    <a:pt x="731520" y="440145"/>
                  </a:lnTo>
                  <a:lnTo>
                    <a:pt x="798961" y="522061"/>
                  </a:lnTo>
                  <a:lnTo>
                    <a:pt x="698682" y="556053"/>
                  </a:lnTo>
                  <a:lnTo>
                    <a:pt x="732104" y="656904"/>
                  </a:lnTo>
                  <a:lnTo>
                    <a:pt x="626370" y="652219"/>
                  </a:lnTo>
                  <a:lnTo>
                    <a:pt x="621259" y="758384"/>
                  </a:lnTo>
                  <a:lnTo>
                    <a:pt x="524350" y="715658"/>
                  </a:lnTo>
                  <a:lnTo>
                    <a:pt x="481396" y="812800"/>
                  </a:lnTo>
                  <a:lnTo>
                    <a:pt x="406400" y="737801"/>
                  </a:lnTo>
                  <a:lnTo>
                    <a:pt x="331404" y="812800"/>
                  </a:lnTo>
                  <a:lnTo>
                    <a:pt x="288450" y="715658"/>
                  </a:lnTo>
                  <a:lnTo>
                    <a:pt x="191541" y="758384"/>
                  </a:lnTo>
                  <a:lnTo>
                    <a:pt x="186430" y="652219"/>
                  </a:lnTo>
                  <a:lnTo>
                    <a:pt x="80696" y="656904"/>
                  </a:lnTo>
                  <a:lnTo>
                    <a:pt x="114118" y="556053"/>
                  </a:lnTo>
                  <a:lnTo>
                    <a:pt x="13839" y="522061"/>
                  </a:lnTo>
                  <a:lnTo>
                    <a:pt x="81280" y="440145"/>
                  </a:lnTo>
                  <a:lnTo>
                    <a:pt x="0" y="372069"/>
                  </a:lnTo>
                  <a:lnTo>
                    <a:pt x="92352" y="320152"/>
                  </a:lnTo>
                  <a:lnTo>
                    <a:pt x="41047" y="227186"/>
                  </a:lnTo>
                  <a:lnTo>
                    <a:pt x="145837" y="212279"/>
                  </a:lnTo>
                  <a:lnTo>
                    <a:pt x="131437" y="106978"/>
                  </a:lnTo>
                  <a:lnTo>
                    <a:pt x="234513" y="131093"/>
                  </a:lnTo>
                  <a:lnTo>
                    <a:pt x="258962" y="27679"/>
                  </a:lnTo>
                  <a:lnTo>
                    <a:pt x="346404" y="87561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EFFD6C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139700" y="111125"/>
              <a:ext cx="533400" cy="561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037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5189667" y="5143500"/>
            <a:ext cx="248912" cy="248912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466396" y="87561"/>
                  </a:lnTo>
                  <a:lnTo>
                    <a:pt x="553838" y="27679"/>
                  </a:lnTo>
                  <a:lnTo>
                    <a:pt x="578287" y="131093"/>
                  </a:lnTo>
                  <a:lnTo>
                    <a:pt x="681363" y="106978"/>
                  </a:lnTo>
                  <a:lnTo>
                    <a:pt x="666963" y="212279"/>
                  </a:lnTo>
                  <a:lnTo>
                    <a:pt x="771752" y="227186"/>
                  </a:lnTo>
                  <a:lnTo>
                    <a:pt x="720448" y="320152"/>
                  </a:lnTo>
                  <a:lnTo>
                    <a:pt x="812800" y="372069"/>
                  </a:lnTo>
                  <a:lnTo>
                    <a:pt x="731520" y="440145"/>
                  </a:lnTo>
                  <a:lnTo>
                    <a:pt x="798961" y="522061"/>
                  </a:lnTo>
                  <a:lnTo>
                    <a:pt x="698682" y="556053"/>
                  </a:lnTo>
                  <a:lnTo>
                    <a:pt x="732104" y="656904"/>
                  </a:lnTo>
                  <a:lnTo>
                    <a:pt x="626370" y="652219"/>
                  </a:lnTo>
                  <a:lnTo>
                    <a:pt x="621259" y="758384"/>
                  </a:lnTo>
                  <a:lnTo>
                    <a:pt x="524350" y="715658"/>
                  </a:lnTo>
                  <a:lnTo>
                    <a:pt x="481396" y="812800"/>
                  </a:lnTo>
                  <a:lnTo>
                    <a:pt x="406400" y="737801"/>
                  </a:lnTo>
                  <a:lnTo>
                    <a:pt x="331404" y="812800"/>
                  </a:lnTo>
                  <a:lnTo>
                    <a:pt x="288450" y="715658"/>
                  </a:lnTo>
                  <a:lnTo>
                    <a:pt x="191541" y="758384"/>
                  </a:lnTo>
                  <a:lnTo>
                    <a:pt x="186430" y="652219"/>
                  </a:lnTo>
                  <a:lnTo>
                    <a:pt x="80696" y="656904"/>
                  </a:lnTo>
                  <a:lnTo>
                    <a:pt x="114118" y="556053"/>
                  </a:lnTo>
                  <a:lnTo>
                    <a:pt x="13839" y="522061"/>
                  </a:lnTo>
                  <a:lnTo>
                    <a:pt x="81280" y="440145"/>
                  </a:lnTo>
                  <a:lnTo>
                    <a:pt x="0" y="372069"/>
                  </a:lnTo>
                  <a:lnTo>
                    <a:pt x="92352" y="320152"/>
                  </a:lnTo>
                  <a:lnTo>
                    <a:pt x="41047" y="227186"/>
                  </a:lnTo>
                  <a:lnTo>
                    <a:pt x="145837" y="212279"/>
                  </a:lnTo>
                  <a:lnTo>
                    <a:pt x="131437" y="106978"/>
                  </a:lnTo>
                  <a:lnTo>
                    <a:pt x="234513" y="131093"/>
                  </a:lnTo>
                  <a:lnTo>
                    <a:pt x="258962" y="27679"/>
                  </a:lnTo>
                  <a:lnTo>
                    <a:pt x="346404" y="87561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EFFD6C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139700" y="111125"/>
              <a:ext cx="533400" cy="561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037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3476936" y="7554998"/>
            <a:ext cx="248912" cy="248912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466396" y="87561"/>
                  </a:lnTo>
                  <a:lnTo>
                    <a:pt x="553838" y="27679"/>
                  </a:lnTo>
                  <a:lnTo>
                    <a:pt x="578287" y="131093"/>
                  </a:lnTo>
                  <a:lnTo>
                    <a:pt x="681363" y="106978"/>
                  </a:lnTo>
                  <a:lnTo>
                    <a:pt x="666963" y="212279"/>
                  </a:lnTo>
                  <a:lnTo>
                    <a:pt x="771752" y="227186"/>
                  </a:lnTo>
                  <a:lnTo>
                    <a:pt x="720448" y="320152"/>
                  </a:lnTo>
                  <a:lnTo>
                    <a:pt x="812800" y="372069"/>
                  </a:lnTo>
                  <a:lnTo>
                    <a:pt x="731520" y="440145"/>
                  </a:lnTo>
                  <a:lnTo>
                    <a:pt x="798961" y="522061"/>
                  </a:lnTo>
                  <a:lnTo>
                    <a:pt x="698682" y="556053"/>
                  </a:lnTo>
                  <a:lnTo>
                    <a:pt x="732104" y="656904"/>
                  </a:lnTo>
                  <a:lnTo>
                    <a:pt x="626370" y="652219"/>
                  </a:lnTo>
                  <a:lnTo>
                    <a:pt x="621259" y="758384"/>
                  </a:lnTo>
                  <a:lnTo>
                    <a:pt x="524350" y="715658"/>
                  </a:lnTo>
                  <a:lnTo>
                    <a:pt x="481396" y="812800"/>
                  </a:lnTo>
                  <a:lnTo>
                    <a:pt x="406400" y="737801"/>
                  </a:lnTo>
                  <a:lnTo>
                    <a:pt x="331404" y="812800"/>
                  </a:lnTo>
                  <a:lnTo>
                    <a:pt x="288450" y="715658"/>
                  </a:lnTo>
                  <a:lnTo>
                    <a:pt x="191541" y="758384"/>
                  </a:lnTo>
                  <a:lnTo>
                    <a:pt x="186430" y="652219"/>
                  </a:lnTo>
                  <a:lnTo>
                    <a:pt x="80696" y="656904"/>
                  </a:lnTo>
                  <a:lnTo>
                    <a:pt x="114118" y="556053"/>
                  </a:lnTo>
                  <a:lnTo>
                    <a:pt x="13839" y="522061"/>
                  </a:lnTo>
                  <a:lnTo>
                    <a:pt x="81280" y="440145"/>
                  </a:lnTo>
                  <a:lnTo>
                    <a:pt x="0" y="372069"/>
                  </a:lnTo>
                  <a:lnTo>
                    <a:pt x="92352" y="320152"/>
                  </a:lnTo>
                  <a:lnTo>
                    <a:pt x="41047" y="227186"/>
                  </a:lnTo>
                  <a:lnTo>
                    <a:pt x="145837" y="212279"/>
                  </a:lnTo>
                  <a:lnTo>
                    <a:pt x="131437" y="106978"/>
                  </a:lnTo>
                  <a:lnTo>
                    <a:pt x="234513" y="131093"/>
                  </a:lnTo>
                  <a:lnTo>
                    <a:pt x="258962" y="27679"/>
                  </a:lnTo>
                  <a:lnTo>
                    <a:pt x="346404" y="87561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EFFD6C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139700" y="111125"/>
              <a:ext cx="533400" cy="561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037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074969" y="1781856"/>
            <a:ext cx="14205593" cy="7818281"/>
            <a:chOff x="0" y="0"/>
            <a:chExt cx="1775794" cy="97733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775794" cy="977337"/>
            </a:xfrm>
            <a:custGeom>
              <a:avLst/>
              <a:gdLst/>
              <a:ahLst/>
              <a:cxnLst/>
              <a:rect r="r" b="b" t="t" l="l"/>
              <a:pathLst>
                <a:path h="977337" w="1775794">
                  <a:moveTo>
                    <a:pt x="0" y="0"/>
                  </a:moveTo>
                  <a:lnTo>
                    <a:pt x="1775794" y="0"/>
                  </a:lnTo>
                  <a:lnTo>
                    <a:pt x="1775794" y="977337"/>
                  </a:lnTo>
                  <a:lnTo>
                    <a:pt x="0" y="977337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1775794" cy="10059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667704" y="1305186"/>
            <a:ext cx="14205593" cy="7781732"/>
            <a:chOff x="0" y="0"/>
            <a:chExt cx="1775794" cy="97276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775794" cy="972768"/>
            </a:xfrm>
            <a:custGeom>
              <a:avLst/>
              <a:gdLst/>
              <a:ahLst/>
              <a:cxnLst/>
              <a:rect r="r" b="b" t="t" l="l"/>
              <a:pathLst>
                <a:path h="972768" w="1775794">
                  <a:moveTo>
                    <a:pt x="0" y="0"/>
                  </a:moveTo>
                  <a:lnTo>
                    <a:pt x="1775794" y="0"/>
                  </a:lnTo>
                  <a:lnTo>
                    <a:pt x="1775794" y="972768"/>
                  </a:lnTo>
                  <a:lnTo>
                    <a:pt x="0" y="97276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1775794" cy="10013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2487410">
            <a:off x="763353" y="6782045"/>
            <a:ext cx="1311615" cy="1311615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C8B0E4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190500" y="161925"/>
              <a:ext cx="431800" cy="460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037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4680082" y="505564"/>
            <a:ext cx="2880295" cy="2733662"/>
          </a:xfrm>
          <a:custGeom>
            <a:avLst/>
            <a:gdLst/>
            <a:ahLst/>
            <a:cxnLst/>
            <a:rect r="r" b="b" t="t" l="l"/>
            <a:pathLst>
              <a:path h="2733662" w="2880295">
                <a:moveTo>
                  <a:pt x="0" y="0"/>
                </a:moveTo>
                <a:lnTo>
                  <a:pt x="2880295" y="0"/>
                </a:lnTo>
                <a:lnTo>
                  <a:pt x="2880295" y="2733662"/>
                </a:lnTo>
                <a:lnTo>
                  <a:pt x="0" y="27336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4749463" y="571412"/>
            <a:ext cx="2741534" cy="2601965"/>
          </a:xfrm>
          <a:custGeom>
            <a:avLst/>
            <a:gdLst/>
            <a:ahLst/>
            <a:cxnLst/>
            <a:rect r="r" b="b" t="t" l="l"/>
            <a:pathLst>
              <a:path h="2601965" w="2741534">
                <a:moveTo>
                  <a:pt x="0" y="0"/>
                </a:moveTo>
                <a:lnTo>
                  <a:pt x="2741533" y="0"/>
                </a:lnTo>
                <a:lnTo>
                  <a:pt x="2741533" y="2601965"/>
                </a:lnTo>
                <a:lnTo>
                  <a:pt x="0" y="26019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14" id="14"/>
          <p:cNvGrpSpPr/>
          <p:nvPr/>
        </p:nvGrpSpPr>
        <p:grpSpPr>
          <a:xfrm rot="-319064">
            <a:off x="2171990" y="427074"/>
            <a:ext cx="5772597" cy="2070058"/>
            <a:chOff x="0" y="0"/>
            <a:chExt cx="1746015" cy="62612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746015" cy="626122"/>
            </a:xfrm>
            <a:custGeom>
              <a:avLst/>
              <a:gdLst/>
              <a:ahLst/>
              <a:cxnLst/>
              <a:rect r="r" b="b" t="t" l="l"/>
              <a:pathLst>
                <a:path h="626122" w="1746015">
                  <a:moveTo>
                    <a:pt x="0" y="0"/>
                  </a:moveTo>
                  <a:lnTo>
                    <a:pt x="1746015" y="0"/>
                  </a:lnTo>
                  <a:lnTo>
                    <a:pt x="1746015" y="626122"/>
                  </a:lnTo>
                  <a:lnTo>
                    <a:pt x="0" y="626122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28575"/>
              <a:ext cx="1746015" cy="6546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382230">
            <a:off x="1307098" y="448432"/>
            <a:ext cx="6145727" cy="1856927"/>
            <a:chOff x="0" y="0"/>
            <a:chExt cx="1858874" cy="56165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858874" cy="561657"/>
            </a:xfrm>
            <a:custGeom>
              <a:avLst/>
              <a:gdLst/>
              <a:ahLst/>
              <a:cxnLst/>
              <a:rect r="r" b="b" t="t" l="l"/>
              <a:pathLst>
                <a:path h="561657" w="1858874">
                  <a:moveTo>
                    <a:pt x="0" y="0"/>
                  </a:moveTo>
                  <a:lnTo>
                    <a:pt x="1858874" y="0"/>
                  </a:lnTo>
                  <a:lnTo>
                    <a:pt x="1858874" y="561657"/>
                  </a:lnTo>
                  <a:lnTo>
                    <a:pt x="0" y="561657"/>
                  </a:lnTo>
                  <a:close/>
                </a:path>
              </a:pathLst>
            </a:custGeom>
            <a:solidFill>
              <a:srgbClr val="C8B0E4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28575"/>
              <a:ext cx="1858874" cy="5902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-324520">
            <a:off x="1764689" y="1032816"/>
            <a:ext cx="5234695" cy="7356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85"/>
              </a:lnSpc>
              <a:spcBef>
                <a:spcPct val="0"/>
              </a:spcBef>
            </a:pPr>
            <a:r>
              <a:rPr lang="en-US" sz="5168" spc="129">
                <a:solidFill>
                  <a:srgbClr val="000000"/>
                </a:solidFill>
                <a:latin typeface="Gliker"/>
              </a:rPr>
              <a:t>Design Thinking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700640" y="2980201"/>
            <a:ext cx="12603015" cy="53930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41"/>
              </a:lnSpc>
              <a:spcBef>
                <a:spcPct val="0"/>
              </a:spcBef>
            </a:pPr>
            <a:r>
              <a:rPr lang="en-US" sz="2401" spc="60">
                <a:solidFill>
                  <a:srgbClr val="000000"/>
                </a:solidFill>
                <a:latin typeface="Kollektif"/>
              </a:rPr>
              <a:t>[ 7.1 Definição: Design Thinking é uma abordagem inovadora que utiliza métodos e sensibilidades do design para atender às necessidades humanas e transformar ideias em soluções práticas e aplicáveis. Por meio de diversas etapas, esse processo colaborativo integra a criatividade do design com as exigências tecnológicas e de mercado, visando criar valor significativo para os usuários e oportunidades estratégicas para as empresas.</a:t>
            </a:r>
          </a:p>
          <a:p>
            <a:pPr algn="ctr">
              <a:lnSpc>
                <a:spcPts val="2641"/>
              </a:lnSpc>
              <a:spcBef>
                <a:spcPct val="0"/>
              </a:spcBef>
            </a:pPr>
            <a:r>
              <a:rPr lang="en-US" sz="2401" spc="60">
                <a:solidFill>
                  <a:srgbClr val="000000"/>
                </a:solidFill>
                <a:latin typeface="Kollektif"/>
              </a:rPr>
              <a:t>7.2 Etapas: O Design Thinking possui 3 pilares que nada mais são do que valores da abordagem. É importante que todas elas sejam respeitadas para que de fato você esteja inovando e promovendo uma boa experiência. </a:t>
            </a:r>
          </a:p>
          <a:p>
            <a:pPr algn="ctr">
              <a:lnSpc>
                <a:spcPts val="2641"/>
              </a:lnSpc>
              <a:spcBef>
                <a:spcPct val="0"/>
              </a:spcBef>
            </a:pPr>
            <a:r>
              <a:rPr lang="en-US" sz="2401" spc="60">
                <a:solidFill>
                  <a:srgbClr val="000000"/>
                </a:solidFill>
                <a:latin typeface="Kollektif"/>
              </a:rPr>
              <a:t>São elas empatia, colaboração e experimentação.</a:t>
            </a:r>
          </a:p>
          <a:p>
            <a:pPr algn="ctr">
              <a:lnSpc>
                <a:spcPts val="2641"/>
              </a:lnSpc>
              <a:spcBef>
                <a:spcPct val="0"/>
              </a:spcBef>
            </a:pPr>
            <a:r>
              <a:rPr lang="en-US" sz="2401" spc="60">
                <a:solidFill>
                  <a:srgbClr val="000000"/>
                </a:solidFill>
                <a:latin typeface="Kollektif"/>
              </a:rPr>
              <a:t>7.2.1 Empatia: Um dos desafios pregados pelo Design Thinking é se apegar à empatia para se libertar de pré-julgamentos e todo um contexto de convicções pessoais que podem desviar o pensamento criativo. </a:t>
            </a:r>
          </a:p>
          <a:p>
            <a:pPr algn="ctr">
              <a:lnSpc>
                <a:spcPts val="2641"/>
              </a:lnSpc>
              <a:spcBef>
                <a:spcPct val="0"/>
              </a:spcBef>
            </a:pPr>
          </a:p>
          <a:p>
            <a:pPr algn="ctr">
              <a:lnSpc>
                <a:spcPts val="2641"/>
              </a:lnSpc>
              <a:spcBef>
                <a:spcPct val="0"/>
              </a:spcBef>
            </a:pPr>
            <a:r>
              <a:rPr lang="en-US" sz="2401" spc="60">
                <a:solidFill>
                  <a:srgbClr val="000000"/>
                </a:solidFill>
                <a:latin typeface="Kollektif"/>
              </a:rPr>
              <a:t>Compreender o contexto de outras pessoas e mergulhar em suas necessidades é essencial para buscar soluções que realmente atendam ao usuário ou cliente – e não aquelas que você acredita que são</a:t>
            </a:r>
          </a:p>
        </p:txBody>
      </p:sp>
      <p:sp>
        <p:nvSpPr>
          <p:cNvPr name="Freeform 22" id="22"/>
          <p:cNvSpPr/>
          <p:nvPr/>
        </p:nvSpPr>
        <p:spPr>
          <a:xfrm flipH="false" flipV="false" rot="0">
            <a:off x="2507940" y="5848149"/>
            <a:ext cx="525567" cy="498811"/>
          </a:xfrm>
          <a:custGeom>
            <a:avLst/>
            <a:gdLst/>
            <a:ahLst/>
            <a:cxnLst/>
            <a:rect r="r" b="b" t="t" l="l"/>
            <a:pathLst>
              <a:path h="498811" w="525567">
                <a:moveTo>
                  <a:pt x="0" y="0"/>
                </a:moveTo>
                <a:lnTo>
                  <a:pt x="525566" y="0"/>
                </a:lnTo>
                <a:lnTo>
                  <a:pt x="525566" y="498810"/>
                </a:lnTo>
                <a:lnTo>
                  <a:pt x="0" y="49881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3" id="23"/>
          <p:cNvSpPr/>
          <p:nvPr/>
        </p:nvSpPr>
        <p:spPr>
          <a:xfrm flipH="false" flipV="false" rot="0">
            <a:off x="2435294" y="4575742"/>
            <a:ext cx="598213" cy="567758"/>
          </a:xfrm>
          <a:custGeom>
            <a:avLst/>
            <a:gdLst/>
            <a:ahLst/>
            <a:cxnLst/>
            <a:rect r="r" b="b" t="t" l="l"/>
            <a:pathLst>
              <a:path h="567758" w="598213">
                <a:moveTo>
                  <a:pt x="0" y="0"/>
                </a:moveTo>
                <a:lnTo>
                  <a:pt x="598212" y="0"/>
                </a:lnTo>
                <a:lnTo>
                  <a:pt x="598212" y="567758"/>
                </a:lnTo>
                <a:lnTo>
                  <a:pt x="0" y="56775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4" id="24"/>
          <p:cNvSpPr/>
          <p:nvPr/>
        </p:nvSpPr>
        <p:spPr>
          <a:xfrm flipH="false" flipV="false" rot="0">
            <a:off x="2700640" y="2857456"/>
            <a:ext cx="665734" cy="631842"/>
          </a:xfrm>
          <a:custGeom>
            <a:avLst/>
            <a:gdLst/>
            <a:ahLst/>
            <a:cxnLst/>
            <a:rect r="r" b="b" t="t" l="l"/>
            <a:pathLst>
              <a:path h="631842" w="665734">
                <a:moveTo>
                  <a:pt x="0" y="0"/>
                </a:moveTo>
                <a:lnTo>
                  <a:pt x="665733" y="0"/>
                </a:lnTo>
                <a:lnTo>
                  <a:pt x="665733" y="631842"/>
                </a:lnTo>
                <a:lnTo>
                  <a:pt x="0" y="63184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41450" y="1872395"/>
            <a:ext cx="15447983" cy="7823576"/>
            <a:chOff x="0" y="0"/>
            <a:chExt cx="1931101" cy="9779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31101" cy="977999"/>
            </a:xfrm>
            <a:custGeom>
              <a:avLst/>
              <a:gdLst/>
              <a:ahLst/>
              <a:cxnLst/>
              <a:rect r="r" b="b" t="t" l="l"/>
              <a:pathLst>
                <a:path h="977999" w="1931101">
                  <a:moveTo>
                    <a:pt x="0" y="0"/>
                  </a:moveTo>
                  <a:lnTo>
                    <a:pt x="1931101" y="0"/>
                  </a:lnTo>
                  <a:lnTo>
                    <a:pt x="1931101" y="977999"/>
                  </a:lnTo>
                  <a:lnTo>
                    <a:pt x="0" y="977999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1931101" cy="10065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87799" y="1587197"/>
            <a:ext cx="15447983" cy="7693097"/>
            <a:chOff x="0" y="0"/>
            <a:chExt cx="1931101" cy="96168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31101" cy="961688"/>
            </a:xfrm>
            <a:custGeom>
              <a:avLst/>
              <a:gdLst/>
              <a:ahLst/>
              <a:cxnLst/>
              <a:rect r="r" b="b" t="t" l="l"/>
              <a:pathLst>
                <a:path h="961688" w="1931101">
                  <a:moveTo>
                    <a:pt x="0" y="0"/>
                  </a:moveTo>
                  <a:lnTo>
                    <a:pt x="1931101" y="0"/>
                  </a:lnTo>
                  <a:lnTo>
                    <a:pt x="1931101" y="961688"/>
                  </a:lnTo>
                  <a:lnTo>
                    <a:pt x="0" y="96168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1931101" cy="9902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4043856" y="919781"/>
            <a:ext cx="10168362" cy="1715976"/>
            <a:chOff x="0" y="0"/>
            <a:chExt cx="2687405" cy="45351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687405" cy="453517"/>
            </a:xfrm>
            <a:custGeom>
              <a:avLst/>
              <a:gdLst/>
              <a:ahLst/>
              <a:cxnLst/>
              <a:rect r="r" b="b" t="t" l="l"/>
              <a:pathLst>
                <a:path h="453517" w="2687405">
                  <a:moveTo>
                    <a:pt x="0" y="0"/>
                  </a:moveTo>
                  <a:lnTo>
                    <a:pt x="2687405" y="0"/>
                  </a:lnTo>
                  <a:lnTo>
                    <a:pt x="2687405" y="453517"/>
                  </a:lnTo>
                  <a:lnTo>
                    <a:pt x="0" y="453517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2687405" cy="482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3778207" y="752165"/>
            <a:ext cx="10267167" cy="1670063"/>
            <a:chOff x="0" y="0"/>
            <a:chExt cx="2713518" cy="44138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713518" cy="441383"/>
            </a:xfrm>
            <a:custGeom>
              <a:avLst/>
              <a:gdLst/>
              <a:ahLst/>
              <a:cxnLst/>
              <a:rect r="r" b="b" t="t" l="l"/>
              <a:pathLst>
                <a:path h="441383" w="2713518">
                  <a:moveTo>
                    <a:pt x="0" y="0"/>
                  </a:moveTo>
                  <a:lnTo>
                    <a:pt x="2713518" y="0"/>
                  </a:lnTo>
                  <a:lnTo>
                    <a:pt x="2713518" y="441383"/>
                  </a:lnTo>
                  <a:lnTo>
                    <a:pt x="0" y="441383"/>
                  </a:lnTo>
                  <a:close/>
                </a:path>
              </a:pathLst>
            </a:custGeom>
            <a:solidFill>
              <a:srgbClr val="C8B0E4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28575"/>
              <a:ext cx="2713518" cy="469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1255912">
            <a:off x="14788342" y="1130952"/>
            <a:ext cx="3193713" cy="912489"/>
          </a:xfrm>
          <a:custGeom>
            <a:avLst/>
            <a:gdLst/>
            <a:ahLst/>
            <a:cxnLst/>
            <a:rect r="r" b="b" t="t" l="l"/>
            <a:pathLst>
              <a:path h="912489" w="3193713">
                <a:moveTo>
                  <a:pt x="0" y="0"/>
                </a:moveTo>
                <a:lnTo>
                  <a:pt x="3193713" y="0"/>
                </a:lnTo>
                <a:lnTo>
                  <a:pt x="3193713" y="912490"/>
                </a:lnTo>
                <a:lnTo>
                  <a:pt x="0" y="91249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788834" y="878589"/>
            <a:ext cx="1705233" cy="1705233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466396" y="87561"/>
                  </a:lnTo>
                  <a:lnTo>
                    <a:pt x="553838" y="27679"/>
                  </a:lnTo>
                  <a:lnTo>
                    <a:pt x="578287" y="131093"/>
                  </a:lnTo>
                  <a:lnTo>
                    <a:pt x="681363" y="106978"/>
                  </a:lnTo>
                  <a:lnTo>
                    <a:pt x="666963" y="212279"/>
                  </a:lnTo>
                  <a:lnTo>
                    <a:pt x="771752" y="227186"/>
                  </a:lnTo>
                  <a:lnTo>
                    <a:pt x="720448" y="320152"/>
                  </a:lnTo>
                  <a:lnTo>
                    <a:pt x="812800" y="372069"/>
                  </a:lnTo>
                  <a:lnTo>
                    <a:pt x="731520" y="440145"/>
                  </a:lnTo>
                  <a:lnTo>
                    <a:pt x="798961" y="522061"/>
                  </a:lnTo>
                  <a:lnTo>
                    <a:pt x="698682" y="556053"/>
                  </a:lnTo>
                  <a:lnTo>
                    <a:pt x="732104" y="656904"/>
                  </a:lnTo>
                  <a:lnTo>
                    <a:pt x="626370" y="652219"/>
                  </a:lnTo>
                  <a:lnTo>
                    <a:pt x="621259" y="758384"/>
                  </a:lnTo>
                  <a:lnTo>
                    <a:pt x="524350" y="715658"/>
                  </a:lnTo>
                  <a:lnTo>
                    <a:pt x="481396" y="812800"/>
                  </a:lnTo>
                  <a:lnTo>
                    <a:pt x="406400" y="737801"/>
                  </a:lnTo>
                  <a:lnTo>
                    <a:pt x="331404" y="812800"/>
                  </a:lnTo>
                  <a:lnTo>
                    <a:pt x="288450" y="715658"/>
                  </a:lnTo>
                  <a:lnTo>
                    <a:pt x="191541" y="758384"/>
                  </a:lnTo>
                  <a:lnTo>
                    <a:pt x="186430" y="652219"/>
                  </a:lnTo>
                  <a:lnTo>
                    <a:pt x="80696" y="656904"/>
                  </a:lnTo>
                  <a:lnTo>
                    <a:pt x="114118" y="556053"/>
                  </a:lnTo>
                  <a:lnTo>
                    <a:pt x="13839" y="522061"/>
                  </a:lnTo>
                  <a:lnTo>
                    <a:pt x="81280" y="440145"/>
                  </a:lnTo>
                  <a:lnTo>
                    <a:pt x="0" y="372069"/>
                  </a:lnTo>
                  <a:lnTo>
                    <a:pt x="92352" y="320152"/>
                  </a:lnTo>
                  <a:lnTo>
                    <a:pt x="41047" y="227186"/>
                  </a:lnTo>
                  <a:lnTo>
                    <a:pt x="145837" y="212279"/>
                  </a:lnTo>
                  <a:lnTo>
                    <a:pt x="131437" y="106978"/>
                  </a:lnTo>
                  <a:lnTo>
                    <a:pt x="234513" y="131093"/>
                  </a:lnTo>
                  <a:lnTo>
                    <a:pt x="258962" y="27679"/>
                  </a:lnTo>
                  <a:lnTo>
                    <a:pt x="346404" y="87561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EA5A9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139700" y="111125"/>
              <a:ext cx="533400" cy="561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037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2487410">
            <a:off x="597139" y="8361497"/>
            <a:ext cx="1261468" cy="1261468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C8B0E4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190500" y="161925"/>
              <a:ext cx="431800" cy="460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037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2378099" y="2914919"/>
            <a:ext cx="12352629" cy="59671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37"/>
              </a:lnSpc>
              <a:spcBef>
                <a:spcPct val="0"/>
              </a:spcBef>
            </a:pPr>
            <a:r>
              <a:rPr lang="en-US" sz="1852" spc="46">
                <a:solidFill>
                  <a:srgbClr val="000000"/>
                </a:solidFill>
                <a:latin typeface="Kollektif"/>
              </a:rPr>
              <a:t>[ 7.2.2 Ideação: Ideação é a terceira etapa onde está dentro da experimentação do Design Thinking e é marcada por ser o momento onde acontece o brainstorming sobre o projeto e sobre as propostas para solucionar o problema apresentado.</a:t>
            </a:r>
          </a:p>
          <a:p>
            <a:pPr algn="ctr">
              <a:lnSpc>
                <a:spcPts val="2037"/>
              </a:lnSpc>
              <a:spcBef>
                <a:spcPct val="0"/>
              </a:spcBef>
            </a:pPr>
          </a:p>
          <a:p>
            <a:pPr algn="ctr">
              <a:lnSpc>
                <a:spcPts val="2037"/>
              </a:lnSpc>
              <a:spcBef>
                <a:spcPct val="0"/>
              </a:spcBef>
            </a:pPr>
            <a:r>
              <a:rPr lang="en-US" sz="1852" spc="46">
                <a:solidFill>
                  <a:srgbClr val="000000"/>
                </a:solidFill>
                <a:latin typeface="Kollektif"/>
              </a:rPr>
              <a:t>Após as duas primeiras etapas, onde é realizada uma análise das possibilidades e também sobre as necessidades do público, o momento de ideação acontece para que seja possível coletar ideias que sirvam para responder a estes questionamentos e serem desenvolvidas em soluções eficientes.</a:t>
            </a:r>
          </a:p>
          <a:p>
            <a:pPr algn="ctr">
              <a:lnSpc>
                <a:spcPts val="2037"/>
              </a:lnSpc>
              <a:spcBef>
                <a:spcPct val="0"/>
              </a:spcBef>
            </a:pPr>
          </a:p>
          <a:p>
            <a:pPr algn="ctr">
              <a:lnSpc>
                <a:spcPts val="2037"/>
              </a:lnSpc>
              <a:spcBef>
                <a:spcPct val="0"/>
              </a:spcBef>
            </a:pPr>
            <a:r>
              <a:rPr lang="en-US" sz="1852" spc="46">
                <a:solidFill>
                  <a:srgbClr val="000000"/>
                </a:solidFill>
                <a:latin typeface="Kollektif"/>
              </a:rPr>
              <a:t>É nesta etapa que todos os envolvidos no projeto conseguem opinar e propor suas ações para intervir no problema apresentado. Um bom resultado do momento de ideação é percebido quando se chega à uma solução desenvolvida a partir de várias perspectivas sobre a questão inicial.</a:t>
            </a:r>
          </a:p>
          <a:p>
            <a:pPr algn="ctr">
              <a:lnSpc>
                <a:spcPts val="2037"/>
              </a:lnSpc>
              <a:spcBef>
                <a:spcPct val="0"/>
              </a:spcBef>
            </a:pPr>
          </a:p>
          <a:p>
            <a:pPr algn="ctr">
              <a:lnSpc>
                <a:spcPts val="2037"/>
              </a:lnSpc>
              <a:spcBef>
                <a:spcPct val="0"/>
              </a:spcBef>
            </a:pPr>
            <a:r>
              <a:rPr lang="en-US" sz="1852" spc="46">
                <a:solidFill>
                  <a:srgbClr val="000000"/>
                </a:solidFill>
                <a:latin typeface="Kollektif"/>
              </a:rPr>
              <a:t> 7.2.3 Prototipação: A prototipação nada mais é do que a fase de testes do Design Thinking. Nela você deve reunir as melhores ideias levantadas no processo de ideação, considerando aquelas que mais têm maior potencial e chance de sucesso.</a:t>
            </a:r>
          </a:p>
          <a:p>
            <a:pPr algn="ctr">
              <a:lnSpc>
                <a:spcPts val="2037"/>
              </a:lnSpc>
              <a:spcBef>
                <a:spcPct val="0"/>
              </a:spcBef>
            </a:pPr>
          </a:p>
          <a:p>
            <a:pPr algn="ctr">
              <a:lnSpc>
                <a:spcPts val="2037"/>
              </a:lnSpc>
              <a:spcBef>
                <a:spcPct val="0"/>
              </a:spcBef>
            </a:pPr>
            <a:r>
              <a:rPr lang="en-US" sz="1852" spc="46">
                <a:solidFill>
                  <a:srgbClr val="000000"/>
                </a:solidFill>
                <a:latin typeface="Kollektif"/>
              </a:rPr>
              <a:t>O protótipo é uma versão de teste de um produto ou funcionalidade. Isso quer dizer que não é a versão final do que você imaginou, mas sim uma versão de validação. A proposta é saber se a ideia vai ou não para frente, evitando gastos desnecessários. Nesta fase o foco é aprender com os feedbacks para lapidar a sua ideia inicial. </a:t>
            </a:r>
          </a:p>
          <a:p>
            <a:pPr algn="ctr">
              <a:lnSpc>
                <a:spcPts val="2037"/>
              </a:lnSpc>
              <a:spcBef>
                <a:spcPct val="0"/>
              </a:spcBef>
            </a:pPr>
          </a:p>
          <a:p>
            <a:pPr algn="ctr">
              <a:lnSpc>
                <a:spcPts val="2037"/>
              </a:lnSpc>
              <a:spcBef>
                <a:spcPct val="0"/>
              </a:spcBef>
            </a:pPr>
            <a:r>
              <a:rPr lang="en-US" sz="1852" spc="46">
                <a:solidFill>
                  <a:srgbClr val="000000"/>
                </a:solidFill>
                <a:latin typeface="Kollektif"/>
              </a:rPr>
              <a:t>Não é incomum que um protótipo precise de ajustes. Na verdade, a ideia é que a validação com os clientes e usuários vá acontecendo na mesma medida em que as alterações vão sendo feitas, se aproximando cada vez mais do resultado ideal.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4590226" y="1243208"/>
            <a:ext cx="7928376" cy="7356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85"/>
              </a:lnSpc>
              <a:spcBef>
                <a:spcPct val="0"/>
              </a:spcBef>
            </a:pPr>
            <a:r>
              <a:rPr lang="en-US" sz="5168" spc="129">
                <a:solidFill>
                  <a:srgbClr val="000000"/>
                </a:solidFill>
                <a:latin typeface="Gliker"/>
              </a:rPr>
              <a:t>1-cont.</a:t>
            </a:r>
            <a:r>
              <a:rPr lang="en-US" sz="5168" spc="129">
                <a:solidFill>
                  <a:srgbClr val="000000"/>
                </a:solidFill>
                <a:latin typeface="Gliker"/>
              </a:rPr>
              <a:t>Design Thinking</a:t>
            </a:r>
          </a:p>
        </p:txBody>
      </p:sp>
      <p:sp>
        <p:nvSpPr>
          <p:cNvPr name="Freeform 24" id="24"/>
          <p:cNvSpPr/>
          <p:nvPr/>
        </p:nvSpPr>
        <p:spPr>
          <a:xfrm flipH="false" flipV="false" rot="0">
            <a:off x="1852533" y="2943494"/>
            <a:ext cx="525567" cy="498811"/>
          </a:xfrm>
          <a:custGeom>
            <a:avLst/>
            <a:gdLst/>
            <a:ahLst/>
            <a:cxnLst/>
            <a:rect r="r" b="b" t="t" l="l"/>
            <a:pathLst>
              <a:path h="498811" w="525567">
                <a:moveTo>
                  <a:pt x="0" y="0"/>
                </a:moveTo>
                <a:lnTo>
                  <a:pt x="525566" y="0"/>
                </a:lnTo>
                <a:lnTo>
                  <a:pt x="525566" y="498811"/>
                </a:lnTo>
                <a:lnTo>
                  <a:pt x="0" y="4988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5" id="25"/>
          <p:cNvSpPr/>
          <p:nvPr/>
        </p:nvSpPr>
        <p:spPr>
          <a:xfrm flipH="false" flipV="false" rot="0">
            <a:off x="2118161" y="5912770"/>
            <a:ext cx="525567" cy="498811"/>
          </a:xfrm>
          <a:custGeom>
            <a:avLst/>
            <a:gdLst/>
            <a:ahLst/>
            <a:cxnLst/>
            <a:rect r="r" b="b" t="t" l="l"/>
            <a:pathLst>
              <a:path h="498811" w="525567">
                <a:moveTo>
                  <a:pt x="0" y="0"/>
                </a:moveTo>
                <a:lnTo>
                  <a:pt x="525567" y="0"/>
                </a:lnTo>
                <a:lnTo>
                  <a:pt x="525567" y="498811"/>
                </a:lnTo>
                <a:lnTo>
                  <a:pt x="0" y="4988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41450" y="1872395"/>
            <a:ext cx="15447983" cy="7823576"/>
            <a:chOff x="0" y="0"/>
            <a:chExt cx="1931101" cy="9779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31101" cy="977999"/>
            </a:xfrm>
            <a:custGeom>
              <a:avLst/>
              <a:gdLst/>
              <a:ahLst/>
              <a:cxnLst/>
              <a:rect r="r" b="b" t="t" l="l"/>
              <a:pathLst>
                <a:path h="977999" w="1931101">
                  <a:moveTo>
                    <a:pt x="0" y="0"/>
                  </a:moveTo>
                  <a:lnTo>
                    <a:pt x="1931101" y="0"/>
                  </a:lnTo>
                  <a:lnTo>
                    <a:pt x="1931101" y="977999"/>
                  </a:lnTo>
                  <a:lnTo>
                    <a:pt x="0" y="977999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1931101" cy="10065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37216" y="1682714"/>
            <a:ext cx="15447983" cy="7693097"/>
            <a:chOff x="0" y="0"/>
            <a:chExt cx="1931101" cy="96168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31101" cy="961688"/>
            </a:xfrm>
            <a:custGeom>
              <a:avLst/>
              <a:gdLst/>
              <a:ahLst/>
              <a:cxnLst/>
              <a:rect r="r" b="b" t="t" l="l"/>
              <a:pathLst>
                <a:path h="961688" w="1931101">
                  <a:moveTo>
                    <a:pt x="0" y="0"/>
                  </a:moveTo>
                  <a:lnTo>
                    <a:pt x="1931101" y="0"/>
                  </a:lnTo>
                  <a:lnTo>
                    <a:pt x="1931101" y="961688"/>
                  </a:lnTo>
                  <a:lnTo>
                    <a:pt x="0" y="96168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1931101" cy="9902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4043856" y="919781"/>
            <a:ext cx="10168362" cy="1715976"/>
            <a:chOff x="0" y="0"/>
            <a:chExt cx="2687405" cy="45351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687405" cy="453517"/>
            </a:xfrm>
            <a:custGeom>
              <a:avLst/>
              <a:gdLst/>
              <a:ahLst/>
              <a:cxnLst/>
              <a:rect r="r" b="b" t="t" l="l"/>
              <a:pathLst>
                <a:path h="453517" w="2687405">
                  <a:moveTo>
                    <a:pt x="0" y="0"/>
                  </a:moveTo>
                  <a:lnTo>
                    <a:pt x="2687405" y="0"/>
                  </a:lnTo>
                  <a:lnTo>
                    <a:pt x="2687405" y="453517"/>
                  </a:lnTo>
                  <a:lnTo>
                    <a:pt x="0" y="453517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2687405" cy="482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3778207" y="752165"/>
            <a:ext cx="10267167" cy="1670063"/>
            <a:chOff x="0" y="0"/>
            <a:chExt cx="2713518" cy="44138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713518" cy="441383"/>
            </a:xfrm>
            <a:custGeom>
              <a:avLst/>
              <a:gdLst/>
              <a:ahLst/>
              <a:cxnLst/>
              <a:rect r="r" b="b" t="t" l="l"/>
              <a:pathLst>
                <a:path h="441383" w="2713518">
                  <a:moveTo>
                    <a:pt x="0" y="0"/>
                  </a:moveTo>
                  <a:lnTo>
                    <a:pt x="2713518" y="0"/>
                  </a:lnTo>
                  <a:lnTo>
                    <a:pt x="2713518" y="441383"/>
                  </a:lnTo>
                  <a:lnTo>
                    <a:pt x="0" y="441383"/>
                  </a:lnTo>
                  <a:close/>
                </a:path>
              </a:pathLst>
            </a:custGeom>
            <a:solidFill>
              <a:srgbClr val="C8B0E4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28575"/>
              <a:ext cx="2713518" cy="469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1255912">
            <a:off x="14788342" y="1130952"/>
            <a:ext cx="3193713" cy="912489"/>
          </a:xfrm>
          <a:custGeom>
            <a:avLst/>
            <a:gdLst/>
            <a:ahLst/>
            <a:cxnLst/>
            <a:rect r="r" b="b" t="t" l="l"/>
            <a:pathLst>
              <a:path h="912489" w="3193713">
                <a:moveTo>
                  <a:pt x="0" y="0"/>
                </a:moveTo>
                <a:lnTo>
                  <a:pt x="3193713" y="0"/>
                </a:lnTo>
                <a:lnTo>
                  <a:pt x="3193713" y="912490"/>
                </a:lnTo>
                <a:lnTo>
                  <a:pt x="0" y="91249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788834" y="878589"/>
            <a:ext cx="1705233" cy="1705233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466396" y="87561"/>
                  </a:lnTo>
                  <a:lnTo>
                    <a:pt x="553838" y="27679"/>
                  </a:lnTo>
                  <a:lnTo>
                    <a:pt x="578287" y="131093"/>
                  </a:lnTo>
                  <a:lnTo>
                    <a:pt x="681363" y="106978"/>
                  </a:lnTo>
                  <a:lnTo>
                    <a:pt x="666963" y="212279"/>
                  </a:lnTo>
                  <a:lnTo>
                    <a:pt x="771752" y="227186"/>
                  </a:lnTo>
                  <a:lnTo>
                    <a:pt x="720448" y="320152"/>
                  </a:lnTo>
                  <a:lnTo>
                    <a:pt x="812800" y="372069"/>
                  </a:lnTo>
                  <a:lnTo>
                    <a:pt x="731520" y="440145"/>
                  </a:lnTo>
                  <a:lnTo>
                    <a:pt x="798961" y="522061"/>
                  </a:lnTo>
                  <a:lnTo>
                    <a:pt x="698682" y="556053"/>
                  </a:lnTo>
                  <a:lnTo>
                    <a:pt x="732104" y="656904"/>
                  </a:lnTo>
                  <a:lnTo>
                    <a:pt x="626370" y="652219"/>
                  </a:lnTo>
                  <a:lnTo>
                    <a:pt x="621259" y="758384"/>
                  </a:lnTo>
                  <a:lnTo>
                    <a:pt x="524350" y="715658"/>
                  </a:lnTo>
                  <a:lnTo>
                    <a:pt x="481396" y="812800"/>
                  </a:lnTo>
                  <a:lnTo>
                    <a:pt x="406400" y="737801"/>
                  </a:lnTo>
                  <a:lnTo>
                    <a:pt x="331404" y="812800"/>
                  </a:lnTo>
                  <a:lnTo>
                    <a:pt x="288450" y="715658"/>
                  </a:lnTo>
                  <a:lnTo>
                    <a:pt x="191541" y="758384"/>
                  </a:lnTo>
                  <a:lnTo>
                    <a:pt x="186430" y="652219"/>
                  </a:lnTo>
                  <a:lnTo>
                    <a:pt x="80696" y="656904"/>
                  </a:lnTo>
                  <a:lnTo>
                    <a:pt x="114118" y="556053"/>
                  </a:lnTo>
                  <a:lnTo>
                    <a:pt x="13839" y="522061"/>
                  </a:lnTo>
                  <a:lnTo>
                    <a:pt x="81280" y="440145"/>
                  </a:lnTo>
                  <a:lnTo>
                    <a:pt x="0" y="372069"/>
                  </a:lnTo>
                  <a:lnTo>
                    <a:pt x="92352" y="320152"/>
                  </a:lnTo>
                  <a:lnTo>
                    <a:pt x="41047" y="227186"/>
                  </a:lnTo>
                  <a:lnTo>
                    <a:pt x="145837" y="212279"/>
                  </a:lnTo>
                  <a:lnTo>
                    <a:pt x="131437" y="106978"/>
                  </a:lnTo>
                  <a:lnTo>
                    <a:pt x="234513" y="131093"/>
                  </a:lnTo>
                  <a:lnTo>
                    <a:pt x="258962" y="27679"/>
                  </a:lnTo>
                  <a:lnTo>
                    <a:pt x="346404" y="87561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EA5A9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139700" y="111125"/>
              <a:ext cx="533400" cy="561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037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2487410">
            <a:off x="597139" y="8361497"/>
            <a:ext cx="1261468" cy="1261468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C8B0E4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190500" y="161925"/>
              <a:ext cx="431800" cy="460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037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1641450" y="3172531"/>
            <a:ext cx="14241288" cy="54369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34"/>
              </a:lnSpc>
              <a:spcBef>
                <a:spcPct val="0"/>
              </a:spcBef>
            </a:pPr>
            <a:r>
              <a:rPr lang="en-US" sz="2576" spc="64">
                <a:solidFill>
                  <a:srgbClr val="000000"/>
                </a:solidFill>
                <a:latin typeface="Kollektif"/>
              </a:rPr>
              <a:t>: 7.2.4 Teste: Os testes são a última etapa do design thinking no ciclo de desenvolvimento do soluções.</a:t>
            </a:r>
          </a:p>
          <a:p>
            <a:pPr algn="ctr">
              <a:lnSpc>
                <a:spcPts val="2834"/>
              </a:lnSpc>
              <a:spcBef>
                <a:spcPct val="0"/>
              </a:spcBef>
            </a:pPr>
          </a:p>
          <a:p>
            <a:pPr algn="ctr">
              <a:lnSpc>
                <a:spcPts val="2834"/>
              </a:lnSpc>
              <a:spcBef>
                <a:spcPct val="0"/>
              </a:spcBef>
            </a:pPr>
            <a:r>
              <a:rPr lang="en-US" sz="2576" spc="64">
                <a:solidFill>
                  <a:srgbClr val="000000"/>
                </a:solidFill>
                <a:latin typeface="Kollektif"/>
              </a:rPr>
              <a:t>Durante esta fase, os testes são conduzidos para assegurar que o produto atenda a todos os requisitos necessários para o seu público alvo. Estes testes podem ser divididos em duas categorias principais: testes funcionais e testes não funcionais. Os testes funcionais avaliam se o produto é capaz de realizar suas tarefas pretendidas.</a:t>
            </a:r>
          </a:p>
          <a:p>
            <a:pPr algn="ctr">
              <a:lnSpc>
                <a:spcPts val="2834"/>
              </a:lnSpc>
              <a:spcBef>
                <a:spcPct val="0"/>
              </a:spcBef>
            </a:pPr>
            <a:r>
              <a:rPr lang="en-US" sz="2576" spc="64">
                <a:solidFill>
                  <a:srgbClr val="000000"/>
                </a:solidFill>
                <a:latin typeface="Kollektif"/>
              </a:rPr>
              <a:t>Testes não funcionais, por outro lado, avaliam coisas como usabilidade, desempenho e segurança.</a:t>
            </a:r>
          </a:p>
          <a:p>
            <a:pPr algn="ctr">
              <a:lnSpc>
                <a:spcPts val="2834"/>
              </a:lnSpc>
              <a:spcBef>
                <a:spcPct val="0"/>
              </a:spcBef>
            </a:pPr>
            <a:r>
              <a:rPr lang="en-US" sz="2576" spc="64">
                <a:solidFill>
                  <a:srgbClr val="000000"/>
                </a:solidFill>
                <a:latin typeface="Kollektif"/>
              </a:rPr>
              <a:t>Uma vez que todos os testes tenham sido aprovados, o produto está pronto para lançamento</a:t>
            </a:r>
          </a:p>
          <a:p>
            <a:pPr algn="ctr">
              <a:lnSpc>
                <a:spcPts val="2834"/>
              </a:lnSpc>
              <a:spcBef>
                <a:spcPct val="0"/>
              </a:spcBef>
            </a:pPr>
            <a:r>
              <a:rPr lang="en-US" sz="2576" spc="64">
                <a:solidFill>
                  <a:srgbClr val="000000"/>
                </a:solidFill>
                <a:latin typeface="Kollektif"/>
              </a:rPr>
              <a:t>.</a:t>
            </a:r>
          </a:p>
          <a:p>
            <a:pPr algn="ctr">
              <a:lnSpc>
                <a:spcPts val="2834"/>
              </a:lnSpc>
              <a:spcBef>
                <a:spcPct val="0"/>
              </a:spcBef>
            </a:pPr>
            <a:r>
              <a:rPr lang="en-US" sz="2576" spc="64">
                <a:solidFill>
                  <a:srgbClr val="000000"/>
                </a:solidFill>
                <a:latin typeface="Kollektif"/>
              </a:rPr>
              <a:t>: 7.2.5 Implementação: Nesta etapa, o empreendedor deve buscar a validação das suas ideias junto às pessoas interessadas e possíveis clientes para captar a percepção e encontrar possíveis ajustes necessários e gerar um conhecimento contínuo ao longo do processo de implementação.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4742626" y="1395608"/>
            <a:ext cx="7928376" cy="7356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85"/>
              </a:lnSpc>
              <a:spcBef>
                <a:spcPct val="0"/>
              </a:spcBef>
            </a:pPr>
            <a:r>
              <a:rPr lang="en-US" sz="5168" spc="129">
                <a:solidFill>
                  <a:srgbClr val="000000"/>
                </a:solidFill>
                <a:latin typeface="Gliker"/>
              </a:rPr>
              <a:t>2-cont.</a:t>
            </a:r>
            <a:r>
              <a:rPr lang="en-US" sz="5168" spc="129">
                <a:solidFill>
                  <a:srgbClr val="000000"/>
                </a:solidFill>
                <a:latin typeface="Gliker"/>
              </a:rPr>
              <a:t>Design Thinking</a:t>
            </a:r>
          </a:p>
        </p:txBody>
      </p:sp>
      <p:sp>
        <p:nvSpPr>
          <p:cNvPr name="Freeform 24" id="24"/>
          <p:cNvSpPr/>
          <p:nvPr/>
        </p:nvSpPr>
        <p:spPr>
          <a:xfrm flipH="false" flipV="false" rot="0">
            <a:off x="1378667" y="3210631"/>
            <a:ext cx="525567" cy="498811"/>
          </a:xfrm>
          <a:custGeom>
            <a:avLst/>
            <a:gdLst/>
            <a:ahLst/>
            <a:cxnLst/>
            <a:rect r="r" b="b" t="t" l="l"/>
            <a:pathLst>
              <a:path h="498811" w="525567">
                <a:moveTo>
                  <a:pt x="0" y="0"/>
                </a:moveTo>
                <a:lnTo>
                  <a:pt x="525566" y="0"/>
                </a:lnTo>
                <a:lnTo>
                  <a:pt x="525566" y="498811"/>
                </a:lnTo>
                <a:lnTo>
                  <a:pt x="0" y="4988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5" id="25"/>
          <p:cNvSpPr/>
          <p:nvPr/>
        </p:nvSpPr>
        <p:spPr>
          <a:xfrm flipH="false" flipV="false" rot="0">
            <a:off x="1378667" y="7032010"/>
            <a:ext cx="525567" cy="498811"/>
          </a:xfrm>
          <a:custGeom>
            <a:avLst/>
            <a:gdLst/>
            <a:ahLst/>
            <a:cxnLst/>
            <a:rect r="r" b="b" t="t" l="l"/>
            <a:pathLst>
              <a:path h="498811" w="525567">
                <a:moveTo>
                  <a:pt x="0" y="0"/>
                </a:moveTo>
                <a:lnTo>
                  <a:pt x="525566" y="0"/>
                </a:lnTo>
                <a:lnTo>
                  <a:pt x="525566" y="498810"/>
                </a:lnTo>
                <a:lnTo>
                  <a:pt x="0" y="49881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3444" r="0" b="-1344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22380" y="1779509"/>
            <a:ext cx="14205593" cy="7881561"/>
            <a:chOff x="0" y="0"/>
            <a:chExt cx="1775794" cy="98524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775794" cy="985248"/>
            </a:xfrm>
            <a:custGeom>
              <a:avLst/>
              <a:gdLst/>
              <a:ahLst/>
              <a:cxnLst/>
              <a:rect r="r" b="b" t="t" l="l"/>
              <a:pathLst>
                <a:path h="985248" w="1775794">
                  <a:moveTo>
                    <a:pt x="0" y="0"/>
                  </a:moveTo>
                  <a:lnTo>
                    <a:pt x="1775794" y="0"/>
                  </a:lnTo>
                  <a:lnTo>
                    <a:pt x="1775794" y="985248"/>
                  </a:lnTo>
                  <a:lnTo>
                    <a:pt x="0" y="985248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1775794" cy="10138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722380" y="1295314"/>
            <a:ext cx="14205593" cy="8148757"/>
            <a:chOff x="0" y="0"/>
            <a:chExt cx="1775794" cy="101864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775794" cy="1018649"/>
            </a:xfrm>
            <a:custGeom>
              <a:avLst/>
              <a:gdLst/>
              <a:ahLst/>
              <a:cxnLst/>
              <a:rect r="r" b="b" t="t" l="l"/>
              <a:pathLst>
                <a:path h="1018649" w="1775794">
                  <a:moveTo>
                    <a:pt x="0" y="0"/>
                  </a:moveTo>
                  <a:lnTo>
                    <a:pt x="1775794" y="0"/>
                  </a:lnTo>
                  <a:lnTo>
                    <a:pt x="1775794" y="1018649"/>
                  </a:lnTo>
                  <a:lnTo>
                    <a:pt x="0" y="1018649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1775794" cy="10472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2487410">
            <a:off x="763353" y="6782045"/>
            <a:ext cx="1311615" cy="1311615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C8B0E4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190500" y="161925"/>
              <a:ext cx="431800" cy="460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037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4680082" y="505564"/>
            <a:ext cx="2880295" cy="2733662"/>
          </a:xfrm>
          <a:custGeom>
            <a:avLst/>
            <a:gdLst/>
            <a:ahLst/>
            <a:cxnLst/>
            <a:rect r="r" b="b" t="t" l="l"/>
            <a:pathLst>
              <a:path h="2733662" w="2880295">
                <a:moveTo>
                  <a:pt x="0" y="0"/>
                </a:moveTo>
                <a:lnTo>
                  <a:pt x="2880295" y="0"/>
                </a:lnTo>
                <a:lnTo>
                  <a:pt x="2880295" y="2733662"/>
                </a:lnTo>
                <a:lnTo>
                  <a:pt x="0" y="27336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4749463" y="571412"/>
            <a:ext cx="2741534" cy="2601965"/>
          </a:xfrm>
          <a:custGeom>
            <a:avLst/>
            <a:gdLst/>
            <a:ahLst/>
            <a:cxnLst/>
            <a:rect r="r" b="b" t="t" l="l"/>
            <a:pathLst>
              <a:path h="2601965" w="2741534">
                <a:moveTo>
                  <a:pt x="0" y="0"/>
                </a:moveTo>
                <a:lnTo>
                  <a:pt x="2741533" y="0"/>
                </a:lnTo>
                <a:lnTo>
                  <a:pt x="2741533" y="2601965"/>
                </a:lnTo>
                <a:lnTo>
                  <a:pt x="0" y="26019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4" id="14"/>
          <p:cNvSpPr txBox="true"/>
          <p:nvPr/>
        </p:nvSpPr>
        <p:spPr>
          <a:xfrm rot="0">
            <a:off x="2819433" y="4113758"/>
            <a:ext cx="12716665" cy="1859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40"/>
              </a:lnSpc>
            </a:pPr>
            <a:r>
              <a:rPr lang="en-US" sz="10945" spc="656">
                <a:solidFill>
                  <a:srgbClr val="FF66C4"/>
                </a:solidFill>
                <a:latin typeface="Agrandir Grand Heavy"/>
              </a:rPr>
              <a:t>OBRIGADO!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-5400000">
            <a:off x="-1186333" y="-1152992"/>
            <a:ext cx="20023020" cy="19986614"/>
          </a:xfrm>
          <a:custGeom>
            <a:avLst/>
            <a:gdLst/>
            <a:ahLst/>
            <a:cxnLst/>
            <a:rect r="r" b="b" t="t" l="l"/>
            <a:pathLst>
              <a:path h="19986614" w="20023020">
                <a:moveTo>
                  <a:pt x="0" y="0"/>
                </a:moveTo>
                <a:lnTo>
                  <a:pt x="20023019" y="0"/>
                </a:lnTo>
                <a:lnTo>
                  <a:pt x="20023019" y="19986614"/>
                </a:lnTo>
                <a:lnTo>
                  <a:pt x="0" y="1998661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3444" r="0" b="-1344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074969" y="1872395"/>
            <a:ext cx="14205593" cy="7823576"/>
            <a:chOff x="0" y="0"/>
            <a:chExt cx="1775794" cy="9779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775794" cy="977999"/>
            </a:xfrm>
            <a:custGeom>
              <a:avLst/>
              <a:gdLst/>
              <a:ahLst/>
              <a:cxnLst/>
              <a:rect r="r" b="b" t="t" l="l"/>
              <a:pathLst>
                <a:path h="977999" w="1775794">
                  <a:moveTo>
                    <a:pt x="0" y="0"/>
                  </a:moveTo>
                  <a:lnTo>
                    <a:pt x="1775794" y="0"/>
                  </a:lnTo>
                  <a:lnTo>
                    <a:pt x="1775794" y="977999"/>
                  </a:lnTo>
                  <a:lnTo>
                    <a:pt x="0" y="977999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1775794" cy="10065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524754" y="1109543"/>
            <a:ext cx="14205593" cy="8148757"/>
            <a:chOff x="0" y="0"/>
            <a:chExt cx="1775794" cy="101864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775794" cy="1018649"/>
            </a:xfrm>
            <a:custGeom>
              <a:avLst/>
              <a:gdLst/>
              <a:ahLst/>
              <a:cxnLst/>
              <a:rect r="r" b="b" t="t" l="l"/>
              <a:pathLst>
                <a:path h="1018649" w="1775794">
                  <a:moveTo>
                    <a:pt x="0" y="0"/>
                  </a:moveTo>
                  <a:lnTo>
                    <a:pt x="1775794" y="0"/>
                  </a:lnTo>
                  <a:lnTo>
                    <a:pt x="1775794" y="1018649"/>
                  </a:lnTo>
                  <a:lnTo>
                    <a:pt x="0" y="1018649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1775794" cy="10472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-257716">
            <a:off x="893151" y="964061"/>
            <a:ext cx="6923149" cy="1715976"/>
            <a:chOff x="0" y="0"/>
            <a:chExt cx="1829725" cy="45351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829725" cy="453517"/>
            </a:xfrm>
            <a:custGeom>
              <a:avLst/>
              <a:gdLst/>
              <a:ahLst/>
              <a:cxnLst/>
              <a:rect r="r" b="b" t="t" l="l"/>
              <a:pathLst>
                <a:path h="453517" w="1829725">
                  <a:moveTo>
                    <a:pt x="0" y="0"/>
                  </a:moveTo>
                  <a:lnTo>
                    <a:pt x="1829725" y="0"/>
                  </a:lnTo>
                  <a:lnTo>
                    <a:pt x="1829725" y="453517"/>
                  </a:lnTo>
                  <a:lnTo>
                    <a:pt x="0" y="453517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1829725" cy="482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-257716">
            <a:off x="675390" y="796221"/>
            <a:ext cx="6897578" cy="1670063"/>
            <a:chOff x="0" y="0"/>
            <a:chExt cx="1822967" cy="44138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822967" cy="441383"/>
            </a:xfrm>
            <a:custGeom>
              <a:avLst/>
              <a:gdLst/>
              <a:ahLst/>
              <a:cxnLst/>
              <a:rect r="r" b="b" t="t" l="l"/>
              <a:pathLst>
                <a:path h="441383" w="1822967">
                  <a:moveTo>
                    <a:pt x="0" y="0"/>
                  </a:moveTo>
                  <a:lnTo>
                    <a:pt x="1822967" y="0"/>
                  </a:lnTo>
                  <a:lnTo>
                    <a:pt x="1822967" y="441383"/>
                  </a:lnTo>
                  <a:lnTo>
                    <a:pt x="0" y="441383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28575"/>
              <a:ext cx="1822967" cy="469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2534842" y="2936887"/>
            <a:ext cx="1255672" cy="1255672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466396" y="87561"/>
                  </a:lnTo>
                  <a:lnTo>
                    <a:pt x="553838" y="27679"/>
                  </a:lnTo>
                  <a:lnTo>
                    <a:pt x="578287" y="131093"/>
                  </a:lnTo>
                  <a:lnTo>
                    <a:pt x="681363" y="106978"/>
                  </a:lnTo>
                  <a:lnTo>
                    <a:pt x="666963" y="212279"/>
                  </a:lnTo>
                  <a:lnTo>
                    <a:pt x="771752" y="227186"/>
                  </a:lnTo>
                  <a:lnTo>
                    <a:pt x="720448" y="320152"/>
                  </a:lnTo>
                  <a:lnTo>
                    <a:pt x="812800" y="372069"/>
                  </a:lnTo>
                  <a:lnTo>
                    <a:pt x="731520" y="440145"/>
                  </a:lnTo>
                  <a:lnTo>
                    <a:pt x="798961" y="522061"/>
                  </a:lnTo>
                  <a:lnTo>
                    <a:pt x="698682" y="556053"/>
                  </a:lnTo>
                  <a:lnTo>
                    <a:pt x="732104" y="656904"/>
                  </a:lnTo>
                  <a:lnTo>
                    <a:pt x="626370" y="652219"/>
                  </a:lnTo>
                  <a:lnTo>
                    <a:pt x="621259" y="758384"/>
                  </a:lnTo>
                  <a:lnTo>
                    <a:pt x="524350" y="715658"/>
                  </a:lnTo>
                  <a:lnTo>
                    <a:pt x="481396" y="812800"/>
                  </a:lnTo>
                  <a:lnTo>
                    <a:pt x="406400" y="737801"/>
                  </a:lnTo>
                  <a:lnTo>
                    <a:pt x="331404" y="812800"/>
                  </a:lnTo>
                  <a:lnTo>
                    <a:pt x="288450" y="715658"/>
                  </a:lnTo>
                  <a:lnTo>
                    <a:pt x="191541" y="758384"/>
                  </a:lnTo>
                  <a:lnTo>
                    <a:pt x="186430" y="652219"/>
                  </a:lnTo>
                  <a:lnTo>
                    <a:pt x="80696" y="656904"/>
                  </a:lnTo>
                  <a:lnTo>
                    <a:pt x="114118" y="556053"/>
                  </a:lnTo>
                  <a:lnTo>
                    <a:pt x="13839" y="522061"/>
                  </a:lnTo>
                  <a:lnTo>
                    <a:pt x="81280" y="440145"/>
                  </a:lnTo>
                  <a:lnTo>
                    <a:pt x="0" y="372069"/>
                  </a:lnTo>
                  <a:lnTo>
                    <a:pt x="92352" y="320152"/>
                  </a:lnTo>
                  <a:lnTo>
                    <a:pt x="41047" y="227186"/>
                  </a:lnTo>
                  <a:lnTo>
                    <a:pt x="145837" y="212279"/>
                  </a:lnTo>
                  <a:lnTo>
                    <a:pt x="131437" y="106978"/>
                  </a:lnTo>
                  <a:lnTo>
                    <a:pt x="234513" y="131093"/>
                  </a:lnTo>
                  <a:lnTo>
                    <a:pt x="258962" y="27679"/>
                  </a:lnTo>
                  <a:lnTo>
                    <a:pt x="346404" y="87561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EA5A9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139700" y="111125"/>
              <a:ext cx="533400" cy="561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037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2532054" y="6229362"/>
            <a:ext cx="1258461" cy="1258461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466396" y="87561"/>
                  </a:lnTo>
                  <a:lnTo>
                    <a:pt x="553838" y="27679"/>
                  </a:lnTo>
                  <a:lnTo>
                    <a:pt x="578287" y="131093"/>
                  </a:lnTo>
                  <a:lnTo>
                    <a:pt x="681363" y="106978"/>
                  </a:lnTo>
                  <a:lnTo>
                    <a:pt x="666963" y="212279"/>
                  </a:lnTo>
                  <a:lnTo>
                    <a:pt x="771752" y="227186"/>
                  </a:lnTo>
                  <a:lnTo>
                    <a:pt x="720448" y="320152"/>
                  </a:lnTo>
                  <a:lnTo>
                    <a:pt x="812800" y="372069"/>
                  </a:lnTo>
                  <a:lnTo>
                    <a:pt x="731520" y="440145"/>
                  </a:lnTo>
                  <a:lnTo>
                    <a:pt x="798961" y="522061"/>
                  </a:lnTo>
                  <a:lnTo>
                    <a:pt x="698682" y="556053"/>
                  </a:lnTo>
                  <a:lnTo>
                    <a:pt x="732104" y="656904"/>
                  </a:lnTo>
                  <a:lnTo>
                    <a:pt x="626370" y="652219"/>
                  </a:lnTo>
                  <a:lnTo>
                    <a:pt x="621259" y="758384"/>
                  </a:lnTo>
                  <a:lnTo>
                    <a:pt x="524350" y="715658"/>
                  </a:lnTo>
                  <a:lnTo>
                    <a:pt x="481396" y="812800"/>
                  </a:lnTo>
                  <a:lnTo>
                    <a:pt x="406400" y="737801"/>
                  </a:lnTo>
                  <a:lnTo>
                    <a:pt x="331404" y="812800"/>
                  </a:lnTo>
                  <a:lnTo>
                    <a:pt x="288450" y="715658"/>
                  </a:lnTo>
                  <a:lnTo>
                    <a:pt x="191541" y="758384"/>
                  </a:lnTo>
                  <a:lnTo>
                    <a:pt x="186430" y="652219"/>
                  </a:lnTo>
                  <a:lnTo>
                    <a:pt x="80696" y="656904"/>
                  </a:lnTo>
                  <a:lnTo>
                    <a:pt x="114118" y="556053"/>
                  </a:lnTo>
                  <a:lnTo>
                    <a:pt x="13839" y="522061"/>
                  </a:lnTo>
                  <a:lnTo>
                    <a:pt x="81280" y="440145"/>
                  </a:lnTo>
                  <a:lnTo>
                    <a:pt x="0" y="372069"/>
                  </a:lnTo>
                  <a:lnTo>
                    <a:pt x="92352" y="320152"/>
                  </a:lnTo>
                  <a:lnTo>
                    <a:pt x="41047" y="227186"/>
                  </a:lnTo>
                  <a:lnTo>
                    <a:pt x="145837" y="212279"/>
                  </a:lnTo>
                  <a:lnTo>
                    <a:pt x="131437" y="106978"/>
                  </a:lnTo>
                  <a:lnTo>
                    <a:pt x="234513" y="131093"/>
                  </a:lnTo>
                  <a:lnTo>
                    <a:pt x="258962" y="27679"/>
                  </a:lnTo>
                  <a:lnTo>
                    <a:pt x="346404" y="87561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C8B0E4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139700" y="111125"/>
              <a:ext cx="533400" cy="561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037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1679733">
            <a:off x="11965663" y="200648"/>
            <a:ext cx="5085179" cy="2746045"/>
          </a:xfrm>
          <a:custGeom>
            <a:avLst/>
            <a:gdLst/>
            <a:ahLst/>
            <a:cxnLst/>
            <a:rect r="r" b="b" t="t" l="l"/>
            <a:pathLst>
              <a:path h="2746045" w="5085179">
                <a:moveTo>
                  <a:pt x="0" y="0"/>
                </a:moveTo>
                <a:lnTo>
                  <a:pt x="5085179" y="0"/>
                </a:lnTo>
                <a:lnTo>
                  <a:pt x="5085179" y="2746045"/>
                </a:lnTo>
                <a:lnTo>
                  <a:pt x="0" y="274604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6827" r="0" b="-6827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2869630" y="3253644"/>
            <a:ext cx="961501" cy="6697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79"/>
              </a:lnSpc>
            </a:pPr>
            <a:r>
              <a:rPr lang="en-US" sz="4708">
                <a:solidFill>
                  <a:srgbClr val="000000"/>
                </a:solidFill>
                <a:latin typeface="Barlow Condensed Bold"/>
              </a:rPr>
              <a:t>1.1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789891" y="6508241"/>
            <a:ext cx="1041240" cy="7388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9"/>
              </a:lnSpc>
            </a:pPr>
            <a:r>
              <a:rPr lang="en-US" sz="5099">
                <a:solidFill>
                  <a:srgbClr val="000000"/>
                </a:solidFill>
                <a:latin typeface="Barlow Condensed Bold"/>
              </a:rPr>
              <a:t>1.2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3831131" y="2782361"/>
            <a:ext cx="4796419" cy="3428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07"/>
              </a:lnSpc>
            </a:pPr>
            <a:r>
              <a:rPr lang="en-US" sz="2461">
                <a:solidFill>
                  <a:srgbClr val="000000"/>
                </a:solidFill>
                <a:latin typeface="Kollektif"/>
              </a:rPr>
              <a:t> REQUISITO</a:t>
            </a:r>
          </a:p>
          <a:p>
            <a:pPr algn="l">
              <a:lnSpc>
                <a:spcPts val="2707"/>
              </a:lnSpc>
            </a:pPr>
            <a:r>
              <a:rPr lang="en-US" sz="2461">
                <a:solidFill>
                  <a:srgbClr val="000000"/>
                </a:solidFill>
                <a:latin typeface="Kollektif"/>
              </a:rPr>
              <a:t>adjetivo</a:t>
            </a:r>
          </a:p>
          <a:p>
            <a:pPr algn="l">
              <a:lnSpc>
                <a:spcPts val="2707"/>
              </a:lnSpc>
            </a:pPr>
            <a:r>
              <a:rPr lang="en-US" sz="2461">
                <a:solidFill>
                  <a:srgbClr val="000000"/>
                </a:solidFill>
                <a:latin typeface="Kollektif"/>
              </a:rPr>
              <a:t>1.</a:t>
            </a:r>
          </a:p>
          <a:p>
            <a:pPr algn="l">
              <a:lnSpc>
                <a:spcPts val="2707"/>
              </a:lnSpc>
            </a:pPr>
            <a:r>
              <a:rPr lang="en-US" sz="2461">
                <a:solidFill>
                  <a:srgbClr val="000000"/>
                </a:solidFill>
                <a:latin typeface="Kollektif"/>
              </a:rPr>
              <a:t>POUCO USADO</a:t>
            </a:r>
          </a:p>
          <a:p>
            <a:pPr algn="l">
              <a:lnSpc>
                <a:spcPts val="2707"/>
              </a:lnSpc>
            </a:pPr>
            <a:r>
              <a:rPr lang="en-US" sz="2461">
                <a:solidFill>
                  <a:srgbClr val="000000"/>
                </a:solidFill>
                <a:latin typeface="Kollektif"/>
              </a:rPr>
              <a:t>que foi requisitado, requerido.</a:t>
            </a:r>
          </a:p>
          <a:p>
            <a:pPr algn="l">
              <a:lnSpc>
                <a:spcPts val="2707"/>
              </a:lnSpc>
            </a:pPr>
            <a:r>
              <a:rPr lang="en-US" sz="2461">
                <a:solidFill>
                  <a:srgbClr val="000000"/>
                </a:solidFill>
                <a:latin typeface="Kollektif"/>
              </a:rPr>
              <a:t>2.</a:t>
            </a:r>
          </a:p>
          <a:p>
            <a:pPr algn="l">
              <a:lnSpc>
                <a:spcPts val="2707"/>
              </a:lnSpc>
            </a:pPr>
            <a:r>
              <a:rPr lang="en-US" sz="2461">
                <a:solidFill>
                  <a:srgbClr val="000000"/>
                </a:solidFill>
                <a:latin typeface="Kollektif"/>
              </a:rPr>
              <a:t>substantivo masculino</a:t>
            </a:r>
          </a:p>
          <a:p>
            <a:pPr algn="l">
              <a:lnSpc>
                <a:spcPts val="2707"/>
              </a:lnSpc>
            </a:pPr>
            <a:r>
              <a:rPr lang="en-US" sz="2461">
                <a:solidFill>
                  <a:srgbClr val="000000"/>
                </a:solidFill>
                <a:latin typeface="Kollektif"/>
              </a:rPr>
              <a:t>condição para se alcançar determinado fim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3590088" y="6557401"/>
            <a:ext cx="6132334" cy="2402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35"/>
              </a:lnSpc>
              <a:spcBef>
                <a:spcPct val="0"/>
              </a:spcBef>
            </a:pPr>
            <a:r>
              <a:rPr lang="en-US" sz="2123" spc="53">
                <a:solidFill>
                  <a:srgbClr val="000000"/>
                </a:solidFill>
                <a:latin typeface="Kollektif"/>
              </a:rPr>
              <a:t>Modelos de documentação                                                                                                                                        Definição dos objetivos e escopo do projeto.</a:t>
            </a:r>
          </a:p>
          <a:p>
            <a:pPr algn="ctr">
              <a:lnSpc>
                <a:spcPts val="2335"/>
              </a:lnSpc>
              <a:spcBef>
                <a:spcPct val="0"/>
              </a:spcBef>
            </a:pPr>
            <a:r>
              <a:rPr lang="en-US" sz="2123" spc="53">
                <a:solidFill>
                  <a:srgbClr val="000000"/>
                </a:solidFill>
                <a:latin typeface="Kollektif"/>
              </a:rPr>
              <a:t>Realizar reuniões com as partes interessadas.</a:t>
            </a:r>
          </a:p>
          <a:p>
            <a:pPr algn="ctr">
              <a:lnSpc>
                <a:spcPts val="2335"/>
              </a:lnSpc>
              <a:spcBef>
                <a:spcPct val="0"/>
              </a:spcBef>
            </a:pPr>
            <a:r>
              <a:rPr lang="en-US" sz="2123" spc="53">
                <a:solidFill>
                  <a:srgbClr val="000000"/>
                </a:solidFill>
                <a:latin typeface="Kollektif"/>
              </a:rPr>
              <a:t>Identificar e documentar os requisitos funcionais e não funcionais.</a:t>
            </a:r>
          </a:p>
          <a:p>
            <a:pPr algn="ctr">
              <a:lnSpc>
                <a:spcPts val="2335"/>
              </a:lnSpc>
              <a:spcBef>
                <a:spcPct val="0"/>
              </a:spcBef>
            </a:pPr>
            <a:r>
              <a:rPr lang="en-US" sz="2123" spc="53">
                <a:solidFill>
                  <a:srgbClr val="000000"/>
                </a:solidFill>
                <a:latin typeface="Kollektif"/>
              </a:rPr>
              <a:t>Estruturar e organizar o documento de requisitos de produto.</a:t>
            </a:r>
          </a:p>
          <a:p>
            <a:pPr algn="ctr">
              <a:lnSpc>
                <a:spcPts val="2335"/>
              </a:lnSpc>
              <a:spcBef>
                <a:spcPct val="0"/>
              </a:spcBef>
            </a:pPr>
            <a:r>
              <a:rPr lang="en-US" sz="2123" spc="53">
                <a:solidFill>
                  <a:srgbClr val="000000"/>
                </a:solidFill>
                <a:latin typeface="Kollektif"/>
              </a:rPr>
              <a:t>A importância de revisar e atualizar o documento</a:t>
            </a:r>
          </a:p>
        </p:txBody>
      </p:sp>
      <p:sp>
        <p:nvSpPr>
          <p:cNvPr name="TextBox 26" id="26"/>
          <p:cNvSpPr txBox="true"/>
          <p:nvPr/>
        </p:nvSpPr>
        <p:spPr>
          <a:xfrm rot="-250612">
            <a:off x="1488880" y="876134"/>
            <a:ext cx="5721060" cy="13582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72"/>
              </a:lnSpc>
            </a:pPr>
            <a:r>
              <a:rPr lang="en-US" sz="7908">
                <a:solidFill>
                  <a:srgbClr val="000000"/>
                </a:solidFill>
                <a:latin typeface="Gliker Bold"/>
              </a:rPr>
              <a:t>Requisitos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9986783" y="2324204"/>
            <a:ext cx="1225365" cy="1225365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466396" y="87561"/>
                  </a:lnTo>
                  <a:lnTo>
                    <a:pt x="553838" y="27679"/>
                  </a:lnTo>
                  <a:lnTo>
                    <a:pt x="578287" y="131093"/>
                  </a:lnTo>
                  <a:lnTo>
                    <a:pt x="681363" y="106978"/>
                  </a:lnTo>
                  <a:lnTo>
                    <a:pt x="666963" y="212279"/>
                  </a:lnTo>
                  <a:lnTo>
                    <a:pt x="771752" y="227186"/>
                  </a:lnTo>
                  <a:lnTo>
                    <a:pt x="720448" y="320152"/>
                  </a:lnTo>
                  <a:lnTo>
                    <a:pt x="812800" y="372069"/>
                  </a:lnTo>
                  <a:lnTo>
                    <a:pt x="731520" y="440145"/>
                  </a:lnTo>
                  <a:lnTo>
                    <a:pt x="798961" y="522061"/>
                  </a:lnTo>
                  <a:lnTo>
                    <a:pt x="698682" y="556053"/>
                  </a:lnTo>
                  <a:lnTo>
                    <a:pt x="732104" y="656904"/>
                  </a:lnTo>
                  <a:lnTo>
                    <a:pt x="626370" y="652219"/>
                  </a:lnTo>
                  <a:lnTo>
                    <a:pt x="621259" y="758384"/>
                  </a:lnTo>
                  <a:lnTo>
                    <a:pt x="524350" y="715658"/>
                  </a:lnTo>
                  <a:lnTo>
                    <a:pt x="481396" y="812800"/>
                  </a:lnTo>
                  <a:lnTo>
                    <a:pt x="406400" y="737801"/>
                  </a:lnTo>
                  <a:lnTo>
                    <a:pt x="331404" y="812800"/>
                  </a:lnTo>
                  <a:lnTo>
                    <a:pt x="288450" y="715658"/>
                  </a:lnTo>
                  <a:lnTo>
                    <a:pt x="191541" y="758384"/>
                  </a:lnTo>
                  <a:lnTo>
                    <a:pt x="186430" y="652219"/>
                  </a:lnTo>
                  <a:lnTo>
                    <a:pt x="80696" y="656904"/>
                  </a:lnTo>
                  <a:lnTo>
                    <a:pt x="114118" y="556053"/>
                  </a:lnTo>
                  <a:lnTo>
                    <a:pt x="13839" y="522061"/>
                  </a:lnTo>
                  <a:lnTo>
                    <a:pt x="81280" y="440145"/>
                  </a:lnTo>
                  <a:lnTo>
                    <a:pt x="0" y="372069"/>
                  </a:lnTo>
                  <a:lnTo>
                    <a:pt x="92352" y="320152"/>
                  </a:lnTo>
                  <a:lnTo>
                    <a:pt x="41047" y="227186"/>
                  </a:lnTo>
                  <a:lnTo>
                    <a:pt x="145837" y="212279"/>
                  </a:lnTo>
                  <a:lnTo>
                    <a:pt x="131437" y="106978"/>
                  </a:lnTo>
                  <a:lnTo>
                    <a:pt x="234513" y="131093"/>
                  </a:lnTo>
                  <a:lnTo>
                    <a:pt x="258962" y="27679"/>
                  </a:lnTo>
                  <a:lnTo>
                    <a:pt x="346404" y="87561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EFFD6C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139700" y="111125"/>
              <a:ext cx="533400" cy="561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037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10250646" y="2625808"/>
            <a:ext cx="961501" cy="6697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79"/>
              </a:lnSpc>
            </a:pPr>
            <a:r>
              <a:rPr lang="en-US" sz="4708">
                <a:solidFill>
                  <a:srgbClr val="000000"/>
                </a:solidFill>
                <a:latin typeface="Barlow Condensed Bold"/>
              </a:rPr>
              <a:t>1.3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9986783" y="3240929"/>
            <a:ext cx="5491867" cy="2988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79"/>
              </a:lnSpc>
              <a:spcBef>
                <a:spcPct val="0"/>
              </a:spcBef>
            </a:pPr>
            <a:r>
              <a:rPr lang="en-US" sz="2345" spc="58">
                <a:solidFill>
                  <a:srgbClr val="000000"/>
                </a:solidFill>
                <a:latin typeface="Kollektif"/>
              </a:rPr>
              <a:t>Regras de negocio                                                                                                                                                                Ter apenas uma função, ser indivisíveis e simples.</a:t>
            </a:r>
          </a:p>
          <a:p>
            <a:pPr algn="ctr">
              <a:lnSpc>
                <a:spcPts val="2579"/>
              </a:lnSpc>
              <a:spcBef>
                <a:spcPct val="0"/>
              </a:spcBef>
            </a:pPr>
            <a:r>
              <a:rPr lang="en-US" sz="2345" spc="58">
                <a:solidFill>
                  <a:srgbClr val="000000"/>
                </a:solidFill>
                <a:latin typeface="Kollektif"/>
              </a:rPr>
              <a:t>Ser completas, com início, meio e fim.</a:t>
            </a:r>
          </a:p>
          <a:p>
            <a:pPr algn="ctr">
              <a:lnSpc>
                <a:spcPts val="2579"/>
              </a:lnSpc>
              <a:spcBef>
                <a:spcPct val="0"/>
              </a:spcBef>
            </a:pPr>
            <a:r>
              <a:rPr lang="en-US" sz="2345" spc="58">
                <a:solidFill>
                  <a:srgbClr val="000000"/>
                </a:solidFill>
                <a:latin typeface="Kollektif"/>
              </a:rPr>
              <a:t>Ser possíveis de mensurar e rastrear.</a:t>
            </a:r>
          </a:p>
          <a:p>
            <a:pPr algn="ctr">
              <a:lnSpc>
                <a:spcPts val="2579"/>
              </a:lnSpc>
              <a:spcBef>
                <a:spcPct val="0"/>
              </a:spcBef>
            </a:pPr>
            <a:r>
              <a:rPr lang="en-US" sz="2345" spc="58">
                <a:solidFill>
                  <a:srgbClr val="000000"/>
                </a:solidFill>
                <a:latin typeface="Kollektif"/>
              </a:rPr>
              <a:t>Estar em consonância com a legislação.</a:t>
            </a:r>
          </a:p>
          <a:p>
            <a:pPr algn="ctr">
              <a:lnSpc>
                <a:spcPts val="2579"/>
              </a:lnSpc>
              <a:spcBef>
                <a:spcPct val="0"/>
              </a:spcBef>
            </a:pPr>
            <a:r>
              <a:rPr lang="en-US" sz="2345" spc="58">
                <a:solidFill>
                  <a:srgbClr val="000000"/>
                </a:solidFill>
                <a:latin typeface="Kollektif"/>
              </a:rPr>
              <a:t>Estar atualizadas e sempre revisadas.</a:t>
            </a:r>
          </a:p>
          <a:p>
            <a:pPr algn="ctr">
              <a:lnSpc>
                <a:spcPts val="2579"/>
              </a:lnSpc>
              <a:spcBef>
                <a:spcPct val="0"/>
              </a:spcBef>
            </a:pPr>
            <a:r>
              <a:rPr lang="en-US" sz="2345" spc="58">
                <a:solidFill>
                  <a:srgbClr val="000000"/>
                </a:solidFill>
                <a:latin typeface="Kollektif"/>
              </a:rPr>
              <a:t>Refletir a política e os valores da organização.</a:t>
            </a:r>
          </a:p>
        </p:txBody>
      </p:sp>
      <p:grpSp>
        <p:nvGrpSpPr>
          <p:cNvPr name="Group 32" id="32"/>
          <p:cNvGrpSpPr/>
          <p:nvPr/>
        </p:nvGrpSpPr>
        <p:grpSpPr>
          <a:xfrm rot="0">
            <a:off x="10250646" y="6470141"/>
            <a:ext cx="1121523" cy="1121523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466396" y="87561"/>
                  </a:lnTo>
                  <a:lnTo>
                    <a:pt x="553838" y="27679"/>
                  </a:lnTo>
                  <a:lnTo>
                    <a:pt x="578287" y="131093"/>
                  </a:lnTo>
                  <a:lnTo>
                    <a:pt x="681363" y="106978"/>
                  </a:lnTo>
                  <a:lnTo>
                    <a:pt x="666963" y="212279"/>
                  </a:lnTo>
                  <a:lnTo>
                    <a:pt x="771752" y="227186"/>
                  </a:lnTo>
                  <a:lnTo>
                    <a:pt x="720448" y="320152"/>
                  </a:lnTo>
                  <a:lnTo>
                    <a:pt x="812800" y="372069"/>
                  </a:lnTo>
                  <a:lnTo>
                    <a:pt x="731520" y="440145"/>
                  </a:lnTo>
                  <a:lnTo>
                    <a:pt x="798961" y="522061"/>
                  </a:lnTo>
                  <a:lnTo>
                    <a:pt x="698682" y="556053"/>
                  </a:lnTo>
                  <a:lnTo>
                    <a:pt x="732104" y="656904"/>
                  </a:lnTo>
                  <a:lnTo>
                    <a:pt x="626370" y="652219"/>
                  </a:lnTo>
                  <a:lnTo>
                    <a:pt x="621259" y="758384"/>
                  </a:lnTo>
                  <a:lnTo>
                    <a:pt x="524350" y="715658"/>
                  </a:lnTo>
                  <a:lnTo>
                    <a:pt x="481396" y="812800"/>
                  </a:lnTo>
                  <a:lnTo>
                    <a:pt x="406400" y="737801"/>
                  </a:lnTo>
                  <a:lnTo>
                    <a:pt x="331404" y="812800"/>
                  </a:lnTo>
                  <a:lnTo>
                    <a:pt x="288450" y="715658"/>
                  </a:lnTo>
                  <a:lnTo>
                    <a:pt x="191541" y="758384"/>
                  </a:lnTo>
                  <a:lnTo>
                    <a:pt x="186430" y="652219"/>
                  </a:lnTo>
                  <a:lnTo>
                    <a:pt x="80696" y="656904"/>
                  </a:lnTo>
                  <a:lnTo>
                    <a:pt x="114118" y="556053"/>
                  </a:lnTo>
                  <a:lnTo>
                    <a:pt x="13839" y="522061"/>
                  </a:lnTo>
                  <a:lnTo>
                    <a:pt x="81280" y="440145"/>
                  </a:lnTo>
                  <a:lnTo>
                    <a:pt x="0" y="372069"/>
                  </a:lnTo>
                  <a:lnTo>
                    <a:pt x="92352" y="320152"/>
                  </a:lnTo>
                  <a:lnTo>
                    <a:pt x="41047" y="227186"/>
                  </a:lnTo>
                  <a:lnTo>
                    <a:pt x="145837" y="212279"/>
                  </a:lnTo>
                  <a:lnTo>
                    <a:pt x="131437" y="106978"/>
                  </a:lnTo>
                  <a:lnTo>
                    <a:pt x="234513" y="131093"/>
                  </a:lnTo>
                  <a:lnTo>
                    <a:pt x="258962" y="27679"/>
                  </a:lnTo>
                  <a:lnTo>
                    <a:pt x="346404" y="87561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5CE1E6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139700" y="111125"/>
              <a:ext cx="533400" cy="561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037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35" id="35"/>
          <p:cNvSpPr txBox="true"/>
          <p:nvPr/>
        </p:nvSpPr>
        <p:spPr>
          <a:xfrm rot="0">
            <a:off x="10811408" y="7218469"/>
            <a:ext cx="4633676" cy="1852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37"/>
              </a:lnSpc>
              <a:spcBef>
                <a:spcPct val="0"/>
              </a:spcBef>
            </a:pPr>
            <a:r>
              <a:rPr lang="en-US" sz="1852" spc="46">
                <a:solidFill>
                  <a:srgbClr val="000000"/>
                </a:solidFill>
                <a:latin typeface="Kollektif"/>
              </a:rPr>
              <a:t>Restrições                                                                                                                                                                            As restrições de um projeto são fatores limitantes que podem interromper ou comprometer determinada tarefa. Dentro dessas restrições estão: prazos de entrega, qualidade do trabalho, escopo e custos do projeto.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0481467" y="6736711"/>
            <a:ext cx="890703" cy="626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8"/>
              </a:lnSpc>
            </a:pPr>
            <a:r>
              <a:rPr lang="en-US" sz="4362">
                <a:solidFill>
                  <a:srgbClr val="000000"/>
                </a:solidFill>
                <a:latin typeface="Barlow Condensed Bold"/>
              </a:rPr>
              <a:t>1.4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2B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4233" y="-319365"/>
            <a:ext cx="10422604" cy="10403654"/>
          </a:xfrm>
          <a:custGeom>
            <a:avLst/>
            <a:gdLst/>
            <a:ahLst/>
            <a:cxnLst/>
            <a:rect r="r" b="b" t="t" l="l"/>
            <a:pathLst>
              <a:path h="10403654" w="10422604">
                <a:moveTo>
                  <a:pt x="0" y="0"/>
                </a:moveTo>
                <a:lnTo>
                  <a:pt x="10422604" y="0"/>
                </a:lnTo>
                <a:lnTo>
                  <a:pt x="10422604" y="10403654"/>
                </a:lnTo>
                <a:lnTo>
                  <a:pt x="0" y="104036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703944" y="0"/>
            <a:ext cx="10422604" cy="10403654"/>
          </a:xfrm>
          <a:custGeom>
            <a:avLst/>
            <a:gdLst/>
            <a:ahLst/>
            <a:cxnLst/>
            <a:rect r="r" b="b" t="t" l="l"/>
            <a:pathLst>
              <a:path h="10403654" w="10422604">
                <a:moveTo>
                  <a:pt x="0" y="0"/>
                </a:moveTo>
                <a:lnTo>
                  <a:pt x="10422604" y="0"/>
                </a:lnTo>
                <a:lnTo>
                  <a:pt x="10422604" y="10403654"/>
                </a:lnTo>
                <a:lnTo>
                  <a:pt x="0" y="104036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085221" y="1522249"/>
            <a:ext cx="13915665" cy="7736051"/>
            <a:chOff x="0" y="0"/>
            <a:chExt cx="1739551" cy="96705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739551" cy="967058"/>
            </a:xfrm>
            <a:custGeom>
              <a:avLst/>
              <a:gdLst/>
              <a:ahLst/>
              <a:cxnLst/>
              <a:rect r="r" b="b" t="t" l="l"/>
              <a:pathLst>
                <a:path h="967058" w="1739551">
                  <a:moveTo>
                    <a:pt x="0" y="0"/>
                  </a:moveTo>
                  <a:lnTo>
                    <a:pt x="1739551" y="0"/>
                  </a:lnTo>
                  <a:lnTo>
                    <a:pt x="1739551" y="967058"/>
                  </a:lnTo>
                  <a:lnTo>
                    <a:pt x="0" y="967058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28575"/>
              <a:ext cx="1739551" cy="9956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2294438" y="1522249"/>
            <a:ext cx="13699125" cy="7610625"/>
          </a:xfrm>
          <a:custGeom>
            <a:avLst/>
            <a:gdLst/>
            <a:ahLst/>
            <a:cxnLst/>
            <a:rect r="r" b="b" t="t" l="l"/>
            <a:pathLst>
              <a:path h="7610625" w="13699125">
                <a:moveTo>
                  <a:pt x="0" y="0"/>
                </a:moveTo>
                <a:lnTo>
                  <a:pt x="13699124" y="0"/>
                </a:lnTo>
                <a:lnTo>
                  <a:pt x="13699124" y="7610625"/>
                </a:lnTo>
                <a:lnTo>
                  <a:pt x="0" y="76106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334" t="-2426" r="-1227" b="-2299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893151" y="1064371"/>
            <a:ext cx="9054124" cy="1715976"/>
            <a:chOff x="0" y="0"/>
            <a:chExt cx="2392922" cy="45351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392922" cy="453517"/>
            </a:xfrm>
            <a:custGeom>
              <a:avLst/>
              <a:gdLst/>
              <a:ahLst/>
              <a:cxnLst/>
              <a:rect r="r" b="b" t="t" l="l"/>
              <a:pathLst>
                <a:path h="453517" w="2392922">
                  <a:moveTo>
                    <a:pt x="0" y="0"/>
                  </a:moveTo>
                  <a:lnTo>
                    <a:pt x="2392922" y="0"/>
                  </a:lnTo>
                  <a:lnTo>
                    <a:pt x="2392922" y="453517"/>
                  </a:lnTo>
                  <a:lnTo>
                    <a:pt x="0" y="453517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2392922" cy="482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75390" y="896531"/>
            <a:ext cx="9028553" cy="1670063"/>
            <a:chOff x="0" y="0"/>
            <a:chExt cx="2386164" cy="44138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386164" cy="441383"/>
            </a:xfrm>
            <a:custGeom>
              <a:avLst/>
              <a:gdLst/>
              <a:ahLst/>
              <a:cxnLst/>
              <a:rect r="r" b="b" t="t" l="l"/>
              <a:pathLst>
                <a:path h="441383" w="2386164">
                  <a:moveTo>
                    <a:pt x="0" y="0"/>
                  </a:moveTo>
                  <a:lnTo>
                    <a:pt x="2386164" y="0"/>
                  </a:lnTo>
                  <a:lnTo>
                    <a:pt x="2386164" y="441383"/>
                  </a:lnTo>
                  <a:lnTo>
                    <a:pt x="0" y="441383"/>
                  </a:lnTo>
                  <a:close/>
                </a:path>
              </a:pathLst>
            </a:custGeom>
            <a:solidFill>
              <a:srgbClr val="C8B0E4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2386164" cy="469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937193">
            <a:off x="14366111" y="7007194"/>
            <a:ext cx="1631077" cy="1631077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C8B0E4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190500" y="161925"/>
              <a:ext cx="431800" cy="460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037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1282194">
            <a:off x="12962982" y="1397502"/>
            <a:ext cx="4065793" cy="1049714"/>
          </a:xfrm>
          <a:custGeom>
            <a:avLst/>
            <a:gdLst/>
            <a:ahLst/>
            <a:cxnLst/>
            <a:rect r="r" b="b" t="t" l="l"/>
            <a:pathLst>
              <a:path h="1049714" w="4065793">
                <a:moveTo>
                  <a:pt x="0" y="0"/>
                </a:moveTo>
                <a:lnTo>
                  <a:pt x="4065793" y="0"/>
                </a:lnTo>
                <a:lnTo>
                  <a:pt x="4065793" y="1049714"/>
                </a:lnTo>
                <a:lnTo>
                  <a:pt x="0" y="10497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9291280" y="600238"/>
            <a:ext cx="1131324" cy="1131324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466396" y="87561"/>
                  </a:lnTo>
                  <a:lnTo>
                    <a:pt x="553838" y="27679"/>
                  </a:lnTo>
                  <a:lnTo>
                    <a:pt x="578287" y="131093"/>
                  </a:lnTo>
                  <a:lnTo>
                    <a:pt x="681363" y="106978"/>
                  </a:lnTo>
                  <a:lnTo>
                    <a:pt x="666963" y="212279"/>
                  </a:lnTo>
                  <a:lnTo>
                    <a:pt x="771752" y="227186"/>
                  </a:lnTo>
                  <a:lnTo>
                    <a:pt x="720448" y="320152"/>
                  </a:lnTo>
                  <a:lnTo>
                    <a:pt x="812800" y="372069"/>
                  </a:lnTo>
                  <a:lnTo>
                    <a:pt x="731520" y="440145"/>
                  </a:lnTo>
                  <a:lnTo>
                    <a:pt x="798961" y="522061"/>
                  </a:lnTo>
                  <a:lnTo>
                    <a:pt x="698682" y="556053"/>
                  </a:lnTo>
                  <a:lnTo>
                    <a:pt x="732104" y="656904"/>
                  </a:lnTo>
                  <a:lnTo>
                    <a:pt x="626370" y="652219"/>
                  </a:lnTo>
                  <a:lnTo>
                    <a:pt x="621259" y="758384"/>
                  </a:lnTo>
                  <a:lnTo>
                    <a:pt x="524350" y="715658"/>
                  </a:lnTo>
                  <a:lnTo>
                    <a:pt x="481396" y="812800"/>
                  </a:lnTo>
                  <a:lnTo>
                    <a:pt x="406400" y="737801"/>
                  </a:lnTo>
                  <a:lnTo>
                    <a:pt x="331404" y="812800"/>
                  </a:lnTo>
                  <a:lnTo>
                    <a:pt x="288450" y="715658"/>
                  </a:lnTo>
                  <a:lnTo>
                    <a:pt x="191541" y="758384"/>
                  </a:lnTo>
                  <a:lnTo>
                    <a:pt x="186430" y="652219"/>
                  </a:lnTo>
                  <a:lnTo>
                    <a:pt x="80696" y="656904"/>
                  </a:lnTo>
                  <a:lnTo>
                    <a:pt x="114118" y="556053"/>
                  </a:lnTo>
                  <a:lnTo>
                    <a:pt x="13839" y="522061"/>
                  </a:lnTo>
                  <a:lnTo>
                    <a:pt x="81280" y="440145"/>
                  </a:lnTo>
                  <a:lnTo>
                    <a:pt x="0" y="372069"/>
                  </a:lnTo>
                  <a:lnTo>
                    <a:pt x="92352" y="320152"/>
                  </a:lnTo>
                  <a:lnTo>
                    <a:pt x="41047" y="227186"/>
                  </a:lnTo>
                  <a:lnTo>
                    <a:pt x="145837" y="212279"/>
                  </a:lnTo>
                  <a:lnTo>
                    <a:pt x="131437" y="106978"/>
                  </a:lnTo>
                  <a:lnTo>
                    <a:pt x="234513" y="131093"/>
                  </a:lnTo>
                  <a:lnTo>
                    <a:pt x="258962" y="27679"/>
                  </a:lnTo>
                  <a:lnTo>
                    <a:pt x="346404" y="87561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EA5A9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139700" y="111125"/>
              <a:ext cx="533400" cy="561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037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3648484" y="3326900"/>
            <a:ext cx="10811497" cy="4945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64"/>
              </a:lnSpc>
              <a:spcBef>
                <a:spcPct val="0"/>
              </a:spcBef>
            </a:pPr>
            <a:r>
              <a:rPr lang="en-US" sz="2513" spc="62">
                <a:solidFill>
                  <a:srgbClr val="000000"/>
                </a:solidFill>
                <a:latin typeface="Kollektif"/>
              </a:rPr>
              <a:t> Tipos de requisitos                                                                                                                                                                 Existem dois tipos de classificação de requisitos, são eles: Requisitos Funcionais (RF) e Requisitos Não-Funcionais (RNF).</a:t>
            </a:r>
          </a:p>
          <a:p>
            <a:pPr algn="ctr">
              <a:lnSpc>
                <a:spcPts val="2764"/>
              </a:lnSpc>
              <a:spcBef>
                <a:spcPct val="0"/>
              </a:spcBef>
            </a:pPr>
            <a:r>
              <a:rPr lang="en-US" sz="2513" spc="62">
                <a:solidFill>
                  <a:srgbClr val="000000"/>
                </a:solidFill>
                <a:latin typeface="Kollektif"/>
              </a:rPr>
              <a:t> Requisitos funcionais                                                                                                                                                                O que são requisitos funcionais? Parte da etapa de elicitação, os requisitos funcionais são todos os problemas e necessidades que devem ser atendidos e resolvidos pelo software por meio de funções ou serviços.</a:t>
            </a:r>
          </a:p>
          <a:p>
            <a:pPr algn="ctr">
              <a:lnSpc>
                <a:spcPts val="2764"/>
              </a:lnSpc>
              <a:spcBef>
                <a:spcPct val="0"/>
              </a:spcBef>
            </a:pPr>
            <a:r>
              <a:rPr lang="en-US" sz="2513" spc="62">
                <a:solidFill>
                  <a:srgbClr val="000000"/>
                </a:solidFill>
                <a:latin typeface="Kollektif"/>
              </a:rPr>
              <a:t> Requisitos não Funcionais                                                                                                                                                   Requisitos não funcionais são os requisitos relacionados ao uso da aplicação em termos de desempenho, usabilidade, confiabilidade, segurança, disponibilidade, manutenção e tecnologias envolvidas. Estes requisitos dizem respeito a como as funcionalidades serão entregues ao usuário do software.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0" y="3253991"/>
            <a:ext cx="6950083" cy="582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79"/>
              </a:lnSpc>
            </a:pPr>
            <a:r>
              <a:rPr lang="en-US" sz="3342">
                <a:solidFill>
                  <a:srgbClr val="000000"/>
                </a:solidFill>
                <a:latin typeface="Neue Machina Ultra-Bold"/>
              </a:rPr>
              <a:t>1.5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866723" y="4553476"/>
            <a:ext cx="3563521" cy="5817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83"/>
              </a:lnSpc>
            </a:pPr>
            <a:r>
              <a:rPr lang="en-US" sz="3345">
                <a:solidFill>
                  <a:srgbClr val="000000"/>
                </a:solidFill>
                <a:latin typeface="Neue Machina Ultra-Bold"/>
              </a:rPr>
              <a:t>1.5.1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63344" y="5994811"/>
            <a:ext cx="7341822" cy="6056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43"/>
              </a:lnSpc>
            </a:pPr>
            <a:r>
              <a:rPr lang="en-US" sz="3531">
                <a:solidFill>
                  <a:srgbClr val="000000"/>
                </a:solidFill>
                <a:latin typeface="Neue Machina Ultra-Bold"/>
              </a:rPr>
              <a:t>1.5.2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125464" y="1240390"/>
            <a:ext cx="541758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Gliker Bold"/>
              </a:rPr>
              <a:t>cont.requisitos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41450" y="1872395"/>
            <a:ext cx="15447983" cy="7823576"/>
            <a:chOff x="0" y="0"/>
            <a:chExt cx="1931101" cy="9779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31101" cy="977999"/>
            </a:xfrm>
            <a:custGeom>
              <a:avLst/>
              <a:gdLst/>
              <a:ahLst/>
              <a:cxnLst/>
              <a:rect r="r" b="b" t="t" l="l"/>
              <a:pathLst>
                <a:path h="977999" w="1931101">
                  <a:moveTo>
                    <a:pt x="0" y="0"/>
                  </a:moveTo>
                  <a:lnTo>
                    <a:pt x="1931101" y="0"/>
                  </a:lnTo>
                  <a:lnTo>
                    <a:pt x="1931101" y="977999"/>
                  </a:lnTo>
                  <a:lnTo>
                    <a:pt x="0" y="977999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1931101" cy="10065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76193" y="709534"/>
            <a:ext cx="15669424" cy="8493191"/>
            <a:chOff x="0" y="0"/>
            <a:chExt cx="1958782" cy="106170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58782" cy="1061705"/>
            </a:xfrm>
            <a:custGeom>
              <a:avLst/>
              <a:gdLst/>
              <a:ahLst/>
              <a:cxnLst/>
              <a:rect r="r" b="b" t="t" l="l"/>
              <a:pathLst>
                <a:path h="1061705" w="1958782">
                  <a:moveTo>
                    <a:pt x="0" y="0"/>
                  </a:moveTo>
                  <a:lnTo>
                    <a:pt x="1958782" y="0"/>
                  </a:lnTo>
                  <a:lnTo>
                    <a:pt x="1958782" y="1061705"/>
                  </a:lnTo>
                  <a:lnTo>
                    <a:pt x="0" y="106170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1958782" cy="10902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7776400" y="1206684"/>
            <a:ext cx="829830" cy="82983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466396" y="87561"/>
                  </a:lnTo>
                  <a:lnTo>
                    <a:pt x="553838" y="27679"/>
                  </a:lnTo>
                  <a:lnTo>
                    <a:pt x="578287" y="131093"/>
                  </a:lnTo>
                  <a:lnTo>
                    <a:pt x="681363" y="106978"/>
                  </a:lnTo>
                  <a:lnTo>
                    <a:pt x="666963" y="212279"/>
                  </a:lnTo>
                  <a:lnTo>
                    <a:pt x="771752" y="227186"/>
                  </a:lnTo>
                  <a:lnTo>
                    <a:pt x="720448" y="320152"/>
                  </a:lnTo>
                  <a:lnTo>
                    <a:pt x="812800" y="372069"/>
                  </a:lnTo>
                  <a:lnTo>
                    <a:pt x="731520" y="440145"/>
                  </a:lnTo>
                  <a:lnTo>
                    <a:pt x="798961" y="522061"/>
                  </a:lnTo>
                  <a:lnTo>
                    <a:pt x="698682" y="556053"/>
                  </a:lnTo>
                  <a:lnTo>
                    <a:pt x="732104" y="656904"/>
                  </a:lnTo>
                  <a:lnTo>
                    <a:pt x="626370" y="652219"/>
                  </a:lnTo>
                  <a:lnTo>
                    <a:pt x="621259" y="758384"/>
                  </a:lnTo>
                  <a:lnTo>
                    <a:pt x="524350" y="715658"/>
                  </a:lnTo>
                  <a:lnTo>
                    <a:pt x="481396" y="812800"/>
                  </a:lnTo>
                  <a:lnTo>
                    <a:pt x="406400" y="737801"/>
                  </a:lnTo>
                  <a:lnTo>
                    <a:pt x="331404" y="812800"/>
                  </a:lnTo>
                  <a:lnTo>
                    <a:pt x="288450" y="715658"/>
                  </a:lnTo>
                  <a:lnTo>
                    <a:pt x="191541" y="758384"/>
                  </a:lnTo>
                  <a:lnTo>
                    <a:pt x="186430" y="652219"/>
                  </a:lnTo>
                  <a:lnTo>
                    <a:pt x="80696" y="656904"/>
                  </a:lnTo>
                  <a:lnTo>
                    <a:pt x="114118" y="556053"/>
                  </a:lnTo>
                  <a:lnTo>
                    <a:pt x="13839" y="522061"/>
                  </a:lnTo>
                  <a:lnTo>
                    <a:pt x="81280" y="440145"/>
                  </a:lnTo>
                  <a:lnTo>
                    <a:pt x="0" y="372069"/>
                  </a:lnTo>
                  <a:lnTo>
                    <a:pt x="92352" y="320152"/>
                  </a:lnTo>
                  <a:lnTo>
                    <a:pt x="41047" y="227186"/>
                  </a:lnTo>
                  <a:lnTo>
                    <a:pt x="145837" y="212279"/>
                  </a:lnTo>
                  <a:lnTo>
                    <a:pt x="131437" y="106978"/>
                  </a:lnTo>
                  <a:lnTo>
                    <a:pt x="234513" y="131093"/>
                  </a:lnTo>
                  <a:lnTo>
                    <a:pt x="258962" y="27679"/>
                  </a:lnTo>
                  <a:lnTo>
                    <a:pt x="346404" y="87561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EA5A9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139700" y="111125"/>
              <a:ext cx="533400" cy="561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037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641450" y="2579206"/>
            <a:ext cx="911105" cy="911105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466396" y="87561"/>
                  </a:lnTo>
                  <a:lnTo>
                    <a:pt x="553838" y="27679"/>
                  </a:lnTo>
                  <a:lnTo>
                    <a:pt x="578287" y="131093"/>
                  </a:lnTo>
                  <a:lnTo>
                    <a:pt x="681363" y="106978"/>
                  </a:lnTo>
                  <a:lnTo>
                    <a:pt x="666963" y="212279"/>
                  </a:lnTo>
                  <a:lnTo>
                    <a:pt x="771752" y="227186"/>
                  </a:lnTo>
                  <a:lnTo>
                    <a:pt x="720448" y="320152"/>
                  </a:lnTo>
                  <a:lnTo>
                    <a:pt x="812800" y="372069"/>
                  </a:lnTo>
                  <a:lnTo>
                    <a:pt x="731520" y="440145"/>
                  </a:lnTo>
                  <a:lnTo>
                    <a:pt x="798961" y="522061"/>
                  </a:lnTo>
                  <a:lnTo>
                    <a:pt x="698682" y="556053"/>
                  </a:lnTo>
                  <a:lnTo>
                    <a:pt x="732104" y="656904"/>
                  </a:lnTo>
                  <a:lnTo>
                    <a:pt x="626370" y="652219"/>
                  </a:lnTo>
                  <a:lnTo>
                    <a:pt x="621259" y="758384"/>
                  </a:lnTo>
                  <a:lnTo>
                    <a:pt x="524350" y="715658"/>
                  </a:lnTo>
                  <a:lnTo>
                    <a:pt x="481396" y="812800"/>
                  </a:lnTo>
                  <a:lnTo>
                    <a:pt x="406400" y="737801"/>
                  </a:lnTo>
                  <a:lnTo>
                    <a:pt x="331404" y="812800"/>
                  </a:lnTo>
                  <a:lnTo>
                    <a:pt x="288450" y="715658"/>
                  </a:lnTo>
                  <a:lnTo>
                    <a:pt x="191541" y="758384"/>
                  </a:lnTo>
                  <a:lnTo>
                    <a:pt x="186430" y="652219"/>
                  </a:lnTo>
                  <a:lnTo>
                    <a:pt x="80696" y="656904"/>
                  </a:lnTo>
                  <a:lnTo>
                    <a:pt x="114118" y="556053"/>
                  </a:lnTo>
                  <a:lnTo>
                    <a:pt x="13839" y="522061"/>
                  </a:lnTo>
                  <a:lnTo>
                    <a:pt x="81280" y="440145"/>
                  </a:lnTo>
                  <a:lnTo>
                    <a:pt x="0" y="372069"/>
                  </a:lnTo>
                  <a:lnTo>
                    <a:pt x="92352" y="320152"/>
                  </a:lnTo>
                  <a:lnTo>
                    <a:pt x="41047" y="227186"/>
                  </a:lnTo>
                  <a:lnTo>
                    <a:pt x="145837" y="212279"/>
                  </a:lnTo>
                  <a:lnTo>
                    <a:pt x="131437" y="106978"/>
                  </a:lnTo>
                  <a:lnTo>
                    <a:pt x="234513" y="131093"/>
                  </a:lnTo>
                  <a:lnTo>
                    <a:pt x="258962" y="27679"/>
                  </a:lnTo>
                  <a:lnTo>
                    <a:pt x="346404" y="87561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EFFD6C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139700" y="111125"/>
              <a:ext cx="533400" cy="561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037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-181595">
            <a:off x="527279" y="481685"/>
            <a:ext cx="6981135" cy="1715976"/>
            <a:chOff x="0" y="0"/>
            <a:chExt cx="1845050" cy="45351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845050" cy="453517"/>
            </a:xfrm>
            <a:custGeom>
              <a:avLst/>
              <a:gdLst/>
              <a:ahLst/>
              <a:cxnLst/>
              <a:rect r="r" b="b" t="t" l="l"/>
              <a:pathLst>
                <a:path h="453517" w="1845050">
                  <a:moveTo>
                    <a:pt x="0" y="0"/>
                  </a:moveTo>
                  <a:lnTo>
                    <a:pt x="1845050" y="0"/>
                  </a:lnTo>
                  <a:lnTo>
                    <a:pt x="1845050" y="453517"/>
                  </a:lnTo>
                  <a:lnTo>
                    <a:pt x="0" y="453517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28575"/>
              <a:ext cx="1845050" cy="482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-181595">
            <a:off x="351727" y="183225"/>
            <a:ext cx="6984557" cy="1670063"/>
            <a:chOff x="0" y="0"/>
            <a:chExt cx="1845955" cy="44138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845955" cy="441383"/>
            </a:xfrm>
            <a:custGeom>
              <a:avLst/>
              <a:gdLst/>
              <a:ahLst/>
              <a:cxnLst/>
              <a:rect r="r" b="b" t="t" l="l"/>
              <a:pathLst>
                <a:path h="441383" w="1845955">
                  <a:moveTo>
                    <a:pt x="0" y="0"/>
                  </a:moveTo>
                  <a:lnTo>
                    <a:pt x="1845955" y="0"/>
                  </a:lnTo>
                  <a:lnTo>
                    <a:pt x="1845955" y="441383"/>
                  </a:lnTo>
                  <a:lnTo>
                    <a:pt x="0" y="441383"/>
                  </a:lnTo>
                  <a:close/>
                </a:path>
              </a:pathLst>
            </a:custGeom>
            <a:solidFill>
              <a:srgbClr val="C8B0E4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28575"/>
              <a:ext cx="1845955" cy="469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8834830" y="919295"/>
            <a:ext cx="6103241" cy="2148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41"/>
              </a:lnSpc>
            </a:pPr>
            <a:r>
              <a:rPr lang="en-US" sz="2029">
                <a:solidFill>
                  <a:srgbClr val="000000"/>
                </a:solidFill>
                <a:latin typeface="Kollektif"/>
              </a:rPr>
              <a:t>. Definição</a:t>
            </a:r>
          </a:p>
          <a:p>
            <a:pPr algn="ctr" marL="0" indent="0" lvl="0">
              <a:lnSpc>
                <a:spcPts val="2841"/>
              </a:lnSpc>
            </a:pPr>
            <a:r>
              <a:rPr lang="en-US" sz="2029">
                <a:solidFill>
                  <a:srgbClr val="000000"/>
                </a:solidFill>
                <a:latin typeface="Kollektif"/>
              </a:rPr>
              <a:t>De forma simples, o levantamento de requisitos trata-se do processo de compreensão e identificação das necessidades que o cliente espera ser solucionado pelo sistema que será desenvolvido, definindo a função que o software vai desempenhar.</a:t>
            </a:r>
          </a:p>
        </p:txBody>
      </p:sp>
      <p:sp>
        <p:nvSpPr>
          <p:cNvPr name="TextBox 22" id="22"/>
          <p:cNvSpPr txBox="true"/>
          <p:nvPr/>
        </p:nvSpPr>
        <p:spPr>
          <a:xfrm rot="-181595">
            <a:off x="249756" y="459247"/>
            <a:ext cx="7185008" cy="1051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16"/>
              </a:lnSpc>
            </a:pPr>
            <a:r>
              <a:rPr lang="en-US" sz="3378" spc="202">
                <a:solidFill>
                  <a:srgbClr val="000000"/>
                </a:solidFill>
                <a:latin typeface="Agrandir Grand Heavy"/>
              </a:rPr>
              <a:t>LEVANTAMENTO DE REQUISITOS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6843033" y="1399046"/>
            <a:ext cx="2696565" cy="3974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6"/>
              </a:lnSpc>
            </a:pPr>
            <a:r>
              <a:rPr lang="en-US" sz="2297">
                <a:solidFill>
                  <a:srgbClr val="000000"/>
                </a:solidFill>
                <a:latin typeface="Open Sans Bold"/>
              </a:rPr>
              <a:t>2.1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063471" y="2560156"/>
            <a:ext cx="5485375" cy="2186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88"/>
              </a:lnSpc>
              <a:spcBef>
                <a:spcPct val="0"/>
              </a:spcBef>
            </a:pPr>
            <a:r>
              <a:rPr lang="en-US" sz="1717" spc="42">
                <a:solidFill>
                  <a:srgbClr val="000000"/>
                </a:solidFill>
                <a:latin typeface="Kollektif"/>
              </a:rPr>
              <a:t> Técnicas</a:t>
            </a:r>
          </a:p>
          <a:p>
            <a:pPr algn="ctr">
              <a:lnSpc>
                <a:spcPts val="1888"/>
              </a:lnSpc>
              <a:spcBef>
                <a:spcPct val="0"/>
              </a:spcBef>
            </a:pPr>
            <a:r>
              <a:rPr lang="en-US" sz="1717" spc="42">
                <a:solidFill>
                  <a:srgbClr val="000000"/>
                </a:solidFill>
                <a:latin typeface="Kollektif"/>
              </a:rPr>
              <a:t>Conduzir uma sessão de brainstorming.</a:t>
            </a:r>
          </a:p>
          <a:p>
            <a:pPr algn="ctr">
              <a:lnSpc>
                <a:spcPts val="1888"/>
              </a:lnSpc>
              <a:spcBef>
                <a:spcPct val="0"/>
              </a:spcBef>
            </a:pPr>
            <a:r>
              <a:rPr lang="en-US" sz="1717" spc="42">
                <a:solidFill>
                  <a:srgbClr val="000000"/>
                </a:solidFill>
                <a:latin typeface="Kollektif"/>
              </a:rPr>
              <a:t>Entreviste os usuários.</a:t>
            </a:r>
          </a:p>
          <a:p>
            <a:pPr algn="ctr">
              <a:lnSpc>
                <a:spcPts val="1888"/>
              </a:lnSpc>
              <a:spcBef>
                <a:spcPct val="0"/>
              </a:spcBef>
            </a:pPr>
            <a:r>
              <a:rPr lang="en-US" sz="1717" spc="42">
                <a:solidFill>
                  <a:srgbClr val="000000"/>
                </a:solidFill>
                <a:latin typeface="Kollektif"/>
              </a:rPr>
              <a:t>Trabalhar no ambiente alvo.</a:t>
            </a:r>
          </a:p>
          <a:p>
            <a:pPr algn="ctr">
              <a:lnSpc>
                <a:spcPts val="1888"/>
              </a:lnSpc>
              <a:spcBef>
                <a:spcPct val="0"/>
              </a:spcBef>
            </a:pPr>
            <a:r>
              <a:rPr lang="en-US" sz="1717" spc="42">
                <a:solidFill>
                  <a:srgbClr val="000000"/>
                </a:solidFill>
                <a:latin typeface="Kollektif"/>
              </a:rPr>
              <a:t>Estudar sistemas semelhantes.</a:t>
            </a:r>
          </a:p>
          <a:p>
            <a:pPr algn="ctr">
              <a:lnSpc>
                <a:spcPts val="1888"/>
              </a:lnSpc>
              <a:spcBef>
                <a:spcPct val="0"/>
              </a:spcBef>
            </a:pPr>
            <a:r>
              <a:rPr lang="en-US" sz="1717" spc="42">
                <a:solidFill>
                  <a:srgbClr val="000000"/>
                </a:solidFill>
                <a:latin typeface="Kollektif"/>
              </a:rPr>
              <a:t>Examinar informes de problemas e sugestões.</a:t>
            </a:r>
          </a:p>
          <a:p>
            <a:pPr algn="ctr">
              <a:lnSpc>
                <a:spcPts val="1888"/>
              </a:lnSpc>
              <a:spcBef>
                <a:spcPct val="0"/>
              </a:spcBef>
            </a:pPr>
            <a:r>
              <a:rPr lang="en-US" sz="1717" spc="42">
                <a:solidFill>
                  <a:srgbClr val="000000"/>
                </a:solidFill>
                <a:latin typeface="Kollektif"/>
              </a:rPr>
              <a:t>Conversar com equipes de suporte.</a:t>
            </a:r>
          </a:p>
          <a:p>
            <a:pPr algn="ctr">
              <a:lnSpc>
                <a:spcPts val="1888"/>
              </a:lnSpc>
              <a:spcBef>
                <a:spcPct val="0"/>
              </a:spcBef>
            </a:pPr>
            <a:r>
              <a:rPr lang="en-US" sz="1717" spc="42">
                <a:solidFill>
                  <a:srgbClr val="000000"/>
                </a:solidFill>
                <a:latin typeface="Kollektif"/>
              </a:rPr>
              <a:t>Estudar melhorias feitas pelos usuários.</a:t>
            </a:r>
          </a:p>
          <a:p>
            <a:pPr algn="ctr">
              <a:lnSpc>
                <a:spcPts val="1888"/>
              </a:lnSpc>
              <a:spcBef>
                <a:spcPct val="0"/>
              </a:spcBef>
            </a:pPr>
            <a:r>
              <a:rPr lang="en-US" sz="1717" spc="42">
                <a:solidFill>
                  <a:srgbClr val="000000"/>
                </a:solidFill>
                <a:latin typeface="Kollektif"/>
              </a:rPr>
              <a:t>Procurar por usos não intencionados.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821243" y="2745869"/>
            <a:ext cx="551519" cy="520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61"/>
              </a:lnSpc>
            </a:pPr>
            <a:r>
              <a:rPr lang="en-US" sz="3043">
                <a:solidFill>
                  <a:srgbClr val="000000"/>
                </a:solidFill>
                <a:latin typeface="Open Sans Bold"/>
              </a:rPr>
              <a:t>2.2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7548846" y="3068009"/>
            <a:ext cx="1057384" cy="777785"/>
            <a:chOff x="0" y="0"/>
            <a:chExt cx="1104987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104987" cy="812800"/>
            </a:xfrm>
            <a:custGeom>
              <a:avLst/>
              <a:gdLst/>
              <a:ahLst/>
              <a:cxnLst/>
              <a:rect r="r" b="b" t="t" l="l"/>
              <a:pathLst>
                <a:path h="812800" w="1104987">
                  <a:moveTo>
                    <a:pt x="552493" y="0"/>
                  </a:moveTo>
                  <a:lnTo>
                    <a:pt x="634057" y="87561"/>
                  </a:lnTo>
                  <a:lnTo>
                    <a:pt x="752933" y="27679"/>
                  </a:lnTo>
                  <a:lnTo>
                    <a:pt x="786170" y="131093"/>
                  </a:lnTo>
                  <a:lnTo>
                    <a:pt x="926300" y="106978"/>
                  </a:lnTo>
                  <a:lnTo>
                    <a:pt x="906724" y="212279"/>
                  </a:lnTo>
                  <a:lnTo>
                    <a:pt x="1049183" y="227186"/>
                  </a:lnTo>
                  <a:lnTo>
                    <a:pt x="979436" y="320152"/>
                  </a:lnTo>
                  <a:lnTo>
                    <a:pt x="1104987" y="372069"/>
                  </a:lnTo>
                  <a:lnTo>
                    <a:pt x="994488" y="440145"/>
                  </a:lnTo>
                  <a:lnTo>
                    <a:pt x="1086173" y="522061"/>
                  </a:lnTo>
                  <a:lnTo>
                    <a:pt x="949845" y="556053"/>
                  </a:lnTo>
                  <a:lnTo>
                    <a:pt x="995282" y="656904"/>
                  </a:lnTo>
                  <a:lnTo>
                    <a:pt x="851539" y="652219"/>
                  </a:lnTo>
                  <a:lnTo>
                    <a:pt x="844590" y="758384"/>
                  </a:lnTo>
                  <a:lnTo>
                    <a:pt x="712844" y="715658"/>
                  </a:lnTo>
                  <a:lnTo>
                    <a:pt x="654449" y="812800"/>
                  </a:lnTo>
                  <a:lnTo>
                    <a:pt x="552493" y="737801"/>
                  </a:lnTo>
                  <a:lnTo>
                    <a:pt x="450538" y="812800"/>
                  </a:lnTo>
                  <a:lnTo>
                    <a:pt x="392143" y="715658"/>
                  </a:lnTo>
                  <a:lnTo>
                    <a:pt x="260397" y="758384"/>
                  </a:lnTo>
                  <a:lnTo>
                    <a:pt x="253448" y="652219"/>
                  </a:lnTo>
                  <a:lnTo>
                    <a:pt x="109705" y="656904"/>
                  </a:lnTo>
                  <a:lnTo>
                    <a:pt x="155141" y="556053"/>
                  </a:lnTo>
                  <a:lnTo>
                    <a:pt x="18814" y="522061"/>
                  </a:lnTo>
                  <a:lnTo>
                    <a:pt x="110499" y="440145"/>
                  </a:lnTo>
                  <a:lnTo>
                    <a:pt x="0" y="372069"/>
                  </a:lnTo>
                  <a:lnTo>
                    <a:pt x="125550" y="320152"/>
                  </a:lnTo>
                  <a:lnTo>
                    <a:pt x="55803" y="227186"/>
                  </a:lnTo>
                  <a:lnTo>
                    <a:pt x="198262" y="212279"/>
                  </a:lnTo>
                  <a:lnTo>
                    <a:pt x="178687" y="106978"/>
                  </a:lnTo>
                  <a:lnTo>
                    <a:pt x="318816" y="131093"/>
                  </a:lnTo>
                  <a:lnTo>
                    <a:pt x="352054" y="27679"/>
                  </a:lnTo>
                  <a:lnTo>
                    <a:pt x="470930" y="87561"/>
                  </a:lnTo>
                  <a:lnTo>
                    <a:pt x="552493" y="0"/>
                  </a:lnTo>
                  <a:close/>
                </a:path>
              </a:pathLst>
            </a:custGeom>
            <a:solidFill>
              <a:srgbClr val="38B6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189920" y="111125"/>
              <a:ext cx="725148" cy="561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037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6795765" y="3235102"/>
            <a:ext cx="2569677" cy="4054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77"/>
              </a:lnSpc>
            </a:pPr>
            <a:r>
              <a:rPr lang="en-US" sz="2412">
                <a:solidFill>
                  <a:srgbClr val="000000"/>
                </a:solidFill>
                <a:latin typeface="Open Sans Bold"/>
              </a:rPr>
              <a:t>2.2.1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8420459" y="3132070"/>
            <a:ext cx="5612839" cy="1824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06"/>
              </a:lnSpc>
              <a:spcBef>
                <a:spcPct val="0"/>
              </a:spcBef>
            </a:pPr>
          </a:p>
          <a:p>
            <a:pPr algn="ctr">
              <a:lnSpc>
                <a:spcPts val="2006"/>
              </a:lnSpc>
              <a:spcBef>
                <a:spcPct val="0"/>
              </a:spcBef>
            </a:pPr>
            <a:r>
              <a:rPr lang="en-US" sz="1823" spc="45">
                <a:solidFill>
                  <a:srgbClr val="000000"/>
                </a:solidFill>
                <a:latin typeface="Kollektif"/>
              </a:rPr>
              <a:t>O briefing é um documento que servirá como um guia para a execução de um projeto. Ele contém uma série de informações como: dados sobre a empresa, o mercado em que ela atua, o público ao qual ela se direciona e os seus objetivos com o projeto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2332042" y="4998993"/>
            <a:ext cx="5692877" cy="1690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67"/>
              </a:lnSpc>
              <a:spcBef>
                <a:spcPct val="0"/>
              </a:spcBef>
            </a:pPr>
            <a:r>
              <a:rPr lang="en-US" sz="1698" spc="42">
                <a:solidFill>
                  <a:srgbClr val="000000"/>
                </a:solidFill>
                <a:latin typeface="Kollektif"/>
              </a:rPr>
              <a:t>Levantamento orientado a pontos de vista</a:t>
            </a:r>
          </a:p>
          <a:p>
            <a:pPr algn="ctr">
              <a:lnSpc>
                <a:spcPts val="1867"/>
              </a:lnSpc>
              <a:spcBef>
                <a:spcPct val="0"/>
              </a:spcBef>
            </a:pPr>
            <a:r>
              <a:rPr lang="en-US" sz="1698" spc="42">
                <a:solidFill>
                  <a:srgbClr val="000000"/>
                </a:solidFill>
                <a:latin typeface="Kollektif"/>
              </a:rPr>
              <a:t>Esta metodologia se baseia na união de levantamento dos processos que irão compor o projeto e o modo como é visto por cada participante do projeto, com ela reconhecemos várias perspectivas e oferece um framework para descobrir os conflitos entre essas diversas visões.</a:t>
            </a:r>
          </a:p>
        </p:txBody>
      </p:sp>
      <p:grpSp>
        <p:nvGrpSpPr>
          <p:cNvPr name="Group 32" id="32"/>
          <p:cNvGrpSpPr/>
          <p:nvPr/>
        </p:nvGrpSpPr>
        <p:grpSpPr>
          <a:xfrm rot="0">
            <a:off x="1495171" y="4754608"/>
            <a:ext cx="1057384" cy="777785"/>
            <a:chOff x="0" y="0"/>
            <a:chExt cx="1104987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104987" cy="812800"/>
            </a:xfrm>
            <a:custGeom>
              <a:avLst/>
              <a:gdLst/>
              <a:ahLst/>
              <a:cxnLst/>
              <a:rect r="r" b="b" t="t" l="l"/>
              <a:pathLst>
                <a:path h="812800" w="1104987">
                  <a:moveTo>
                    <a:pt x="552493" y="0"/>
                  </a:moveTo>
                  <a:lnTo>
                    <a:pt x="634057" y="87561"/>
                  </a:lnTo>
                  <a:lnTo>
                    <a:pt x="752933" y="27679"/>
                  </a:lnTo>
                  <a:lnTo>
                    <a:pt x="786170" y="131093"/>
                  </a:lnTo>
                  <a:lnTo>
                    <a:pt x="926300" y="106978"/>
                  </a:lnTo>
                  <a:lnTo>
                    <a:pt x="906724" y="212279"/>
                  </a:lnTo>
                  <a:lnTo>
                    <a:pt x="1049183" y="227186"/>
                  </a:lnTo>
                  <a:lnTo>
                    <a:pt x="979436" y="320152"/>
                  </a:lnTo>
                  <a:lnTo>
                    <a:pt x="1104987" y="372069"/>
                  </a:lnTo>
                  <a:lnTo>
                    <a:pt x="994488" y="440145"/>
                  </a:lnTo>
                  <a:lnTo>
                    <a:pt x="1086173" y="522061"/>
                  </a:lnTo>
                  <a:lnTo>
                    <a:pt x="949845" y="556053"/>
                  </a:lnTo>
                  <a:lnTo>
                    <a:pt x="995282" y="656904"/>
                  </a:lnTo>
                  <a:lnTo>
                    <a:pt x="851539" y="652219"/>
                  </a:lnTo>
                  <a:lnTo>
                    <a:pt x="844590" y="758384"/>
                  </a:lnTo>
                  <a:lnTo>
                    <a:pt x="712844" y="715658"/>
                  </a:lnTo>
                  <a:lnTo>
                    <a:pt x="654449" y="812800"/>
                  </a:lnTo>
                  <a:lnTo>
                    <a:pt x="552493" y="737801"/>
                  </a:lnTo>
                  <a:lnTo>
                    <a:pt x="450538" y="812800"/>
                  </a:lnTo>
                  <a:lnTo>
                    <a:pt x="392143" y="715658"/>
                  </a:lnTo>
                  <a:lnTo>
                    <a:pt x="260397" y="758384"/>
                  </a:lnTo>
                  <a:lnTo>
                    <a:pt x="253448" y="652219"/>
                  </a:lnTo>
                  <a:lnTo>
                    <a:pt x="109705" y="656904"/>
                  </a:lnTo>
                  <a:lnTo>
                    <a:pt x="155141" y="556053"/>
                  </a:lnTo>
                  <a:lnTo>
                    <a:pt x="18814" y="522061"/>
                  </a:lnTo>
                  <a:lnTo>
                    <a:pt x="110499" y="440145"/>
                  </a:lnTo>
                  <a:lnTo>
                    <a:pt x="0" y="372069"/>
                  </a:lnTo>
                  <a:lnTo>
                    <a:pt x="125550" y="320152"/>
                  </a:lnTo>
                  <a:lnTo>
                    <a:pt x="55803" y="227186"/>
                  </a:lnTo>
                  <a:lnTo>
                    <a:pt x="198262" y="212279"/>
                  </a:lnTo>
                  <a:lnTo>
                    <a:pt x="178687" y="106978"/>
                  </a:lnTo>
                  <a:lnTo>
                    <a:pt x="318816" y="131093"/>
                  </a:lnTo>
                  <a:lnTo>
                    <a:pt x="352054" y="27679"/>
                  </a:lnTo>
                  <a:lnTo>
                    <a:pt x="470930" y="87561"/>
                  </a:lnTo>
                  <a:lnTo>
                    <a:pt x="552493" y="0"/>
                  </a:lnTo>
                  <a:close/>
                </a:path>
              </a:pathLst>
            </a:custGeom>
            <a:solidFill>
              <a:srgbClr val="C8B0E4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189920" y="111125"/>
              <a:ext cx="725148" cy="561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037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35" id="35"/>
          <p:cNvSpPr txBox="true"/>
          <p:nvPr/>
        </p:nvSpPr>
        <p:spPr>
          <a:xfrm rot="0">
            <a:off x="739024" y="4921701"/>
            <a:ext cx="2569677" cy="4054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77"/>
              </a:lnSpc>
            </a:pPr>
            <a:r>
              <a:rPr lang="en-US" sz="2412">
                <a:solidFill>
                  <a:srgbClr val="000000"/>
                </a:solidFill>
                <a:latin typeface="Open Sans Bold"/>
              </a:rPr>
              <a:t>2.2.2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8077538" y="5229494"/>
            <a:ext cx="6359957" cy="1080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37"/>
              </a:lnSpc>
              <a:spcBef>
                <a:spcPct val="0"/>
              </a:spcBef>
            </a:pPr>
            <a:r>
              <a:rPr lang="en-US" sz="1852" spc="46">
                <a:solidFill>
                  <a:srgbClr val="000000"/>
                </a:solidFill>
                <a:latin typeface="Kollektif"/>
              </a:rPr>
              <a:t>Etnografia (observação)</a:t>
            </a:r>
          </a:p>
          <a:p>
            <a:pPr algn="ctr">
              <a:lnSpc>
                <a:spcPts val="2037"/>
              </a:lnSpc>
              <a:spcBef>
                <a:spcPct val="0"/>
              </a:spcBef>
            </a:pPr>
            <a:r>
              <a:rPr lang="en-US" sz="1852" spc="46">
                <a:solidFill>
                  <a:srgbClr val="000000"/>
                </a:solidFill>
                <a:latin typeface="Kollektif"/>
              </a:rPr>
              <a:t>É uma pesquisa que estuda pessoas a partir de uma análise profunda sobre os comportamentos, as crenças, os costumes e outras características da comunidade.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7726067" y="4921701"/>
            <a:ext cx="2569677" cy="4054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77"/>
              </a:lnSpc>
            </a:pPr>
            <a:r>
              <a:rPr lang="en-US" sz="2412">
                <a:solidFill>
                  <a:srgbClr val="000000"/>
                </a:solidFill>
                <a:latin typeface="Open Sans Bold"/>
              </a:rPr>
              <a:t>2.2.3</a:t>
            </a:r>
          </a:p>
        </p:txBody>
      </p:sp>
      <p:grpSp>
        <p:nvGrpSpPr>
          <p:cNvPr name="Group 38" id="38"/>
          <p:cNvGrpSpPr/>
          <p:nvPr/>
        </p:nvGrpSpPr>
        <p:grpSpPr>
          <a:xfrm rot="0">
            <a:off x="8482214" y="4754608"/>
            <a:ext cx="1057384" cy="777785"/>
            <a:chOff x="0" y="0"/>
            <a:chExt cx="1104987" cy="8128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1104987" cy="812800"/>
            </a:xfrm>
            <a:custGeom>
              <a:avLst/>
              <a:gdLst/>
              <a:ahLst/>
              <a:cxnLst/>
              <a:rect r="r" b="b" t="t" l="l"/>
              <a:pathLst>
                <a:path h="812800" w="1104987">
                  <a:moveTo>
                    <a:pt x="552493" y="0"/>
                  </a:moveTo>
                  <a:lnTo>
                    <a:pt x="634057" y="87561"/>
                  </a:lnTo>
                  <a:lnTo>
                    <a:pt x="752933" y="27679"/>
                  </a:lnTo>
                  <a:lnTo>
                    <a:pt x="786170" y="131093"/>
                  </a:lnTo>
                  <a:lnTo>
                    <a:pt x="926300" y="106978"/>
                  </a:lnTo>
                  <a:lnTo>
                    <a:pt x="906724" y="212279"/>
                  </a:lnTo>
                  <a:lnTo>
                    <a:pt x="1049183" y="227186"/>
                  </a:lnTo>
                  <a:lnTo>
                    <a:pt x="979436" y="320152"/>
                  </a:lnTo>
                  <a:lnTo>
                    <a:pt x="1104987" y="372069"/>
                  </a:lnTo>
                  <a:lnTo>
                    <a:pt x="994488" y="440145"/>
                  </a:lnTo>
                  <a:lnTo>
                    <a:pt x="1086173" y="522061"/>
                  </a:lnTo>
                  <a:lnTo>
                    <a:pt x="949845" y="556053"/>
                  </a:lnTo>
                  <a:lnTo>
                    <a:pt x="995282" y="656904"/>
                  </a:lnTo>
                  <a:lnTo>
                    <a:pt x="851539" y="652219"/>
                  </a:lnTo>
                  <a:lnTo>
                    <a:pt x="844590" y="758384"/>
                  </a:lnTo>
                  <a:lnTo>
                    <a:pt x="712844" y="715658"/>
                  </a:lnTo>
                  <a:lnTo>
                    <a:pt x="654449" y="812800"/>
                  </a:lnTo>
                  <a:lnTo>
                    <a:pt x="552493" y="737801"/>
                  </a:lnTo>
                  <a:lnTo>
                    <a:pt x="450538" y="812800"/>
                  </a:lnTo>
                  <a:lnTo>
                    <a:pt x="392143" y="715658"/>
                  </a:lnTo>
                  <a:lnTo>
                    <a:pt x="260397" y="758384"/>
                  </a:lnTo>
                  <a:lnTo>
                    <a:pt x="253448" y="652219"/>
                  </a:lnTo>
                  <a:lnTo>
                    <a:pt x="109705" y="656904"/>
                  </a:lnTo>
                  <a:lnTo>
                    <a:pt x="155141" y="556053"/>
                  </a:lnTo>
                  <a:lnTo>
                    <a:pt x="18814" y="522061"/>
                  </a:lnTo>
                  <a:lnTo>
                    <a:pt x="110499" y="440145"/>
                  </a:lnTo>
                  <a:lnTo>
                    <a:pt x="0" y="372069"/>
                  </a:lnTo>
                  <a:lnTo>
                    <a:pt x="125550" y="320152"/>
                  </a:lnTo>
                  <a:lnTo>
                    <a:pt x="55803" y="227186"/>
                  </a:lnTo>
                  <a:lnTo>
                    <a:pt x="198262" y="212279"/>
                  </a:lnTo>
                  <a:lnTo>
                    <a:pt x="178687" y="106978"/>
                  </a:lnTo>
                  <a:lnTo>
                    <a:pt x="318816" y="131093"/>
                  </a:lnTo>
                  <a:lnTo>
                    <a:pt x="352054" y="27679"/>
                  </a:lnTo>
                  <a:lnTo>
                    <a:pt x="470930" y="87561"/>
                  </a:lnTo>
                  <a:lnTo>
                    <a:pt x="552493" y="0"/>
                  </a:lnTo>
                  <a:close/>
                </a:path>
              </a:pathLst>
            </a:custGeom>
            <a:solidFill>
              <a:srgbClr val="00BF63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0" id="40"/>
            <p:cNvSpPr txBox="true"/>
            <p:nvPr/>
          </p:nvSpPr>
          <p:spPr>
            <a:xfrm>
              <a:off x="189920" y="111125"/>
              <a:ext cx="725148" cy="561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037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41" id="41"/>
          <p:cNvSpPr txBox="true"/>
          <p:nvPr/>
        </p:nvSpPr>
        <p:spPr>
          <a:xfrm rot="0">
            <a:off x="7726067" y="4918030"/>
            <a:ext cx="2569677" cy="4054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77"/>
              </a:lnSpc>
            </a:pPr>
            <a:r>
              <a:rPr lang="en-US" sz="2412">
                <a:solidFill>
                  <a:srgbClr val="000000"/>
                </a:solidFill>
                <a:latin typeface="Open Sans Bold"/>
              </a:rPr>
              <a:t>2.2.3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821243" y="6859274"/>
            <a:ext cx="5252478" cy="1898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40"/>
              </a:lnSpc>
              <a:spcBef>
                <a:spcPct val="0"/>
              </a:spcBef>
            </a:pPr>
            <a:r>
              <a:rPr lang="en-US" sz="1673" spc="41">
                <a:solidFill>
                  <a:srgbClr val="000000"/>
                </a:solidFill>
                <a:latin typeface="Kollektif"/>
              </a:rPr>
              <a:t>Entrevistas</a:t>
            </a:r>
          </a:p>
          <a:p>
            <a:pPr algn="ctr">
              <a:lnSpc>
                <a:spcPts val="1840"/>
              </a:lnSpc>
              <a:spcBef>
                <a:spcPct val="0"/>
              </a:spcBef>
            </a:pPr>
            <a:r>
              <a:rPr lang="en-US" sz="1673" spc="41">
                <a:solidFill>
                  <a:srgbClr val="000000"/>
                </a:solidFill>
                <a:latin typeface="Kollektif"/>
              </a:rPr>
              <a:t>As entrevistas responsivas têm como objetivo proporcionar uma visão holística da situação e permitir a exploração de questões complexas e contraditórias, uma vez que exploram múltiplas perspectivas do problema. Entretanto, para que as entrevistas sejam efetivas e tragam dados consistentes, é necessário planejá-las previamente.</a:t>
            </a:r>
          </a:p>
        </p:txBody>
      </p:sp>
      <p:grpSp>
        <p:nvGrpSpPr>
          <p:cNvPr name="Group 43" id="43"/>
          <p:cNvGrpSpPr/>
          <p:nvPr/>
        </p:nvGrpSpPr>
        <p:grpSpPr>
          <a:xfrm rot="0">
            <a:off x="1641450" y="6484669"/>
            <a:ext cx="1110732" cy="760813"/>
            <a:chOff x="0" y="0"/>
            <a:chExt cx="1104987" cy="756877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1104987" cy="756877"/>
            </a:xfrm>
            <a:custGeom>
              <a:avLst/>
              <a:gdLst/>
              <a:ahLst/>
              <a:cxnLst/>
              <a:rect r="r" b="b" t="t" l="l"/>
              <a:pathLst>
                <a:path h="756877" w="1104987">
                  <a:moveTo>
                    <a:pt x="552493" y="0"/>
                  </a:moveTo>
                  <a:lnTo>
                    <a:pt x="634057" y="81537"/>
                  </a:lnTo>
                  <a:lnTo>
                    <a:pt x="752933" y="25775"/>
                  </a:lnTo>
                  <a:lnTo>
                    <a:pt x="786170" y="122074"/>
                  </a:lnTo>
                  <a:lnTo>
                    <a:pt x="926300" y="99617"/>
                  </a:lnTo>
                  <a:lnTo>
                    <a:pt x="906724" y="197674"/>
                  </a:lnTo>
                  <a:lnTo>
                    <a:pt x="1049183" y="211555"/>
                  </a:lnTo>
                  <a:lnTo>
                    <a:pt x="979436" y="298124"/>
                  </a:lnTo>
                  <a:lnTo>
                    <a:pt x="1104987" y="346470"/>
                  </a:lnTo>
                  <a:lnTo>
                    <a:pt x="994488" y="409862"/>
                  </a:lnTo>
                  <a:lnTo>
                    <a:pt x="1086173" y="486142"/>
                  </a:lnTo>
                  <a:lnTo>
                    <a:pt x="949845" y="517795"/>
                  </a:lnTo>
                  <a:lnTo>
                    <a:pt x="995282" y="611707"/>
                  </a:lnTo>
                  <a:lnTo>
                    <a:pt x="851539" y="607344"/>
                  </a:lnTo>
                  <a:lnTo>
                    <a:pt x="844590" y="706206"/>
                  </a:lnTo>
                  <a:lnTo>
                    <a:pt x="712844" y="666419"/>
                  </a:lnTo>
                  <a:lnTo>
                    <a:pt x="654449" y="756877"/>
                  </a:lnTo>
                  <a:lnTo>
                    <a:pt x="552493" y="687039"/>
                  </a:lnTo>
                  <a:lnTo>
                    <a:pt x="450538" y="756877"/>
                  </a:lnTo>
                  <a:lnTo>
                    <a:pt x="392143" y="666419"/>
                  </a:lnTo>
                  <a:lnTo>
                    <a:pt x="260397" y="706206"/>
                  </a:lnTo>
                  <a:lnTo>
                    <a:pt x="253448" y="607344"/>
                  </a:lnTo>
                  <a:lnTo>
                    <a:pt x="109705" y="611707"/>
                  </a:lnTo>
                  <a:lnTo>
                    <a:pt x="155141" y="517795"/>
                  </a:lnTo>
                  <a:lnTo>
                    <a:pt x="18814" y="486142"/>
                  </a:lnTo>
                  <a:lnTo>
                    <a:pt x="110499" y="409862"/>
                  </a:lnTo>
                  <a:lnTo>
                    <a:pt x="0" y="346470"/>
                  </a:lnTo>
                  <a:lnTo>
                    <a:pt x="125550" y="298124"/>
                  </a:lnTo>
                  <a:lnTo>
                    <a:pt x="55803" y="211555"/>
                  </a:lnTo>
                  <a:lnTo>
                    <a:pt x="198262" y="197674"/>
                  </a:lnTo>
                  <a:lnTo>
                    <a:pt x="178687" y="99617"/>
                  </a:lnTo>
                  <a:lnTo>
                    <a:pt x="318816" y="122074"/>
                  </a:lnTo>
                  <a:lnTo>
                    <a:pt x="352054" y="25775"/>
                  </a:lnTo>
                  <a:lnTo>
                    <a:pt x="470930" y="81537"/>
                  </a:lnTo>
                  <a:lnTo>
                    <a:pt x="552493" y="0"/>
                  </a:lnTo>
                  <a:close/>
                </a:path>
              </a:pathLst>
            </a:custGeom>
            <a:solidFill>
              <a:srgbClr val="FF3131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5" id="45"/>
            <p:cNvSpPr txBox="true"/>
            <p:nvPr/>
          </p:nvSpPr>
          <p:spPr>
            <a:xfrm>
              <a:off x="189920" y="101513"/>
              <a:ext cx="725148" cy="525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037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46" id="46"/>
          <p:cNvSpPr txBox="true"/>
          <p:nvPr/>
        </p:nvSpPr>
        <p:spPr>
          <a:xfrm rot="0">
            <a:off x="911978" y="6651763"/>
            <a:ext cx="2569677" cy="4054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77"/>
              </a:lnSpc>
            </a:pPr>
            <a:r>
              <a:rPr lang="en-US" sz="2412">
                <a:solidFill>
                  <a:srgbClr val="000000"/>
                </a:solidFill>
                <a:latin typeface="Open Sans Bold"/>
              </a:rPr>
              <a:t>2.2.4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8420459" y="6905839"/>
            <a:ext cx="6359957" cy="1852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37"/>
              </a:lnSpc>
              <a:spcBef>
                <a:spcPct val="0"/>
              </a:spcBef>
            </a:pPr>
            <a:r>
              <a:rPr lang="en-US" sz="1852" spc="46">
                <a:solidFill>
                  <a:srgbClr val="000000"/>
                </a:solidFill>
                <a:latin typeface="Kollektif"/>
              </a:rPr>
              <a:t>. Brainstorming</a:t>
            </a:r>
          </a:p>
          <a:p>
            <a:pPr algn="ctr">
              <a:lnSpc>
                <a:spcPts val="2037"/>
              </a:lnSpc>
              <a:spcBef>
                <a:spcPct val="0"/>
              </a:spcBef>
            </a:pPr>
            <a:r>
              <a:rPr lang="en-US" sz="1852" spc="46">
                <a:solidFill>
                  <a:srgbClr val="000000"/>
                </a:solidFill>
                <a:latin typeface="Kollektif"/>
              </a:rPr>
              <a:t>O brainstorming (em português "tempestade cerebral") ou tempestade de ideias, mais que uma técnica de dinâmica de grupo, é uma atividade desenvolvida para explorar a potencialidade criativa de um indivíduo ou de um grupo - criatividade em equipe - colocando-a a serviço de objetivos pré-determinados.</a:t>
            </a:r>
          </a:p>
        </p:txBody>
      </p:sp>
      <p:grpSp>
        <p:nvGrpSpPr>
          <p:cNvPr name="Group 48" id="48"/>
          <p:cNvGrpSpPr/>
          <p:nvPr/>
        </p:nvGrpSpPr>
        <p:grpSpPr>
          <a:xfrm rot="0">
            <a:off x="9238360" y="6405546"/>
            <a:ext cx="1057384" cy="777785"/>
            <a:chOff x="0" y="0"/>
            <a:chExt cx="1104987" cy="812800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1104987" cy="812800"/>
            </a:xfrm>
            <a:custGeom>
              <a:avLst/>
              <a:gdLst/>
              <a:ahLst/>
              <a:cxnLst/>
              <a:rect r="r" b="b" t="t" l="l"/>
              <a:pathLst>
                <a:path h="812800" w="1104987">
                  <a:moveTo>
                    <a:pt x="552493" y="0"/>
                  </a:moveTo>
                  <a:lnTo>
                    <a:pt x="634057" y="87561"/>
                  </a:lnTo>
                  <a:lnTo>
                    <a:pt x="752933" y="27679"/>
                  </a:lnTo>
                  <a:lnTo>
                    <a:pt x="786170" y="131093"/>
                  </a:lnTo>
                  <a:lnTo>
                    <a:pt x="926300" y="106978"/>
                  </a:lnTo>
                  <a:lnTo>
                    <a:pt x="906724" y="212279"/>
                  </a:lnTo>
                  <a:lnTo>
                    <a:pt x="1049183" y="227186"/>
                  </a:lnTo>
                  <a:lnTo>
                    <a:pt x="979436" y="320152"/>
                  </a:lnTo>
                  <a:lnTo>
                    <a:pt x="1104987" y="372069"/>
                  </a:lnTo>
                  <a:lnTo>
                    <a:pt x="994488" y="440145"/>
                  </a:lnTo>
                  <a:lnTo>
                    <a:pt x="1086173" y="522061"/>
                  </a:lnTo>
                  <a:lnTo>
                    <a:pt x="949845" y="556053"/>
                  </a:lnTo>
                  <a:lnTo>
                    <a:pt x="995282" y="656904"/>
                  </a:lnTo>
                  <a:lnTo>
                    <a:pt x="851539" y="652219"/>
                  </a:lnTo>
                  <a:lnTo>
                    <a:pt x="844590" y="758384"/>
                  </a:lnTo>
                  <a:lnTo>
                    <a:pt x="712844" y="715658"/>
                  </a:lnTo>
                  <a:lnTo>
                    <a:pt x="654449" y="812800"/>
                  </a:lnTo>
                  <a:lnTo>
                    <a:pt x="552493" y="737801"/>
                  </a:lnTo>
                  <a:lnTo>
                    <a:pt x="450538" y="812800"/>
                  </a:lnTo>
                  <a:lnTo>
                    <a:pt x="392143" y="715658"/>
                  </a:lnTo>
                  <a:lnTo>
                    <a:pt x="260397" y="758384"/>
                  </a:lnTo>
                  <a:lnTo>
                    <a:pt x="253448" y="652219"/>
                  </a:lnTo>
                  <a:lnTo>
                    <a:pt x="109705" y="656904"/>
                  </a:lnTo>
                  <a:lnTo>
                    <a:pt x="155141" y="556053"/>
                  </a:lnTo>
                  <a:lnTo>
                    <a:pt x="18814" y="522061"/>
                  </a:lnTo>
                  <a:lnTo>
                    <a:pt x="110499" y="440145"/>
                  </a:lnTo>
                  <a:lnTo>
                    <a:pt x="0" y="372069"/>
                  </a:lnTo>
                  <a:lnTo>
                    <a:pt x="125550" y="320152"/>
                  </a:lnTo>
                  <a:lnTo>
                    <a:pt x="55803" y="227186"/>
                  </a:lnTo>
                  <a:lnTo>
                    <a:pt x="198262" y="212279"/>
                  </a:lnTo>
                  <a:lnTo>
                    <a:pt x="178687" y="106978"/>
                  </a:lnTo>
                  <a:lnTo>
                    <a:pt x="318816" y="131093"/>
                  </a:lnTo>
                  <a:lnTo>
                    <a:pt x="352054" y="27679"/>
                  </a:lnTo>
                  <a:lnTo>
                    <a:pt x="470930" y="87561"/>
                  </a:lnTo>
                  <a:lnTo>
                    <a:pt x="552493" y="0"/>
                  </a:lnTo>
                  <a:close/>
                </a:path>
              </a:pathLst>
            </a:custGeom>
            <a:solidFill>
              <a:srgbClr val="FF914D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0" id="50"/>
            <p:cNvSpPr txBox="true"/>
            <p:nvPr/>
          </p:nvSpPr>
          <p:spPr>
            <a:xfrm>
              <a:off x="189920" y="111125"/>
              <a:ext cx="725148" cy="561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037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1" id="51"/>
          <p:cNvSpPr txBox="true"/>
          <p:nvPr/>
        </p:nvSpPr>
        <p:spPr>
          <a:xfrm rot="0">
            <a:off x="8482214" y="6528916"/>
            <a:ext cx="2569677" cy="4054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77"/>
              </a:lnSpc>
            </a:pPr>
            <a:r>
              <a:rPr lang="en-US" sz="2412">
                <a:solidFill>
                  <a:srgbClr val="000000"/>
                </a:solidFill>
                <a:latin typeface="Open Sans Bold"/>
              </a:rPr>
              <a:t>2.2.5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A5A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2350424" cy="3429000"/>
          </a:xfrm>
          <a:custGeom>
            <a:avLst/>
            <a:gdLst/>
            <a:ahLst/>
            <a:cxnLst/>
            <a:rect r="r" b="b" t="t" l="l"/>
            <a:pathLst>
              <a:path h="3429000" w="2350424">
                <a:moveTo>
                  <a:pt x="0" y="0"/>
                </a:moveTo>
                <a:lnTo>
                  <a:pt x="2350424" y="0"/>
                </a:lnTo>
                <a:lnTo>
                  <a:pt x="2350424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524358" y="-962349"/>
            <a:ext cx="2350424" cy="3429000"/>
          </a:xfrm>
          <a:custGeom>
            <a:avLst/>
            <a:gdLst/>
            <a:ahLst/>
            <a:cxnLst/>
            <a:rect r="r" b="b" t="t" l="l"/>
            <a:pathLst>
              <a:path h="3429000" w="2350424">
                <a:moveTo>
                  <a:pt x="0" y="0"/>
                </a:moveTo>
                <a:lnTo>
                  <a:pt x="2350423" y="0"/>
                </a:lnTo>
                <a:lnTo>
                  <a:pt x="2350423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5189667" y="-1780395"/>
            <a:ext cx="2350424" cy="3429000"/>
          </a:xfrm>
          <a:custGeom>
            <a:avLst/>
            <a:gdLst/>
            <a:ahLst/>
            <a:cxnLst/>
            <a:rect r="r" b="b" t="t" l="l"/>
            <a:pathLst>
              <a:path h="3429000" w="2350424">
                <a:moveTo>
                  <a:pt x="0" y="0"/>
                </a:moveTo>
                <a:lnTo>
                  <a:pt x="2350423" y="0"/>
                </a:lnTo>
                <a:lnTo>
                  <a:pt x="2350423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7290232" y="-862405"/>
            <a:ext cx="2350424" cy="3429000"/>
          </a:xfrm>
          <a:custGeom>
            <a:avLst/>
            <a:gdLst/>
            <a:ahLst/>
            <a:cxnLst/>
            <a:rect r="r" b="b" t="t" l="l"/>
            <a:pathLst>
              <a:path h="3429000" w="2350424">
                <a:moveTo>
                  <a:pt x="0" y="0"/>
                </a:moveTo>
                <a:lnTo>
                  <a:pt x="2350424" y="0"/>
                </a:lnTo>
                <a:lnTo>
                  <a:pt x="2350424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0635892" y="-1780395"/>
            <a:ext cx="2350424" cy="3429000"/>
          </a:xfrm>
          <a:custGeom>
            <a:avLst/>
            <a:gdLst/>
            <a:ahLst/>
            <a:cxnLst/>
            <a:rect r="r" b="b" t="t" l="l"/>
            <a:pathLst>
              <a:path h="3429000" w="2350424">
                <a:moveTo>
                  <a:pt x="0" y="0"/>
                </a:moveTo>
                <a:lnTo>
                  <a:pt x="2350424" y="0"/>
                </a:lnTo>
                <a:lnTo>
                  <a:pt x="2350424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3359990" y="-685800"/>
            <a:ext cx="2350424" cy="3429000"/>
          </a:xfrm>
          <a:custGeom>
            <a:avLst/>
            <a:gdLst/>
            <a:ahLst/>
            <a:cxnLst/>
            <a:rect r="r" b="b" t="t" l="l"/>
            <a:pathLst>
              <a:path h="3429000" w="2350424">
                <a:moveTo>
                  <a:pt x="0" y="0"/>
                </a:moveTo>
                <a:lnTo>
                  <a:pt x="2350424" y="0"/>
                </a:lnTo>
                <a:lnTo>
                  <a:pt x="2350424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true" rot="0">
            <a:off x="16084088" y="-279118"/>
            <a:ext cx="2350424" cy="3429000"/>
          </a:xfrm>
          <a:custGeom>
            <a:avLst/>
            <a:gdLst/>
            <a:ahLst/>
            <a:cxnLst/>
            <a:rect r="r" b="b" t="t" l="l"/>
            <a:pathLst>
              <a:path h="3429000" w="2350424">
                <a:moveTo>
                  <a:pt x="0" y="3429000"/>
                </a:moveTo>
                <a:lnTo>
                  <a:pt x="2350424" y="3429000"/>
                </a:lnTo>
                <a:lnTo>
                  <a:pt x="2350424" y="0"/>
                </a:lnTo>
                <a:lnTo>
                  <a:pt x="0" y="0"/>
                </a:lnTo>
                <a:lnTo>
                  <a:pt x="0" y="34290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0" y="3429000"/>
            <a:ext cx="2350424" cy="3429000"/>
          </a:xfrm>
          <a:custGeom>
            <a:avLst/>
            <a:gdLst/>
            <a:ahLst/>
            <a:cxnLst/>
            <a:rect r="r" b="b" t="t" l="l"/>
            <a:pathLst>
              <a:path h="3429000" w="2350424">
                <a:moveTo>
                  <a:pt x="0" y="0"/>
                </a:moveTo>
                <a:lnTo>
                  <a:pt x="2350424" y="0"/>
                </a:lnTo>
                <a:lnTo>
                  <a:pt x="2350424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5189667" y="3429000"/>
            <a:ext cx="2350424" cy="3429000"/>
          </a:xfrm>
          <a:custGeom>
            <a:avLst/>
            <a:gdLst/>
            <a:ahLst/>
            <a:cxnLst/>
            <a:rect r="r" b="b" t="t" l="l"/>
            <a:pathLst>
              <a:path h="3429000" w="2350424">
                <a:moveTo>
                  <a:pt x="0" y="0"/>
                </a:moveTo>
                <a:lnTo>
                  <a:pt x="2350423" y="0"/>
                </a:lnTo>
                <a:lnTo>
                  <a:pt x="2350423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736929" y="3429000"/>
            <a:ext cx="2350424" cy="3429000"/>
          </a:xfrm>
          <a:custGeom>
            <a:avLst/>
            <a:gdLst/>
            <a:ahLst/>
            <a:cxnLst/>
            <a:rect r="r" b="b" t="t" l="l"/>
            <a:pathLst>
              <a:path h="3429000" w="2350424">
                <a:moveTo>
                  <a:pt x="0" y="0"/>
                </a:moveTo>
                <a:lnTo>
                  <a:pt x="2350424" y="0"/>
                </a:lnTo>
                <a:lnTo>
                  <a:pt x="2350424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true" rot="0">
            <a:off x="16084088" y="3429000"/>
            <a:ext cx="2350424" cy="3429000"/>
          </a:xfrm>
          <a:custGeom>
            <a:avLst/>
            <a:gdLst/>
            <a:ahLst/>
            <a:cxnLst/>
            <a:rect r="r" b="b" t="t" l="l"/>
            <a:pathLst>
              <a:path h="3429000" w="2350424">
                <a:moveTo>
                  <a:pt x="0" y="3429000"/>
                </a:moveTo>
                <a:lnTo>
                  <a:pt x="2350424" y="3429000"/>
                </a:lnTo>
                <a:lnTo>
                  <a:pt x="2350424" y="0"/>
                </a:lnTo>
                <a:lnTo>
                  <a:pt x="0" y="0"/>
                </a:lnTo>
                <a:lnTo>
                  <a:pt x="0" y="34290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0" y="6858000"/>
            <a:ext cx="2350424" cy="3429000"/>
          </a:xfrm>
          <a:custGeom>
            <a:avLst/>
            <a:gdLst/>
            <a:ahLst/>
            <a:cxnLst/>
            <a:rect r="r" b="b" t="t" l="l"/>
            <a:pathLst>
              <a:path h="3429000" w="2350424">
                <a:moveTo>
                  <a:pt x="0" y="0"/>
                </a:moveTo>
                <a:lnTo>
                  <a:pt x="2350424" y="0"/>
                </a:lnTo>
                <a:lnTo>
                  <a:pt x="2350424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524358" y="8445118"/>
            <a:ext cx="2350424" cy="3429000"/>
          </a:xfrm>
          <a:custGeom>
            <a:avLst/>
            <a:gdLst/>
            <a:ahLst/>
            <a:cxnLst/>
            <a:rect r="r" b="b" t="t" l="l"/>
            <a:pathLst>
              <a:path h="3429000" w="2350424">
                <a:moveTo>
                  <a:pt x="0" y="0"/>
                </a:moveTo>
                <a:lnTo>
                  <a:pt x="2350423" y="0"/>
                </a:lnTo>
                <a:lnTo>
                  <a:pt x="2350423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5189667" y="7543800"/>
            <a:ext cx="2350424" cy="3429000"/>
          </a:xfrm>
          <a:custGeom>
            <a:avLst/>
            <a:gdLst/>
            <a:ahLst/>
            <a:cxnLst/>
            <a:rect r="r" b="b" t="t" l="l"/>
            <a:pathLst>
              <a:path h="3429000" w="2350424">
                <a:moveTo>
                  <a:pt x="0" y="0"/>
                </a:moveTo>
                <a:lnTo>
                  <a:pt x="2350423" y="0"/>
                </a:lnTo>
                <a:lnTo>
                  <a:pt x="2350423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7958063" y="7349798"/>
            <a:ext cx="2350424" cy="3429000"/>
          </a:xfrm>
          <a:custGeom>
            <a:avLst/>
            <a:gdLst/>
            <a:ahLst/>
            <a:cxnLst/>
            <a:rect r="r" b="b" t="t" l="l"/>
            <a:pathLst>
              <a:path h="3429000" w="2350424">
                <a:moveTo>
                  <a:pt x="0" y="0"/>
                </a:moveTo>
                <a:lnTo>
                  <a:pt x="2350424" y="0"/>
                </a:lnTo>
                <a:lnTo>
                  <a:pt x="2350424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10736929" y="7543800"/>
            <a:ext cx="2350424" cy="3429000"/>
          </a:xfrm>
          <a:custGeom>
            <a:avLst/>
            <a:gdLst/>
            <a:ahLst/>
            <a:cxnLst/>
            <a:rect r="r" b="b" t="t" l="l"/>
            <a:pathLst>
              <a:path h="3429000" w="2350424">
                <a:moveTo>
                  <a:pt x="0" y="0"/>
                </a:moveTo>
                <a:lnTo>
                  <a:pt x="2350424" y="0"/>
                </a:lnTo>
                <a:lnTo>
                  <a:pt x="2350424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8" id="18"/>
          <p:cNvSpPr/>
          <p:nvPr/>
        </p:nvSpPr>
        <p:spPr>
          <a:xfrm flipH="false" flipV="false" rot="0">
            <a:off x="13506453" y="7313793"/>
            <a:ext cx="2350424" cy="3429000"/>
          </a:xfrm>
          <a:custGeom>
            <a:avLst/>
            <a:gdLst/>
            <a:ahLst/>
            <a:cxnLst/>
            <a:rect r="r" b="b" t="t" l="l"/>
            <a:pathLst>
              <a:path h="3429000" w="2350424">
                <a:moveTo>
                  <a:pt x="0" y="0"/>
                </a:moveTo>
                <a:lnTo>
                  <a:pt x="2350424" y="0"/>
                </a:lnTo>
                <a:lnTo>
                  <a:pt x="2350424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9" id="19"/>
          <p:cNvSpPr/>
          <p:nvPr/>
        </p:nvSpPr>
        <p:spPr>
          <a:xfrm flipH="false" flipV="true" rot="0">
            <a:off x="16084088" y="6858000"/>
            <a:ext cx="2350424" cy="3429000"/>
          </a:xfrm>
          <a:custGeom>
            <a:avLst/>
            <a:gdLst/>
            <a:ahLst/>
            <a:cxnLst/>
            <a:rect r="r" b="b" t="t" l="l"/>
            <a:pathLst>
              <a:path h="3429000" w="2350424">
                <a:moveTo>
                  <a:pt x="0" y="3429000"/>
                </a:moveTo>
                <a:lnTo>
                  <a:pt x="2350424" y="3429000"/>
                </a:lnTo>
                <a:lnTo>
                  <a:pt x="2350424" y="0"/>
                </a:lnTo>
                <a:lnTo>
                  <a:pt x="0" y="0"/>
                </a:lnTo>
                <a:lnTo>
                  <a:pt x="0" y="34290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20" id="20"/>
          <p:cNvGrpSpPr/>
          <p:nvPr/>
        </p:nvGrpSpPr>
        <p:grpSpPr>
          <a:xfrm rot="0">
            <a:off x="2524358" y="1648605"/>
            <a:ext cx="13915665" cy="7736051"/>
            <a:chOff x="0" y="0"/>
            <a:chExt cx="1739551" cy="967058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739551" cy="967058"/>
            </a:xfrm>
            <a:custGeom>
              <a:avLst/>
              <a:gdLst/>
              <a:ahLst/>
              <a:cxnLst/>
              <a:rect r="r" b="b" t="t" l="l"/>
              <a:pathLst>
                <a:path h="967058" w="1739551">
                  <a:moveTo>
                    <a:pt x="23923" y="0"/>
                  </a:moveTo>
                  <a:lnTo>
                    <a:pt x="1715628" y="0"/>
                  </a:lnTo>
                  <a:cubicBezTo>
                    <a:pt x="1728840" y="0"/>
                    <a:pt x="1739551" y="10711"/>
                    <a:pt x="1739551" y="23923"/>
                  </a:cubicBezTo>
                  <a:lnTo>
                    <a:pt x="1739551" y="943135"/>
                  </a:lnTo>
                  <a:cubicBezTo>
                    <a:pt x="1739551" y="949480"/>
                    <a:pt x="1737030" y="955565"/>
                    <a:pt x="1732544" y="960051"/>
                  </a:cubicBezTo>
                  <a:cubicBezTo>
                    <a:pt x="1728057" y="964537"/>
                    <a:pt x="1721972" y="967058"/>
                    <a:pt x="1715628" y="967058"/>
                  </a:cubicBezTo>
                  <a:lnTo>
                    <a:pt x="23923" y="967058"/>
                  </a:lnTo>
                  <a:cubicBezTo>
                    <a:pt x="17578" y="967058"/>
                    <a:pt x="11493" y="964537"/>
                    <a:pt x="7007" y="960051"/>
                  </a:cubicBezTo>
                  <a:cubicBezTo>
                    <a:pt x="2520" y="955565"/>
                    <a:pt x="0" y="949480"/>
                    <a:pt x="0" y="943135"/>
                  </a:cubicBezTo>
                  <a:lnTo>
                    <a:pt x="0" y="23923"/>
                  </a:lnTo>
                  <a:cubicBezTo>
                    <a:pt x="0" y="17578"/>
                    <a:pt x="2520" y="11493"/>
                    <a:pt x="7007" y="7007"/>
                  </a:cubicBezTo>
                  <a:cubicBezTo>
                    <a:pt x="11493" y="2520"/>
                    <a:pt x="17578" y="0"/>
                    <a:pt x="2392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28575"/>
              <a:ext cx="1739551" cy="9956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2457126" y="1838276"/>
            <a:ext cx="14050128" cy="7970254"/>
          </a:xfrm>
          <a:custGeom>
            <a:avLst/>
            <a:gdLst/>
            <a:ahLst/>
            <a:cxnLst/>
            <a:rect r="r" b="b" t="t" l="l"/>
            <a:pathLst>
              <a:path h="7970254" w="14050128">
                <a:moveTo>
                  <a:pt x="0" y="0"/>
                </a:moveTo>
                <a:lnTo>
                  <a:pt x="14050128" y="0"/>
                </a:lnTo>
                <a:lnTo>
                  <a:pt x="14050128" y="7970254"/>
                </a:lnTo>
                <a:lnTo>
                  <a:pt x="0" y="79702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4" id="24"/>
          <p:cNvGrpSpPr/>
          <p:nvPr/>
        </p:nvGrpSpPr>
        <p:grpSpPr>
          <a:xfrm rot="-218717">
            <a:off x="1111711" y="1005425"/>
            <a:ext cx="7745254" cy="1665700"/>
            <a:chOff x="0" y="0"/>
            <a:chExt cx="2108784" cy="453517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2108784" cy="453517"/>
            </a:xfrm>
            <a:custGeom>
              <a:avLst/>
              <a:gdLst/>
              <a:ahLst/>
              <a:cxnLst/>
              <a:rect r="r" b="b" t="t" l="l"/>
              <a:pathLst>
                <a:path h="453517" w="2108784">
                  <a:moveTo>
                    <a:pt x="0" y="0"/>
                  </a:moveTo>
                  <a:lnTo>
                    <a:pt x="2108784" y="0"/>
                  </a:lnTo>
                  <a:lnTo>
                    <a:pt x="2108784" y="453517"/>
                  </a:lnTo>
                  <a:lnTo>
                    <a:pt x="0" y="453517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28575"/>
              <a:ext cx="2108784" cy="482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-218717">
            <a:off x="889021" y="857531"/>
            <a:ext cx="7707073" cy="1621133"/>
            <a:chOff x="0" y="0"/>
            <a:chExt cx="2098389" cy="441383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2098389" cy="441383"/>
            </a:xfrm>
            <a:custGeom>
              <a:avLst/>
              <a:gdLst/>
              <a:ahLst/>
              <a:cxnLst/>
              <a:rect r="r" b="b" t="t" l="l"/>
              <a:pathLst>
                <a:path h="441383" w="2098389">
                  <a:moveTo>
                    <a:pt x="0" y="0"/>
                  </a:moveTo>
                  <a:lnTo>
                    <a:pt x="2098389" y="0"/>
                  </a:lnTo>
                  <a:lnTo>
                    <a:pt x="2098389" y="441383"/>
                  </a:lnTo>
                  <a:lnTo>
                    <a:pt x="0" y="441383"/>
                  </a:lnTo>
                  <a:close/>
                </a:path>
              </a:pathLst>
            </a:custGeom>
            <a:solidFill>
              <a:srgbClr val="EFFD6C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28575"/>
              <a:ext cx="2098389" cy="469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-480094">
            <a:off x="14439853" y="1798856"/>
            <a:ext cx="1531037" cy="1531037"/>
            <a:chOff x="0" y="0"/>
            <a:chExt cx="812800" cy="8128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C8B0E4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190500" y="161925"/>
              <a:ext cx="431800" cy="460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037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33" id="33"/>
          <p:cNvSpPr txBox="true"/>
          <p:nvPr/>
        </p:nvSpPr>
        <p:spPr>
          <a:xfrm rot="0">
            <a:off x="4559547" y="2698526"/>
            <a:ext cx="10645825" cy="67396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16"/>
              </a:lnSpc>
            </a:pPr>
            <a:r>
              <a:rPr lang="en-US" sz="2083">
                <a:solidFill>
                  <a:srgbClr val="000000"/>
                </a:solidFill>
                <a:latin typeface="Neue Machina"/>
              </a:rPr>
              <a:t>2.3. Fases</a:t>
            </a:r>
          </a:p>
          <a:p>
            <a:pPr algn="ctr">
              <a:lnSpc>
                <a:spcPts val="2776"/>
              </a:lnSpc>
            </a:pPr>
            <a:r>
              <a:rPr lang="en-US" sz="1983">
                <a:solidFill>
                  <a:srgbClr val="000000"/>
                </a:solidFill>
                <a:latin typeface="Open Sans"/>
              </a:rPr>
              <a:t>Definição dos objetivos e escopo do projeto. ...</a:t>
            </a:r>
          </a:p>
          <a:p>
            <a:pPr algn="ctr">
              <a:lnSpc>
                <a:spcPts val="2776"/>
              </a:lnSpc>
            </a:pPr>
            <a:r>
              <a:rPr lang="en-US" sz="1983">
                <a:solidFill>
                  <a:srgbClr val="000000"/>
                </a:solidFill>
                <a:latin typeface="Open Sans"/>
              </a:rPr>
              <a:t>Identificação dos stakeholders e usuários do sistema. ...</a:t>
            </a:r>
          </a:p>
          <a:p>
            <a:pPr algn="ctr">
              <a:lnSpc>
                <a:spcPts val="2776"/>
              </a:lnSpc>
            </a:pPr>
            <a:r>
              <a:rPr lang="en-US" sz="1983">
                <a:solidFill>
                  <a:srgbClr val="000000"/>
                </a:solidFill>
                <a:latin typeface="Open Sans"/>
              </a:rPr>
              <a:t>Coleta de informações e análise das necessidades. ...</a:t>
            </a:r>
          </a:p>
          <a:p>
            <a:pPr algn="ctr">
              <a:lnSpc>
                <a:spcPts val="2776"/>
              </a:lnSpc>
            </a:pPr>
            <a:r>
              <a:rPr lang="en-US" sz="1983">
                <a:solidFill>
                  <a:srgbClr val="000000"/>
                </a:solidFill>
                <a:latin typeface="Open Sans"/>
              </a:rPr>
              <a:t>Documentação dos requisitos.</a:t>
            </a:r>
          </a:p>
          <a:p>
            <a:pPr algn="ctr">
              <a:lnSpc>
                <a:spcPts val="2916"/>
              </a:lnSpc>
            </a:pPr>
            <a:r>
              <a:rPr lang="en-US" sz="2083">
                <a:solidFill>
                  <a:srgbClr val="000000"/>
                </a:solidFill>
                <a:latin typeface="Neue Machina"/>
              </a:rPr>
              <a:t> 2.3.1. Coleta</a:t>
            </a:r>
          </a:p>
          <a:p>
            <a:pPr algn="ctr">
              <a:lnSpc>
                <a:spcPts val="2776"/>
              </a:lnSpc>
            </a:pPr>
            <a:r>
              <a:rPr lang="en-US" sz="1983">
                <a:solidFill>
                  <a:srgbClr val="000000"/>
                </a:solidFill>
                <a:latin typeface="Open Sans"/>
              </a:rPr>
              <a:t>"Coletar os requisitos" é o processo de determinar, documentar e gerenciar as necessidades e requisitos das partes interessadas a fim de atender aos objetivos do projeto. O principal benefício desse processo é o fornecimento da base para definição e gerenciamento do escopo do projeto, incluindo o escopo do produto.</a:t>
            </a:r>
          </a:p>
          <a:p>
            <a:pPr algn="ctr">
              <a:lnSpc>
                <a:spcPts val="2916"/>
              </a:lnSpc>
            </a:pPr>
            <a:r>
              <a:rPr lang="en-US" sz="2083">
                <a:solidFill>
                  <a:srgbClr val="000000"/>
                </a:solidFill>
                <a:latin typeface="Neue Machina"/>
              </a:rPr>
              <a:t> 2.3.2. Análise</a:t>
            </a:r>
          </a:p>
          <a:p>
            <a:pPr algn="ctr">
              <a:lnSpc>
                <a:spcPts val="2776"/>
              </a:lnSpc>
            </a:pPr>
            <a:r>
              <a:rPr lang="en-US" sz="1983">
                <a:solidFill>
                  <a:srgbClr val="000000"/>
                </a:solidFill>
                <a:latin typeface="Open Sans"/>
              </a:rPr>
              <a:t>A análise de requisitos é uma das etapas mais importantes do desenvolvimento de um projeto de software. Ela faz parte da fase de planejamento e tem como objetivo geral mapear o conjunto de ações e características que precisam compor o software.</a:t>
            </a:r>
          </a:p>
          <a:p>
            <a:pPr algn="ctr">
              <a:lnSpc>
                <a:spcPts val="2916"/>
              </a:lnSpc>
            </a:pPr>
            <a:r>
              <a:rPr lang="en-US" sz="2083">
                <a:solidFill>
                  <a:srgbClr val="000000"/>
                </a:solidFill>
                <a:latin typeface="Neue Machina"/>
              </a:rPr>
              <a:t>2.3.3. Registros</a:t>
            </a:r>
          </a:p>
          <a:p>
            <a:pPr algn="ctr">
              <a:lnSpc>
                <a:spcPts val="2776"/>
              </a:lnSpc>
            </a:pPr>
            <a:r>
              <a:rPr lang="en-US" sz="1983">
                <a:solidFill>
                  <a:srgbClr val="000000"/>
                </a:solidFill>
                <a:latin typeface="Open Sans"/>
              </a:rPr>
              <a:t>Quais os três tipos de requisitos de software?</a:t>
            </a:r>
          </a:p>
          <a:p>
            <a:pPr algn="ctr">
              <a:lnSpc>
                <a:spcPts val="2776"/>
              </a:lnSpc>
            </a:pPr>
            <a:r>
              <a:rPr lang="en-US" sz="1983">
                <a:solidFill>
                  <a:srgbClr val="000000"/>
                </a:solidFill>
                <a:latin typeface="Open Sans"/>
              </a:rPr>
              <a:t>Número de sistemas-alvo. Os requisitos não funcionais ainda são classificados em três tipos, são eles: Requisitos do Produto Final, Requisitos Organizacionais e Requisitos Externos.</a:t>
            </a:r>
          </a:p>
        </p:txBody>
      </p:sp>
      <p:sp>
        <p:nvSpPr>
          <p:cNvPr name="TextBox 34" id="34"/>
          <p:cNvSpPr txBox="true"/>
          <p:nvPr/>
        </p:nvSpPr>
        <p:spPr>
          <a:xfrm rot="-181595">
            <a:off x="779130" y="1230607"/>
            <a:ext cx="7927852" cy="9573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16"/>
              </a:lnSpc>
            </a:pPr>
            <a:r>
              <a:rPr lang="en-US" sz="3378" spc="202">
                <a:solidFill>
                  <a:srgbClr val="000000"/>
                </a:solidFill>
                <a:latin typeface="Gliker Heavy"/>
              </a:rPr>
              <a:t>CONT.</a:t>
            </a:r>
            <a:r>
              <a:rPr lang="en-US" sz="3378" spc="202">
                <a:solidFill>
                  <a:srgbClr val="000000"/>
                </a:solidFill>
                <a:latin typeface="Gliker Heavy"/>
              </a:rPr>
              <a:t>LEVANTAMENTO DE REQUISITOS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3444" r="0" b="-1344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074969" y="1872395"/>
            <a:ext cx="14205593" cy="7823576"/>
            <a:chOff x="0" y="0"/>
            <a:chExt cx="1775794" cy="9779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775794" cy="977999"/>
            </a:xfrm>
            <a:custGeom>
              <a:avLst/>
              <a:gdLst/>
              <a:ahLst/>
              <a:cxnLst/>
              <a:rect r="r" b="b" t="t" l="l"/>
              <a:pathLst>
                <a:path h="977999" w="1775794">
                  <a:moveTo>
                    <a:pt x="0" y="0"/>
                  </a:moveTo>
                  <a:lnTo>
                    <a:pt x="1775794" y="0"/>
                  </a:lnTo>
                  <a:lnTo>
                    <a:pt x="1775794" y="977999"/>
                  </a:lnTo>
                  <a:lnTo>
                    <a:pt x="0" y="977999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1775794" cy="10065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432378" y="1884691"/>
            <a:ext cx="14600357" cy="8195200"/>
            <a:chOff x="0" y="0"/>
            <a:chExt cx="1825142" cy="102445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25142" cy="1024455"/>
            </a:xfrm>
            <a:custGeom>
              <a:avLst/>
              <a:gdLst/>
              <a:ahLst/>
              <a:cxnLst/>
              <a:rect r="r" b="b" t="t" l="l"/>
              <a:pathLst>
                <a:path h="1024455" w="1825142">
                  <a:moveTo>
                    <a:pt x="0" y="0"/>
                  </a:moveTo>
                  <a:lnTo>
                    <a:pt x="1825142" y="0"/>
                  </a:lnTo>
                  <a:lnTo>
                    <a:pt x="1825142" y="1024455"/>
                  </a:lnTo>
                  <a:lnTo>
                    <a:pt x="0" y="102445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1825142" cy="10530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-257716">
            <a:off x="893151" y="964061"/>
            <a:ext cx="6923149" cy="1715976"/>
            <a:chOff x="0" y="0"/>
            <a:chExt cx="1829725" cy="45351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829725" cy="453517"/>
            </a:xfrm>
            <a:custGeom>
              <a:avLst/>
              <a:gdLst/>
              <a:ahLst/>
              <a:cxnLst/>
              <a:rect r="r" b="b" t="t" l="l"/>
              <a:pathLst>
                <a:path h="453517" w="1829725">
                  <a:moveTo>
                    <a:pt x="0" y="0"/>
                  </a:moveTo>
                  <a:lnTo>
                    <a:pt x="1829725" y="0"/>
                  </a:lnTo>
                  <a:lnTo>
                    <a:pt x="1829725" y="453517"/>
                  </a:lnTo>
                  <a:lnTo>
                    <a:pt x="0" y="453517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1829725" cy="482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-257716">
            <a:off x="675390" y="796221"/>
            <a:ext cx="6897578" cy="1670063"/>
            <a:chOff x="0" y="0"/>
            <a:chExt cx="1822967" cy="44138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822967" cy="441383"/>
            </a:xfrm>
            <a:custGeom>
              <a:avLst/>
              <a:gdLst/>
              <a:ahLst/>
              <a:cxnLst/>
              <a:rect r="r" b="b" t="t" l="l"/>
              <a:pathLst>
                <a:path h="441383" w="1822967">
                  <a:moveTo>
                    <a:pt x="0" y="0"/>
                  </a:moveTo>
                  <a:lnTo>
                    <a:pt x="1822967" y="0"/>
                  </a:lnTo>
                  <a:lnTo>
                    <a:pt x="1822967" y="441383"/>
                  </a:lnTo>
                  <a:lnTo>
                    <a:pt x="0" y="441383"/>
                  </a:lnTo>
                  <a:close/>
                </a:path>
              </a:pathLst>
            </a:custGeom>
            <a:solidFill>
              <a:srgbClr val="FEA5A9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28575"/>
              <a:ext cx="1822967" cy="469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560844" y="3350690"/>
            <a:ext cx="1028249" cy="934436"/>
            <a:chOff x="0" y="0"/>
            <a:chExt cx="894401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94401" cy="812800"/>
            </a:xfrm>
            <a:custGeom>
              <a:avLst/>
              <a:gdLst/>
              <a:ahLst/>
              <a:cxnLst/>
              <a:rect r="r" b="b" t="t" l="l"/>
              <a:pathLst>
                <a:path h="812800" w="894401">
                  <a:moveTo>
                    <a:pt x="447201" y="0"/>
                  </a:moveTo>
                  <a:lnTo>
                    <a:pt x="513220" y="87561"/>
                  </a:lnTo>
                  <a:lnTo>
                    <a:pt x="609441" y="27679"/>
                  </a:lnTo>
                  <a:lnTo>
                    <a:pt x="636344" y="131093"/>
                  </a:lnTo>
                  <a:lnTo>
                    <a:pt x="749768" y="106978"/>
                  </a:lnTo>
                  <a:lnTo>
                    <a:pt x="733923" y="212279"/>
                  </a:lnTo>
                  <a:lnTo>
                    <a:pt x="849233" y="227186"/>
                  </a:lnTo>
                  <a:lnTo>
                    <a:pt x="792778" y="320152"/>
                  </a:lnTo>
                  <a:lnTo>
                    <a:pt x="894401" y="372069"/>
                  </a:lnTo>
                  <a:lnTo>
                    <a:pt x="804961" y="440145"/>
                  </a:lnTo>
                  <a:lnTo>
                    <a:pt x="879173" y="522061"/>
                  </a:lnTo>
                  <a:lnTo>
                    <a:pt x="768826" y="556053"/>
                  </a:lnTo>
                  <a:lnTo>
                    <a:pt x="805604" y="656904"/>
                  </a:lnTo>
                  <a:lnTo>
                    <a:pt x="689255" y="652219"/>
                  </a:lnTo>
                  <a:lnTo>
                    <a:pt x="683630" y="758384"/>
                  </a:lnTo>
                  <a:lnTo>
                    <a:pt x="576992" y="715658"/>
                  </a:lnTo>
                  <a:lnTo>
                    <a:pt x="529726" y="812800"/>
                  </a:lnTo>
                  <a:lnTo>
                    <a:pt x="447201" y="737801"/>
                  </a:lnTo>
                  <a:lnTo>
                    <a:pt x="364675" y="812800"/>
                  </a:lnTo>
                  <a:lnTo>
                    <a:pt x="317409" y="715658"/>
                  </a:lnTo>
                  <a:lnTo>
                    <a:pt x="210771" y="758384"/>
                  </a:lnTo>
                  <a:lnTo>
                    <a:pt x="205146" y="652219"/>
                  </a:lnTo>
                  <a:lnTo>
                    <a:pt x="88798" y="656904"/>
                  </a:lnTo>
                  <a:lnTo>
                    <a:pt x="125574" y="556053"/>
                  </a:lnTo>
                  <a:lnTo>
                    <a:pt x="15229" y="522061"/>
                  </a:lnTo>
                  <a:lnTo>
                    <a:pt x="89440" y="440145"/>
                  </a:lnTo>
                  <a:lnTo>
                    <a:pt x="0" y="372069"/>
                  </a:lnTo>
                  <a:lnTo>
                    <a:pt x="101623" y="320152"/>
                  </a:lnTo>
                  <a:lnTo>
                    <a:pt x="45168" y="227186"/>
                  </a:lnTo>
                  <a:lnTo>
                    <a:pt x="160478" y="212279"/>
                  </a:lnTo>
                  <a:lnTo>
                    <a:pt x="144633" y="106978"/>
                  </a:lnTo>
                  <a:lnTo>
                    <a:pt x="258057" y="131093"/>
                  </a:lnTo>
                  <a:lnTo>
                    <a:pt x="284960" y="27679"/>
                  </a:lnTo>
                  <a:lnTo>
                    <a:pt x="381181" y="87561"/>
                  </a:lnTo>
                  <a:lnTo>
                    <a:pt x="447201" y="0"/>
                  </a:lnTo>
                  <a:close/>
                </a:path>
              </a:pathLst>
            </a:custGeom>
            <a:solidFill>
              <a:srgbClr val="5CE1E6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153725" y="111125"/>
              <a:ext cx="586951" cy="561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037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683684" y="7202078"/>
            <a:ext cx="980878" cy="980878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466396" y="87561"/>
                  </a:lnTo>
                  <a:lnTo>
                    <a:pt x="553838" y="27679"/>
                  </a:lnTo>
                  <a:lnTo>
                    <a:pt x="578287" y="131093"/>
                  </a:lnTo>
                  <a:lnTo>
                    <a:pt x="681363" y="106978"/>
                  </a:lnTo>
                  <a:lnTo>
                    <a:pt x="666963" y="212279"/>
                  </a:lnTo>
                  <a:lnTo>
                    <a:pt x="771752" y="227186"/>
                  </a:lnTo>
                  <a:lnTo>
                    <a:pt x="720448" y="320152"/>
                  </a:lnTo>
                  <a:lnTo>
                    <a:pt x="812800" y="372069"/>
                  </a:lnTo>
                  <a:lnTo>
                    <a:pt x="731520" y="440145"/>
                  </a:lnTo>
                  <a:lnTo>
                    <a:pt x="798961" y="522061"/>
                  </a:lnTo>
                  <a:lnTo>
                    <a:pt x="698682" y="556053"/>
                  </a:lnTo>
                  <a:lnTo>
                    <a:pt x="732104" y="656904"/>
                  </a:lnTo>
                  <a:lnTo>
                    <a:pt x="626370" y="652219"/>
                  </a:lnTo>
                  <a:lnTo>
                    <a:pt x="621259" y="758384"/>
                  </a:lnTo>
                  <a:lnTo>
                    <a:pt x="524350" y="715658"/>
                  </a:lnTo>
                  <a:lnTo>
                    <a:pt x="481396" y="812800"/>
                  </a:lnTo>
                  <a:lnTo>
                    <a:pt x="406400" y="737801"/>
                  </a:lnTo>
                  <a:lnTo>
                    <a:pt x="331404" y="812800"/>
                  </a:lnTo>
                  <a:lnTo>
                    <a:pt x="288450" y="715658"/>
                  </a:lnTo>
                  <a:lnTo>
                    <a:pt x="191541" y="758384"/>
                  </a:lnTo>
                  <a:lnTo>
                    <a:pt x="186430" y="652219"/>
                  </a:lnTo>
                  <a:lnTo>
                    <a:pt x="80696" y="656904"/>
                  </a:lnTo>
                  <a:lnTo>
                    <a:pt x="114118" y="556053"/>
                  </a:lnTo>
                  <a:lnTo>
                    <a:pt x="13839" y="522061"/>
                  </a:lnTo>
                  <a:lnTo>
                    <a:pt x="81280" y="440145"/>
                  </a:lnTo>
                  <a:lnTo>
                    <a:pt x="0" y="372069"/>
                  </a:lnTo>
                  <a:lnTo>
                    <a:pt x="92352" y="320152"/>
                  </a:lnTo>
                  <a:lnTo>
                    <a:pt x="41047" y="227186"/>
                  </a:lnTo>
                  <a:lnTo>
                    <a:pt x="145837" y="212279"/>
                  </a:lnTo>
                  <a:lnTo>
                    <a:pt x="131437" y="106978"/>
                  </a:lnTo>
                  <a:lnTo>
                    <a:pt x="234513" y="131093"/>
                  </a:lnTo>
                  <a:lnTo>
                    <a:pt x="258962" y="27679"/>
                  </a:lnTo>
                  <a:lnTo>
                    <a:pt x="346404" y="87561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66C4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139700" y="111125"/>
              <a:ext cx="533400" cy="561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037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805132" y="5459479"/>
            <a:ext cx="1085375" cy="1085375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466396" y="87561"/>
                  </a:lnTo>
                  <a:lnTo>
                    <a:pt x="553838" y="27679"/>
                  </a:lnTo>
                  <a:lnTo>
                    <a:pt x="578287" y="131093"/>
                  </a:lnTo>
                  <a:lnTo>
                    <a:pt x="681363" y="106978"/>
                  </a:lnTo>
                  <a:lnTo>
                    <a:pt x="666963" y="212279"/>
                  </a:lnTo>
                  <a:lnTo>
                    <a:pt x="771752" y="227186"/>
                  </a:lnTo>
                  <a:lnTo>
                    <a:pt x="720448" y="320152"/>
                  </a:lnTo>
                  <a:lnTo>
                    <a:pt x="812800" y="372069"/>
                  </a:lnTo>
                  <a:lnTo>
                    <a:pt x="731520" y="440145"/>
                  </a:lnTo>
                  <a:lnTo>
                    <a:pt x="798961" y="522061"/>
                  </a:lnTo>
                  <a:lnTo>
                    <a:pt x="698682" y="556053"/>
                  </a:lnTo>
                  <a:lnTo>
                    <a:pt x="732104" y="656904"/>
                  </a:lnTo>
                  <a:lnTo>
                    <a:pt x="626370" y="652219"/>
                  </a:lnTo>
                  <a:lnTo>
                    <a:pt x="621259" y="758384"/>
                  </a:lnTo>
                  <a:lnTo>
                    <a:pt x="524350" y="715658"/>
                  </a:lnTo>
                  <a:lnTo>
                    <a:pt x="481396" y="812800"/>
                  </a:lnTo>
                  <a:lnTo>
                    <a:pt x="406400" y="737801"/>
                  </a:lnTo>
                  <a:lnTo>
                    <a:pt x="331404" y="812800"/>
                  </a:lnTo>
                  <a:lnTo>
                    <a:pt x="288450" y="715658"/>
                  </a:lnTo>
                  <a:lnTo>
                    <a:pt x="191541" y="758384"/>
                  </a:lnTo>
                  <a:lnTo>
                    <a:pt x="186430" y="652219"/>
                  </a:lnTo>
                  <a:lnTo>
                    <a:pt x="80696" y="656904"/>
                  </a:lnTo>
                  <a:lnTo>
                    <a:pt x="114118" y="556053"/>
                  </a:lnTo>
                  <a:lnTo>
                    <a:pt x="13839" y="522061"/>
                  </a:lnTo>
                  <a:lnTo>
                    <a:pt x="81280" y="440145"/>
                  </a:lnTo>
                  <a:lnTo>
                    <a:pt x="0" y="372069"/>
                  </a:lnTo>
                  <a:lnTo>
                    <a:pt x="92352" y="320152"/>
                  </a:lnTo>
                  <a:lnTo>
                    <a:pt x="41047" y="227186"/>
                  </a:lnTo>
                  <a:lnTo>
                    <a:pt x="145837" y="212279"/>
                  </a:lnTo>
                  <a:lnTo>
                    <a:pt x="131437" y="106978"/>
                  </a:lnTo>
                  <a:lnTo>
                    <a:pt x="234513" y="131093"/>
                  </a:lnTo>
                  <a:lnTo>
                    <a:pt x="258962" y="27679"/>
                  </a:lnTo>
                  <a:lnTo>
                    <a:pt x="346404" y="87561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EFFD6C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139700" y="111125"/>
              <a:ext cx="533400" cy="561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037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1679733">
            <a:off x="11965663" y="200648"/>
            <a:ext cx="5085179" cy="2746045"/>
          </a:xfrm>
          <a:custGeom>
            <a:avLst/>
            <a:gdLst/>
            <a:ahLst/>
            <a:cxnLst/>
            <a:rect r="r" b="b" t="t" l="l"/>
            <a:pathLst>
              <a:path h="2746045" w="5085179">
                <a:moveTo>
                  <a:pt x="0" y="0"/>
                </a:moveTo>
                <a:lnTo>
                  <a:pt x="5085179" y="0"/>
                </a:lnTo>
                <a:lnTo>
                  <a:pt x="5085179" y="2746045"/>
                </a:lnTo>
                <a:lnTo>
                  <a:pt x="0" y="274604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6827" r="0" b="-6827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-261571">
            <a:off x="881690" y="996864"/>
            <a:ext cx="6219912" cy="1297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95"/>
              </a:lnSpc>
              <a:spcBef>
                <a:spcPct val="0"/>
              </a:spcBef>
            </a:pPr>
            <a:r>
              <a:rPr lang="en-US" sz="4631" spc="115">
                <a:solidFill>
                  <a:srgbClr val="000000"/>
                </a:solidFill>
                <a:latin typeface="Gliker"/>
              </a:rPr>
              <a:t>Gerenciamento de Requisitos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890507" y="3331640"/>
            <a:ext cx="12747464" cy="5728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7"/>
              </a:lnSpc>
              <a:spcBef>
                <a:spcPct val="0"/>
              </a:spcBef>
            </a:pPr>
            <a:r>
              <a:rPr lang="en-US" sz="2725" spc="68">
                <a:solidFill>
                  <a:srgbClr val="000000"/>
                </a:solidFill>
                <a:latin typeface="Kollektif"/>
              </a:rPr>
              <a:t> Definição</a:t>
            </a:r>
          </a:p>
          <a:p>
            <a:pPr algn="ctr">
              <a:lnSpc>
                <a:spcPts val="2997"/>
              </a:lnSpc>
              <a:spcBef>
                <a:spcPct val="0"/>
              </a:spcBef>
            </a:pPr>
            <a:r>
              <a:rPr lang="en-US" sz="2725" spc="68">
                <a:solidFill>
                  <a:srgbClr val="000000"/>
                </a:solidFill>
                <a:latin typeface="Kollektif"/>
              </a:rPr>
              <a:t>O gerenciamento de requisitos é o processo sobre a forma que as empresas definem, administram, verificam e validam as ideias e cumprem com os requisitos em cada etapa do ciclo de vida do produto, tão logo a ideação do desenvolvimento e comercialização do produto seja feita.</a:t>
            </a:r>
          </a:p>
          <a:p>
            <a:pPr algn="ctr">
              <a:lnSpc>
                <a:spcPts val="2997"/>
              </a:lnSpc>
              <a:spcBef>
                <a:spcPct val="0"/>
              </a:spcBef>
            </a:pPr>
            <a:r>
              <a:rPr lang="en-US" sz="2725" spc="68">
                <a:solidFill>
                  <a:srgbClr val="000000"/>
                </a:solidFill>
                <a:latin typeface="Kollektif"/>
              </a:rPr>
              <a:t>. Gestão de mudanças</a:t>
            </a:r>
          </a:p>
          <a:p>
            <a:pPr algn="ctr">
              <a:lnSpc>
                <a:spcPts val="2997"/>
              </a:lnSpc>
              <a:spcBef>
                <a:spcPct val="0"/>
              </a:spcBef>
            </a:pPr>
            <a:r>
              <a:rPr lang="en-US" sz="2725" spc="68">
                <a:solidFill>
                  <a:srgbClr val="000000"/>
                </a:solidFill>
                <a:latin typeface="Kollektif"/>
              </a:rPr>
              <a:t>A gestão de mudança nas organizações é o processo que orienta a implementação de uma alteração, como uma nova cultura, tecnologia e infraestrutura que utiliza para operar, ou processos internos para assegurar que o trabalho seja bem-sucedido.</a:t>
            </a:r>
          </a:p>
          <a:p>
            <a:pPr algn="ctr">
              <a:lnSpc>
                <a:spcPts val="2997"/>
              </a:lnSpc>
              <a:spcBef>
                <a:spcPct val="0"/>
              </a:spcBef>
            </a:pPr>
            <a:r>
              <a:rPr lang="en-US" sz="2725" spc="68">
                <a:solidFill>
                  <a:srgbClr val="000000"/>
                </a:solidFill>
                <a:latin typeface="Kollektif"/>
              </a:rPr>
              <a:t>. Validação de requisitos</a:t>
            </a:r>
          </a:p>
          <a:p>
            <a:pPr algn="ctr">
              <a:lnSpc>
                <a:spcPts val="2997"/>
              </a:lnSpc>
              <a:spcBef>
                <a:spcPct val="0"/>
              </a:spcBef>
            </a:pPr>
            <a:r>
              <a:rPr lang="en-US" sz="2725" spc="68">
                <a:solidFill>
                  <a:srgbClr val="000000"/>
                </a:solidFill>
                <a:latin typeface="Kollektif"/>
              </a:rPr>
              <a:t>A validação de requisitos é o processo de confirmação de que os requisitos escritos estão de acordo com as solicitações das partes interessadas. Em outras palavras, a verificação é verificar se os requisitos estão completos, corretos e consistentes.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-3841990" y="3470116"/>
            <a:ext cx="11833916" cy="5723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50"/>
              </a:lnSpc>
            </a:pPr>
            <a:r>
              <a:rPr lang="en-US" sz="2964">
                <a:solidFill>
                  <a:srgbClr val="000000"/>
                </a:solidFill>
                <a:latin typeface="Kollektif"/>
              </a:rPr>
              <a:t>3.1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-3705963" y="5649195"/>
            <a:ext cx="12107565" cy="5821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46"/>
              </a:lnSpc>
            </a:pPr>
            <a:r>
              <a:rPr lang="en-US" sz="3033">
                <a:solidFill>
                  <a:srgbClr val="000000"/>
                </a:solidFill>
                <a:latin typeface="Kollektif"/>
              </a:rPr>
              <a:t>3.2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-4199609" y="7302310"/>
            <a:ext cx="12747464" cy="647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Kollektif"/>
              </a:rPr>
              <a:t>3.3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41450" y="1596550"/>
            <a:ext cx="15331313" cy="7866080"/>
            <a:chOff x="0" y="0"/>
            <a:chExt cx="1916516" cy="98331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16516" cy="983312"/>
            </a:xfrm>
            <a:custGeom>
              <a:avLst/>
              <a:gdLst/>
              <a:ahLst/>
              <a:cxnLst/>
              <a:rect r="r" b="b" t="t" l="l"/>
              <a:pathLst>
                <a:path h="983312" w="1916516">
                  <a:moveTo>
                    <a:pt x="0" y="0"/>
                  </a:moveTo>
                  <a:lnTo>
                    <a:pt x="1916516" y="0"/>
                  </a:lnTo>
                  <a:lnTo>
                    <a:pt x="1916516" y="983312"/>
                  </a:lnTo>
                  <a:lnTo>
                    <a:pt x="0" y="983312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1916516" cy="10118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603242" y="1275340"/>
            <a:ext cx="14717616" cy="7982960"/>
            <a:chOff x="0" y="0"/>
            <a:chExt cx="1839800" cy="99792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39800" cy="997923"/>
            </a:xfrm>
            <a:custGeom>
              <a:avLst/>
              <a:gdLst/>
              <a:ahLst/>
              <a:cxnLst/>
              <a:rect r="r" b="b" t="t" l="l"/>
              <a:pathLst>
                <a:path h="997923" w="1839800">
                  <a:moveTo>
                    <a:pt x="0" y="0"/>
                  </a:moveTo>
                  <a:lnTo>
                    <a:pt x="1839800" y="0"/>
                  </a:lnTo>
                  <a:lnTo>
                    <a:pt x="1839800" y="997923"/>
                  </a:lnTo>
                  <a:lnTo>
                    <a:pt x="0" y="997923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1839800" cy="10264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2223710" y="1028700"/>
            <a:ext cx="8326972" cy="2097370"/>
            <a:chOff x="0" y="0"/>
            <a:chExt cx="2138306" cy="53858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138306" cy="538589"/>
            </a:xfrm>
            <a:custGeom>
              <a:avLst/>
              <a:gdLst/>
              <a:ahLst/>
              <a:cxnLst/>
              <a:rect r="r" b="b" t="t" l="l"/>
              <a:pathLst>
                <a:path h="538589" w="2138306">
                  <a:moveTo>
                    <a:pt x="0" y="0"/>
                  </a:moveTo>
                  <a:lnTo>
                    <a:pt x="2138306" y="0"/>
                  </a:lnTo>
                  <a:lnTo>
                    <a:pt x="2138306" y="538589"/>
                  </a:lnTo>
                  <a:lnTo>
                    <a:pt x="0" y="538589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2138306" cy="5671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631154" y="809127"/>
            <a:ext cx="8313880" cy="2041252"/>
            <a:chOff x="0" y="0"/>
            <a:chExt cx="2134944" cy="52417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134944" cy="524179"/>
            </a:xfrm>
            <a:custGeom>
              <a:avLst/>
              <a:gdLst/>
              <a:ahLst/>
              <a:cxnLst/>
              <a:rect r="r" b="b" t="t" l="l"/>
              <a:pathLst>
                <a:path h="524179" w="2134944">
                  <a:moveTo>
                    <a:pt x="0" y="0"/>
                  </a:moveTo>
                  <a:lnTo>
                    <a:pt x="2134944" y="0"/>
                  </a:lnTo>
                  <a:lnTo>
                    <a:pt x="2134944" y="524179"/>
                  </a:lnTo>
                  <a:lnTo>
                    <a:pt x="0" y="524179"/>
                  </a:lnTo>
                  <a:close/>
                </a:path>
              </a:pathLst>
            </a:custGeom>
            <a:solidFill>
              <a:srgbClr val="EFFD6C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28575"/>
              <a:ext cx="2134944" cy="5527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-1307520">
            <a:off x="15630846" y="379921"/>
            <a:ext cx="2031407" cy="1927990"/>
          </a:xfrm>
          <a:custGeom>
            <a:avLst/>
            <a:gdLst/>
            <a:ahLst/>
            <a:cxnLst/>
            <a:rect r="r" b="b" t="t" l="l"/>
            <a:pathLst>
              <a:path h="1927990" w="2031407">
                <a:moveTo>
                  <a:pt x="0" y="0"/>
                </a:moveTo>
                <a:lnTo>
                  <a:pt x="2031407" y="0"/>
                </a:lnTo>
                <a:lnTo>
                  <a:pt x="2031407" y="1927990"/>
                </a:lnTo>
                <a:lnTo>
                  <a:pt x="0" y="192799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-1307520">
            <a:off x="15679779" y="426363"/>
            <a:ext cx="1933542" cy="1835107"/>
          </a:xfrm>
          <a:custGeom>
            <a:avLst/>
            <a:gdLst/>
            <a:ahLst/>
            <a:cxnLst/>
            <a:rect r="r" b="b" t="t" l="l"/>
            <a:pathLst>
              <a:path h="1835107" w="1933542">
                <a:moveTo>
                  <a:pt x="0" y="0"/>
                </a:moveTo>
                <a:lnTo>
                  <a:pt x="1933542" y="0"/>
                </a:lnTo>
                <a:lnTo>
                  <a:pt x="1933542" y="1835107"/>
                </a:lnTo>
                <a:lnTo>
                  <a:pt x="0" y="18351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7" id="17"/>
          <p:cNvSpPr txBox="true"/>
          <p:nvPr/>
        </p:nvSpPr>
        <p:spPr>
          <a:xfrm rot="0">
            <a:off x="1774896" y="1169963"/>
            <a:ext cx="7512846" cy="1367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94"/>
              </a:lnSpc>
              <a:spcBef>
                <a:spcPct val="0"/>
              </a:spcBef>
            </a:pPr>
            <a:r>
              <a:rPr lang="en-US" sz="4903" spc="122">
                <a:solidFill>
                  <a:srgbClr val="000000"/>
                </a:solidFill>
                <a:latin typeface="Gliker"/>
              </a:rPr>
              <a:t>Documentação de Requisitos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773801" y="1781341"/>
            <a:ext cx="5547057" cy="21095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37"/>
              </a:lnSpc>
              <a:spcBef>
                <a:spcPct val="0"/>
              </a:spcBef>
            </a:pPr>
            <a:r>
              <a:rPr lang="en-US" sz="1852" spc="46">
                <a:solidFill>
                  <a:srgbClr val="000000"/>
                </a:solidFill>
                <a:latin typeface="Kollektif"/>
              </a:rPr>
              <a:t>4.1. Normas técnicas</a:t>
            </a:r>
          </a:p>
          <a:p>
            <a:pPr algn="ctr">
              <a:lnSpc>
                <a:spcPts val="2037"/>
              </a:lnSpc>
              <a:spcBef>
                <a:spcPct val="0"/>
              </a:spcBef>
            </a:pPr>
            <a:r>
              <a:rPr lang="en-US" sz="1852" spc="46">
                <a:solidFill>
                  <a:srgbClr val="000000"/>
                </a:solidFill>
                <a:latin typeface="Kollektif"/>
              </a:rPr>
              <a:t> Um documento de requisitos do produto (PRD) define os requisitos de um produto específico, incluindo o propósito, as funções, a funcionalidade e o comportamento do produto. O documento funciona como um guia para equipes técnicas e de negócios ajudarem a criar, lançar ou comercializar o produto.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396158" y="3634873"/>
            <a:ext cx="10028485" cy="5206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48"/>
              </a:lnSpc>
              <a:spcBef>
                <a:spcPct val="0"/>
              </a:spcBef>
            </a:pPr>
            <a:r>
              <a:rPr lang="en-US" sz="1771" spc="44">
                <a:solidFill>
                  <a:srgbClr val="000000"/>
                </a:solidFill>
                <a:latin typeface="Kollektif"/>
              </a:rPr>
              <a:t>[ 4.2. Estrutura padrão (modelos de documentação)</a:t>
            </a:r>
          </a:p>
          <a:p>
            <a:pPr algn="ctr">
              <a:lnSpc>
                <a:spcPts val="1948"/>
              </a:lnSpc>
              <a:spcBef>
                <a:spcPct val="0"/>
              </a:spcBef>
            </a:pPr>
            <a:r>
              <a:rPr lang="en-US" sz="1771" spc="44">
                <a:solidFill>
                  <a:srgbClr val="000000"/>
                </a:solidFill>
                <a:latin typeface="Kollektif"/>
              </a:rPr>
              <a:t>A estrutura de um documento de requisitos é formada pelas seguintes sessões:</a:t>
            </a:r>
          </a:p>
          <a:p>
            <a:pPr algn="ctr">
              <a:lnSpc>
                <a:spcPts val="1948"/>
              </a:lnSpc>
              <a:spcBef>
                <a:spcPct val="0"/>
              </a:spcBef>
            </a:pPr>
          </a:p>
          <a:p>
            <a:pPr algn="ctr">
              <a:lnSpc>
                <a:spcPts val="1948"/>
              </a:lnSpc>
              <a:spcBef>
                <a:spcPct val="0"/>
              </a:spcBef>
            </a:pPr>
            <a:r>
              <a:rPr lang="en-US" sz="1771" spc="44">
                <a:solidFill>
                  <a:srgbClr val="000000"/>
                </a:solidFill>
                <a:latin typeface="Kollektif"/>
              </a:rPr>
              <a:t>Objetivo: porque o produto está sendo construído e o que se espera alcançar com ele (problema que será resolvido);</a:t>
            </a:r>
          </a:p>
          <a:p>
            <a:pPr algn="ctr">
              <a:lnSpc>
                <a:spcPts val="1948"/>
              </a:lnSpc>
              <a:spcBef>
                <a:spcPct val="0"/>
              </a:spcBef>
            </a:pPr>
            <a:r>
              <a:rPr lang="en-US" sz="1771" spc="44">
                <a:solidFill>
                  <a:srgbClr val="000000"/>
                </a:solidFill>
                <a:latin typeface="Kollektif"/>
              </a:rPr>
              <a:t>Features: descrição de cada uma das funcionalidades que fazem parte da release, seu objetivo e ao menos um caso de teste. Eventualmente, e dependendo da complexidade do produto, pode ser necessário incluir uma sessão referente ao escopo, isto é, o que faz e, principalmente, o que não faz parte da entrega;</a:t>
            </a:r>
          </a:p>
          <a:p>
            <a:pPr algn="ctr">
              <a:lnSpc>
                <a:spcPts val="1948"/>
              </a:lnSpc>
              <a:spcBef>
                <a:spcPct val="0"/>
              </a:spcBef>
            </a:pPr>
            <a:r>
              <a:rPr lang="en-US" sz="1771" spc="44">
                <a:solidFill>
                  <a:srgbClr val="000000"/>
                </a:solidFill>
                <a:latin typeface="Kollektif"/>
              </a:rPr>
              <a:t>Fluxo de UX &amp; notas de design: indicações gerais sobre o design do produto e o fluxo que será executado pelo cliente. Observe, no entanto, que o wireframe e/ou o mockup detalhado, de alta qualidade, será criado posteriormente, em outro documento, pela equipe especializada;</a:t>
            </a:r>
          </a:p>
          <a:p>
            <a:pPr algn="ctr">
              <a:lnSpc>
                <a:spcPts val="1948"/>
              </a:lnSpc>
              <a:spcBef>
                <a:spcPct val="0"/>
              </a:spcBef>
            </a:pPr>
            <a:r>
              <a:rPr lang="en-US" sz="1771" spc="44">
                <a:solidFill>
                  <a:srgbClr val="000000"/>
                </a:solidFill>
                <a:latin typeface="Kollektif"/>
              </a:rPr>
              <a:t>Requerimentos sistêmicos: quais ambientes serão suportados na perspectiva do usuário final (sistema operacional, browser e memória, por exemplo); e</a:t>
            </a:r>
          </a:p>
          <a:p>
            <a:pPr algn="ctr">
              <a:lnSpc>
                <a:spcPts val="1948"/>
              </a:lnSpc>
              <a:spcBef>
                <a:spcPct val="0"/>
              </a:spcBef>
            </a:pPr>
            <a:r>
              <a:rPr lang="en-US" sz="1771" spc="44">
                <a:solidFill>
                  <a:srgbClr val="000000"/>
                </a:solidFill>
                <a:latin typeface="Kollektif"/>
              </a:rPr>
              <a:t>Conjunto de premissas, restrições e dependências.</a:t>
            </a:r>
          </a:p>
          <a:p>
            <a:pPr algn="ctr">
              <a:lnSpc>
                <a:spcPts val="1948"/>
              </a:lnSpc>
              <a:spcBef>
                <a:spcPct val="0"/>
              </a:spcBef>
            </a:pPr>
          </a:p>
          <a:p>
            <a:pPr algn="ctr">
              <a:lnSpc>
                <a:spcPts val="1948"/>
              </a:lnSpc>
              <a:spcBef>
                <a:spcPct val="0"/>
              </a:spcBef>
            </a:pPr>
            <a:r>
              <a:rPr lang="en-US" sz="1771" spc="44">
                <a:solidFill>
                  <a:srgbClr val="000000"/>
                </a:solidFill>
                <a:latin typeface="Kollektif"/>
              </a:rPr>
              <a:t>4.3. Controle de Versões</a:t>
            </a:r>
          </a:p>
          <a:p>
            <a:pPr algn="ctr">
              <a:lnSpc>
                <a:spcPts val="1948"/>
              </a:lnSpc>
              <a:spcBef>
                <a:spcPct val="0"/>
              </a:spcBef>
            </a:pPr>
            <a:r>
              <a:rPr lang="en-US" sz="1771" spc="44">
                <a:solidFill>
                  <a:srgbClr val="000000"/>
                </a:solidFill>
                <a:latin typeface="Kollektif"/>
              </a:rPr>
              <a:t>O controle de versão, também conhecido como controle de fonte, é a prática de rastrear e gerenciar as alterações em um código de software. Os sistemas de controle de versão são ferramentas de software que ajudam as equipes de software a gerenciar as alterações ao código-fonte ao longo do tempo.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-1307520">
            <a:off x="5605700" y="7374858"/>
            <a:ext cx="529636" cy="502672"/>
          </a:xfrm>
          <a:custGeom>
            <a:avLst/>
            <a:gdLst/>
            <a:ahLst/>
            <a:cxnLst/>
            <a:rect r="r" b="b" t="t" l="l"/>
            <a:pathLst>
              <a:path h="502672" w="529636">
                <a:moveTo>
                  <a:pt x="0" y="0"/>
                </a:moveTo>
                <a:lnTo>
                  <a:pt x="529636" y="0"/>
                </a:lnTo>
                <a:lnTo>
                  <a:pt x="529636" y="502672"/>
                </a:lnTo>
                <a:lnTo>
                  <a:pt x="0" y="50267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1" id="21"/>
          <p:cNvSpPr/>
          <p:nvPr/>
        </p:nvSpPr>
        <p:spPr>
          <a:xfrm flipH="false" flipV="false" rot="-2113857">
            <a:off x="4065367" y="3399251"/>
            <a:ext cx="536664" cy="509343"/>
          </a:xfrm>
          <a:custGeom>
            <a:avLst/>
            <a:gdLst/>
            <a:ahLst/>
            <a:cxnLst/>
            <a:rect r="r" b="b" t="t" l="l"/>
            <a:pathLst>
              <a:path h="509343" w="536664">
                <a:moveTo>
                  <a:pt x="0" y="0"/>
                </a:moveTo>
                <a:lnTo>
                  <a:pt x="536664" y="0"/>
                </a:lnTo>
                <a:lnTo>
                  <a:pt x="536664" y="509343"/>
                </a:lnTo>
                <a:lnTo>
                  <a:pt x="0" y="50934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2" id="22"/>
          <p:cNvSpPr/>
          <p:nvPr/>
        </p:nvSpPr>
        <p:spPr>
          <a:xfrm flipH="false" flipV="false" rot="-1307520">
            <a:off x="11820626" y="1578417"/>
            <a:ext cx="529636" cy="502672"/>
          </a:xfrm>
          <a:custGeom>
            <a:avLst/>
            <a:gdLst/>
            <a:ahLst/>
            <a:cxnLst/>
            <a:rect r="r" b="b" t="t" l="l"/>
            <a:pathLst>
              <a:path h="502672" w="529636">
                <a:moveTo>
                  <a:pt x="0" y="0"/>
                </a:moveTo>
                <a:lnTo>
                  <a:pt x="529636" y="0"/>
                </a:lnTo>
                <a:lnTo>
                  <a:pt x="529636" y="502672"/>
                </a:lnTo>
                <a:lnTo>
                  <a:pt x="0" y="50267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FD6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18661" y="0"/>
            <a:ext cx="10422604" cy="10403654"/>
          </a:xfrm>
          <a:custGeom>
            <a:avLst/>
            <a:gdLst/>
            <a:ahLst/>
            <a:cxnLst/>
            <a:rect r="r" b="b" t="t" l="l"/>
            <a:pathLst>
              <a:path h="10403654" w="10422604">
                <a:moveTo>
                  <a:pt x="0" y="0"/>
                </a:moveTo>
                <a:lnTo>
                  <a:pt x="10422605" y="0"/>
                </a:lnTo>
                <a:lnTo>
                  <a:pt x="10422605" y="10403654"/>
                </a:lnTo>
                <a:lnTo>
                  <a:pt x="0" y="104036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703944" y="0"/>
            <a:ext cx="10422604" cy="10403654"/>
          </a:xfrm>
          <a:custGeom>
            <a:avLst/>
            <a:gdLst/>
            <a:ahLst/>
            <a:cxnLst/>
            <a:rect r="r" b="b" t="t" l="l"/>
            <a:pathLst>
              <a:path h="10403654" w="10422604">
                <a:moveTo>
                  <a:pt x="0" y="0"/>
                </a:moveTo>
                <a:lnTo>
                  <a:pt x="10422604" y="0"/>
                </a:lnTo>
                <a:lnTo>
                  <a:pt x="10422604" y="10403654"/>
                </a:lnTo>
                <a:lnTo>
                  <a:pt x="0" y="104036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524358" y="1648605"/>
            <a:ext cx="13915665" cy="7736051"/>
            <a:chOff x="0" y="0"/>
            <a:chExt cx="1739551" cy="96705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739551" cy="967058"/>
            </a:xfrm>
            <a:custGeom>
              <a:avLst/>
              <a:gdLst/>
              <a:ahLst/>
              <a:cxnLst/>
              <a:rect r="r" b="b" t="t" l="l"/>
              <a:pathLst>
                <a:path h="967058" w="1739551">
                  <a:moveTo>
                    <a:pt x="0" y="0"/>
                  </a:moveTo>
                  <a:lnTo>
                    <a:pt x="1739551" y="0"/>
                  </a:lnTo>
                  <a:lnTo>
                    <a:pt x="1739551" y="967058"/>
                  </a:lnTo>
                  <a:lnTo>
                    <a:pt x="0" y="967058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28575"/>
              <a:ext cx="1739551" cy="9956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2524358" y="1648605"/>
            <a:ext cx="13699125" cy="7610625"/>
          </a:xfrm>
          <a:custGeom>
            <a:avLst/>
            <a:gdLst/>
            <a:ahLst/>
            <a:cxnLst/>
            <a:rect r="r" b="b" t="t" l="l"/>
            <a:pathLst>
              <a:path h="7610625" w="13699125">
                <a:moveTo>
                  <a:pt x="0" y="0"/>
                </a:moveTo>
                <a:lnTo>
                  <a:pt x="13699125" y="0"/>
                </a:lnTo>
                <a:lnTo>
                  <a:pt x="13699125" y="7610625"/>
                </a:lnTo>
                <a:lnTo>
                  <a:pt x="0" y="76106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334" t="-2426" r="-1227" b="-2299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893151" y="1064371"/>
            <a:ext cx="9054124" cy="1715976"/>
            <a:chOff x="0" y="0"/>
            <a:chExt cx="2392922" cy="45351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392922" cy="453517"/>
            </a:xfrm>
            <a:custGeom>
              <a:avLst/>
              <a:gdLst/>
              <a:ahLst/>
              <a:cxnLst/>
              <a:rect r="r" b="b" t="t" l="l"/>
              <a:pathLst>
                <a:path h="453517" w="2392922">
                  <a:moveTo>
                    <a:pt x="0" y="0"/>
                  </a:moveTo>
                  <a:lnTo>
                    <a:pt x="2392922" y="0"/>
                  </a:lnTo>
                  <a:lnTo>
                    <a:pt x="2392922" y="453517"/>
                  </a:lnTo>
                  <a:lnTo>
                    <a:pt x="0" y="453517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2392922" cy="482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75390" y="896531"/>
            <a:ext cx="9028553" cy="1670063"/>
            <a:chOff x="0" y="0"/>
            <a:chExt cx="2386164" cy="44138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386164" cy="441383"/>
            </a:xfrm>
            <a:custGeom>
              <a:avLst/>
              <a:gdLst/>
              <a:ahLst/>
              <a:cxnLst/>
              <a:rect r="r" b="b" t="t" l="l"/>
              <a:pathLst>
                <a:path h="441383" w="2386164">
                  <a:moveTo>
                    <a:pt x="0" y="0"/>
                  </a:moveTo>
                  <a:lnTo>
                    <a:pt x="2386164" y="0"/>
                  </a:lnTo>
                  <a:lnTo>
                    <a:pt x="2386164" y="441383"/>
                  </a:lnTo>
                  <a:lnTo>
                    <a:pt x="0" y="441383"/>
                  </a:lnTo>
                  <a:close/>
                </a:path>
              </a:pathLst>
            </a:custGeom>
            <a:solidFill>
              <a:srgbClr val="C8B0E4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2386164" cy="469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937193">
            <a:off x="14180340" y="6937530"/>
            <a:ext cx="1631077" cy="1631077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C8B0E4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190500" y="161925"/>
              <a:ext cx="431800" cy="460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037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1282194">
            <a:off x="12962982" y="1397502"/>
            <a:ext cx="4065793" cy="1049714"/>
          </a:xfrm>
          <a:custGeom>
            <a:avLst/>
            <a:gdLst/>
            <a:ahLst/>
            <a:cxnLst/>
            <a:rect r="r" b="b" t="t" l="l"/>
            <a:pathLst>
              <a:path h="1049714" w="4065793">
                <a:moveTo>
                  <a:pt x="0" y="0"/>
                </a:moveTo>
                <a:lnTo>
                  <a:pt x="4065793" y="0"/>
                </a:lnTo>
                <a:lnTo>
                  <a:pt x="4065793" y="1049714"/>
                </a:lnTo>
                <a:lnTo>
                  <a:pt x="0" y="10497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9291280" y="600238"/>
            <a:ext cx="1131324" cy="1131324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466396" y="87561"/>
                  </a:lnTo>
                  <a:lnTo>
                    <a:pt x="553838" y="27679"/>
                  </a:lnTo>
                  <a:lnTo>
                    <a:pt x="578287" y="131093"/>
                  </a:lnTo>
                  <a:lnTo>
                    <a:pt x="681363" y="106978"/>
                  </a:lnTo>
                  <a:lnTo>
                    <a:pt x="666963" y="212279"/>
                  </a:lnTo>
                  <a:lnTo>
                    <a:pt x="771752" y="227186"/>
                  </a:lnTo>
                  <a:lnTo>
                    <a:pt x="720448" y="320152"/>
                  </a:lnTo>
                  <a:lnTo>
                    <a:pt x="812800" y="372069"/>
                  </a:lnTo>
                  <a:lnTo>
                    <a:pt x="731520" y="440145"/>
                  </a:lnTo>
                  <a:lnTo>
                    <a:pt x="798961" y="522061"/>
                  </a:lnTo>
                  <a:lnTo>
                    <a:pt x="698682" y="556053"/>
                  </a:lnTo>
                  <a:lnTo>
                    <a:pt x="732104" y="656904"/>
                  </a:lnTo>
                  <a:lnTo>
                    <a:pt x="626370" y="652219"/>
                  </a:lnTo>
                  <a:lnTo>
                    <a:pt x="621259" y="758384"/>
                  </a:lnTo>
                  <a:lnTo>
                    <a:pt x="524350" y="715658"/>
                  </a:lnTo>
                  <a:lnTo>
                    <a:pt x="481396" y="812800"/>
                  </a:lnTo>
                  <a:lnTo>
                    <a:pt x="406400" y="737801"/>
                  </a:lnTo>
                  <a:lnTo>
                    <a:pt x="331404" y="812800"/>
                  </a:lnTo>
                  <a:lnTo>
                    <a:pt x="288450" y="715658"/>
                  </a:lnTo>
                  <a:lnTo>
                    <a:pt x="191541" y="758384"/>
                  </a:lnTo>
                  <a:lnTo>
                    <a:pt x="186430" y="652219"/>
                  </a:lnTo>
                  <a:lnTo>
                    <a:pt x="80696" y="656904"/>
                  </a:lnTo>
                  <a:lnTo>
                    <a:pt x="114118" y="556053"/>
                  </a:lnTo>
                  <a:lnTo>
                    <a:pt x="13839" y="522061"/>
                  </a:lnTo>
                  <a:lnTo>
                    <a:pt x="81280" y="440145"/>
                  </a:lnTo>
                  <a:lnTo>
                    <a:pt x="0" y="372069"/>
                  </a:lnTo>
                  <a:lnTo>
                    <a:pt x="92352" y="320152"/>
                  </a:lnTo>
                  <a:lnTo>
                    <a:pt x="41047" y="227186"/>
                  </a:lnTo>
                  <a:lnTo>
                    <a:pt x="145837" y="212279"/>
                  </a:lnTo>
                  <a:lnTo>
                    <a:pt x="131437" y="106978"/>
                  </a:lnTo>
                  <a:lnTo>
                    <a:pt x="234513" y="131093"/>
                  </a:lnTo>
                  <a:lnTo>
                    <a:pt x="258962" y="27679"/>
                  </a:lnTo>
                  <a:lnTo>
                    <a:pt x="346404" y="87561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EA5A9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139700" y="111125"/>
              <a:ext cx="533400" cy="561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037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3665823" y="3132843"/>
            <a:ext cx="12382237" cy="52987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99"/>
              </a:lnSpc>
              <a:spcBef>
                <a:spcPct val="0"/>
              </a:spcBef>
            </a:pPr>
            <a:r>
              <a:rPr lang="en-US" sz="2363" spc="59">
                <a:solidFill>
                  <a:srgbClr val="000000"/>
                </a:solidFill>
                <a:latin typeface="Kollektif"/>
              </a:rPr>
              <a:t> 5.1. Definição</a:t>
            </a:r>
          </a:p>
          <a:p>
            <a:pPr algn="ctr">
              <a:lnSpc>
                <a:spcPts val="2599"/>
              </a:lnSpc>
              <a:spcBef>
                <a:spcPct val="0"/>
              </a:spcBef>
            </a:pPr>
            <a:r>
              <a:rPr lang="en-US" sz="2363" spc="59">
                <a:solidFill>
                  <a:srgbClr val="000000"/>
                </a:solidFill>
                <a:latin typeface="Kollektif"/>
              </a:rPr>
              <a:t>O Scrum é um framework de gerenciamento que as equipes usam para se auto-organizar e trabalhar em direção a um objetivo em comum. A estrutura descreve um conjunto de reuniões, ferramentas e funções para uma entrega eficiente de projetos.</a:t>
            </a:r>
          </a:p>
          <a:p>
            <a:pPr algn="ctr">
              <a:lnSpc>
                <a:spcPts val="2599"/>
              </a:lnSpc>
              <a:spcBef>
                <a:spcPct val="0"/>
              </a:spcBef>
            </a:pPr>
            <a:r>
              <a:rPr lang="en-US" sz="2363" spc="59">
                <a:solidFill>
                  <a:srgbClr val="000000"/>
                </a:solidFill>
                <a:latin typeface="Kollektif"/>
              </a:rPr>
              <a:t> 5.2. Papéis e responsabilidades</a:t>
            </a:r>
          </a:p>
          <a:p>
            <a:pPr algn="ctr">
              <a:lnSpc>
                <a:spcPts val="2599"/>
              </a:lnSpc>
              <a:spcBef>
                <a:spcPct val="0"/>
              </a:spcBef>
            </a:pPr>
            <a:r>
              <a:rPr lang="en-US" sz="2363" spc="59">
                <a:solidFill>
                  <a:srgbClr val="000000"/>
                </a:solidFill>
                <a:latin typeface="Kollektif"/>
              </a:rPr>
              <a:t>O Scrum tem três funções: proprietário do produto, mestre de Scrum e membros da equipe de desenvolvimento. Embora esses papéis sejam bastante claros, o que fazer com os cargos já existentes pode ser o pouco confuso. Muitas equipes perguntam se precisam mudar os cargos quando adotam o Scrum.</a:t>
            </a:r>
          </a:p>
          <a:p>
            <a:pPr algn="ctr">
              <a:lnSpc>
                <a:spcPts val="2599"/>
              </a:lnSpc>
              <a:spcBef>
                <a:spcPct val="0"/>
              </a:spcBef>
            </a:pPr>
            <a:r>
              <a:rPr lang="en-US" sz="2363" spc="59">
                <a:solidFill>
                  <a:srgbClr val="000000"/>
                </a:solidFill>
                <a:latin typeface="Kollektif"/>
              </a:rPr>
              <a:t>[ 5.3. Aplicação a Gestão de Projetos</a:t>
            </a:r>
          </a:p>
          <a:p>
            <a:pPr algn="ctr">
              <a:lnSpc>
                <a:spcPts val="2599"/>
              </a:lnSpc>
              <a:spcBef>
                <a:spcPct val="0"/>
              </a:spcBef>
            </a:pPr>
            <a:r>
              <a:rPr lang="en-US" sz="2363" spc="59">
                <a:solidFill>
                  <a:srgbClr val="000000"/>
                </a:solidFill>
                <a:latin typeface="Kollektif"/>
              </a:rPr>
              <a:t>Para aplicar a metodologia Scrum na empresa, é necessário seguir os passos:</a:t>
            </a:r>
          </a:p>
          <a:p>
            <a:pPr algn="ctr">
              <a:lnSpc>
                <a:spcPts val="2599"/>
              </a:lnSpc>
              <a:spcBef>
                <a:spcPct val="0"/>
              </a:spcBef>
            </a:pPr>
            <a:r>
              <a:rPr lang="en-US" sz="2363" spc="59">
                <a:solidFill>
                  <a:srgbClr val="000000"/>
                </a:solidFill>
                <a:latin typeface="Kollektif"/>
              </a:rPr>
              <a:t>Passo 01: montar a equipe. ...</a:t>
            </a:r>
          </a:p>
          <a:p>
            <a:pPr algn="ctr">
              <a:lnSpc>
                <a:spcPts val="2599"/>
              </a:lnSpc>
              <a:spcBef>
                <a:spcPct val="0"/>
              </a:spcBef>
            </a:pPr>
            <a:r>
              <a:rPr lang="en-US" sz="2363" spc="59">
                <a:solidFill>
                  <a:srgbClr val="000000"/>
                </a:solidFill>
                <a:latin typeface="Kollektif"/>
              </a:rPr>
              <a:t>Passo 02: fazer o Product Backlog. ...</a:t>
            </a:r>
          </a:p>
          <a:p>
            <a:pPr algn="ctr">
              <a:lnSpc>
                <a:spcPts val="2599"/>
              </a:lnSpc>
              <a:spcBef>
                <a:spcPct val="0"/>
              </a:spcBef>
            </a:pPr>
            <a:r>
              <a:rPr lang="en-US" sz="2363" spc="59">
                <a:solidFill>
                  <a:srgbClr val="000000"/>
                </a:solidFill>
                <a:latin typeface="Kollektif"/>
              </a:rPr>
              <a:t>Passo 03: planejar os Sprints. ...</a:t>
            </a:r>
          </a:p>
          <a:p>
            <a:pPr algn="ctr">
              <a:lnSpc>
                <a:spcPts val="2599"/>
              </a:lnSpc>
              <a:spcBef>
                <a:spcPct val="0"/>
              </a:spcBef>
            </a:pPr>
            <a:r>
              <a:rPr lang="en-US" sz="2363" spc="59">
                <a:solidFill>
                  <a:srgbClr val="000000"/>
                </a:solidFill>
                <a:latin typeface="Kollektif"/>
              </a:rPr>
              <a:t>Passo 04: organizar pessoas, tarefas e prazos. ...</a:t>
            </a:r>
          </a:p>
          <a:p>
            <a:pPr algn="ctr">
              <a:lnSpc>
                <a:spcPts val="2599"/>
              </a:lnSpc>
              <a:spcBef>
                <a:spcPct val="0"/>
              </a:spcBef>
            </a:pPr>
            <a:r>
              <a:rPr lang="en-US" sz="2363" spc="59">
                <a:solidFill>
                  <a:srgbClr val="000000"/>
                </a:solidFill>
                <a:latin typeface="Kollektif"/>
              </a:rPr>
              <a:t>Passo 05: comece e executar e use as reuniões diárias.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023761" y="1363582"/>
            <a:ext cx="6792904" cy="783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34"/>
              </a:lnSpc>
              <a:spcBef>
                <a:spcPct val="0"/>
              </a:spcBef>
            </a:pPr>
            <a:r>
              <a:rPr lang="en-US" sz="5485" spc="137">
                <a:solidFill>
                  <a:srgbClr val="000000"/>
                </a:solidFill>
                <a:latin typeface="Gliker"/>
              </a:rPr>
              <a:t>Metodologia Scrum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8405203" y="2946162"/>
            <a:ext cx="411462" cy="411462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466396" y="87561"/>
                  </a:lnTo>
                  <a:lnTo>
                    <a:pt x="553838" y="27679"/>
                  </a:lnTo>
                  <a:lnTo>
                    <a:pt x="578287" y="131093"/>
                  </a:lnTo>
                  <a:lnTo>
                    <a:pt x="681363" y="106978"/>
                  </a:lnTo>
                  <a:lnTo>
                    <a:pt x="666963" y="212279"/>
                  </a:lnTo>
                  <a:lnTo>
                    <a:pt x="771752" y="227186"/>
                  </a:lnTo>
                  <a:lnTo>
                    <a:pt x="720448" y="320152"/>
                  </a:lnTo>
                  <a:lnTo>
                    <a:pt x="812800" y="372069"/>
                  </a:lnTo>
                  <a:lnTo>
                    <a:pt x="731520" y="440145"/>
                  </a:lnTo>
                  <a:lnTo>
                    <a:pt x="798961" y="522061"/>
                  </a:lnTo>
                  <a:lnTo>
                    <a:pt x="698682" y="556053"/>
                  </a:lnTo>
                  <a:lnTo>
                    <a:pt x="732104" y="656904"/>
                  </a:lnTo>
                  <a:lnTo>
                    <a:pt x="626370" y="652219"/>
                  </a:lnTo>
                  <a:lnTo>
                    <a:pt x="621259" y="758384"/>
                  </a:lnTo>
                  <a:lnTo>
                    <a:pt x="524350" y="715658"/>
                  </a:lnTo>
                  <a:lnTo>
                    <a:pt x="481396" y="812800"/>
                  </a:lnTo>
                  <a:lnTo>
                    <a:pt x="406400" y="737801"/>
                  </a:lnTo>
                  <a:lnTo>
                    <a:pt x="331404" y="812800"/>
                  </a:lnTo>
                  <a:lnTo>
                    <a:pt x="288450" y="715658"/>
                  </a:lnTo>
                  <a:lnTo>
                    <a:pt x="191541" y="758384"/>
                  </a:lnTo>
                  <a:lnTo>
                    <a:pt x="186430" y="652219"/>
                  </a:lnTo>
                  <a:lnTo>
                    <a:pt x="80696" y="656904"/>
                  </a:lnTo>
                  <a:lnTo>
                    <a:pt x="114118" y="556053"/>
                  </a:lnTo>
                  <a:lnTo>
                    <a:pt x="13839" y="522061"/>
                  </a:lnTo>
                  <a:lnTo>
                    <a:pt x="81280" y="440145"/>
                  </a:lnTo>
                  <a:lnTo>
                    <a:pt x="0" y="372069"/>
                  </a:lnTo>
                  <a:lnTo>
                    <a:pt x="92352" y="320152"/>
                  </a:lnTo>
                  <a:lnTo>
                    <a:pt x="41047" y="227186"/>
                  </a:lnTo>
                  <a:lnTo>
                    <a:pt x="145837" y="212279"/>
                  </a:lnTo>
                  <a:lnTo>
                    <a:pt x="131437" y="106978"/>
                  </a:lnTo>
                  <a:lnTo>
                    <a:pt x="234513" y="131093"/>
                  </a:lnTo>
                  <a:lnTo>
                    <a:pt x="258962" y="27679"/>
                  </a:lnTo>
                  <a:lnTo>
                    <a:pt x="346404" y="87561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EA5A9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139700" y="111125"/>
              <a:ext cx="533400" cy="561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037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7263691" y="4432895"/>
            <a:ext cx="411462" cy="411462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466396" y="87561"/>
                  </a:lnTo>
                  <a:lnTo>
                    <a:pt x="553838" y="27679"/>
                  </a:lnTo>
                  <a:lnTo>
                    <a:pt x="578287" y="131093"/>
                  </a:lnTo>
                  <a:lnTo>
                    <a:pt x="681363" y="106978"/>
                  </a:lnTo>
                  <a:lnTo>
                    <a:pt x="666963" y="212279"/>
                  </a:lnTo>
                  <a:lnTo>
                    <a:pt x="771752" y="227186"/>
                  </a:lnTo>
                  <a:lnTo>
                    <a:pt x="720448" y="320152"/>
                  </a:lnTo>
                  <a:lnTo>
                    <a:pt x="812800" y="372069"/>
                  </a:lnTo>
                  <a:lnTo>
                    <a:pt x="731520" y="440145"/>
                  </a:lnTo>
                  <a:lnTo>
                    <a:pt x="798961" y="522061"/>
                  </a:lnTo>
                  <a:lnTo>
                    <a:pt x="698682" y="556053"/>
                  </a:lnTo>
                  <a:lnTo>
                    <a:pt x="732104" y="656904"/>
                  </a:lnTo>
                  <a:lnTo>
                    <a:pt x="626370" y="652219"/>
                  </a:lnTo>
                  <a:lnTo>
                    <a:pt x="621259" y="758384"/>
                  </a:lnTo>
                  <a:lnTo>
                    <a:pt x="524350" y="715658"/>
                  </a:lnTo>
                  <a:lnTo>
                    <a:pt x="481396" y="812800"/>
                  </a:lnTo>
                  <a:lnTo>
                    <a:pt x="406400" y="737801"/>
                  </a:lnTo>
                  <a:lnTo>
                    <a:pt x="331404" y="812800"/>
                  </a:lnTo>
                  <a:lnTo>
                    <a:pt x="288450" y="715658"/>
                  </a:lnTo>
                  <a:lnTo>
                    <a:pt x="191541" y="758384"/>
                  </a:lnTo>
                  <a:lnTo>
                    <a:pt x="186430" y="652219"/>
                  </a:lnTo>
                  <a:lnTo>
                    <a:pt x="80696" y="656904"/>
                  </a:lnTo>
                  <a:lnTo>
                    <a:pt x="114118" y="556053"/>
                  </a:lnTo>
                  <a:lnTo>
                    <a:pt x="13839" y="522061"/>
                  </a:lnTo>
                  <a:lnTo>
                    <a:pt x="81280" y="440145"/>
                  </a:lnTo>
                  <a:lnTo>
                    <a:pt x="0" y="372069"/>
                  </a:lnTo>
                  <a:lnTo>
                    <a:pt x="92352" y="320152"/>
                  </a:lnTo>
                  <a:lnTo>
                    <a:pt x="41047" y="227186"/>
                  </a:lnTo>
                  <a:lnTo>
                    <a:pt x="145837" y="212279"/>
                  </a:lnTo>
                  <a:lnTo>
                    <a:pt x="131437" y="106978"/>
                  </a:lnTo>
                  <a:lnTo>
                    <a:pt x="234513" y="131093"/>
                  </a:lnTo>
                  <a:lnTo>
                    <a:pt x="258962" y="27679"/>
                  </a:lnTo>
                  <a:lnTo>
                    <a:pt x="346404" y="87561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EA5A9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139700" y="111125"/>
              <a:ext cx="533400" cy="561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037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6852230" y="6035735"/>
            <a:ext cx="411462" cy="411462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466396" y="87561"/>
                  </a:lnTo>
                  <a:lnTo>
                    <a:pt x="553838" y="27679"/>
                  </a:lnTo>
                  <a:lnTo>
                    <a:pt x="578287" y="131093"/>
                  </a:lnTo>
                  <a:lnTo>
                    <a:pt x="681363" y="106978"/>
                  </a:lnTo>
                  <a:lnTo>
                    <a:pt x="666963" y="212279"/>
                  </a:lnTo>
                  <a:lnTo>
                    <a:pt x="771752" y="227186"/>
                  </a:lnTo>
                  <a:lnTo>
                    <a:pt x="720448" y="320152"/>
                  </a:lnTo>
                  <a:lnTo>
                    <a:pt x="812800" y="372069"/>
                  </a:lnTo>
                  <a:lnTo>
                    <a:pt x="731520" y="440145"/>
                  </a:lnTo>
                  <a:lnTo>
                    <a:pt x="798961" y="522061"/>
                  </a:lnTo>
                  <a:lnTo>
                    <a:pt x="698682" y="556053"/>
                  </a:lnTo>
                  <a:lnTo>
                    <a:pt x="732104" y="656904"/>
                  </a:lnTo>
                  <a:lnTo>
                    <a:pt x="626370" y="652219"/>
                  </a:lnTo>
                  <a:lnTo>
                    <a:pt x="621259" y="758384"/>
                  </a:lnTo>
                  <a:lnTo>
                    <a:pt x="524350" y="715658"/>
                  </a:lnTo>
                  <a:lnTo>
                    <a:pt x="481396" y="812800"/>
                  </a:lnTo>
                  <a:lnTo>
                    <a:pt x="406400" y="737801"/>
                  </a:lnTo>
                  <a:lnTo>
                    <a:pt x="331404" y="812800"/>
                  </a:lnTo>
                  <a:lnTo>
                    <a:pt x="288450" y="715658"/>
                  </a:lnTo>
                  <a:lnTo>
                    <a:pt x="191541" y="758384"/>
                  </a:lnTo>
                  <a:lnTo>
                    <a:pt x="186430" y="652219"/>
                  </a:lnTo>
                  <a:lnTo>
                    <a:pt x="80696" y="656904"/>
                  </a:lnTo>
                  <a:lnTo>
                    <a:pt x="114118" y="556053"/>
                  </a:lnTo>
                  <a:lnTo>
                    <a:pt x="13839" y="522061"/>
                  </a:lnTo>
                  <a:lnTo>
                    <a:pt x="81280" y="440145"/>
                  </a:lnTo>
                  <a:lnTo>
                    <a:pt x="0" y="372069"/>
                  </a:lnTo>
                  <a:lnTo>
                    <a:pt x="92352" y="320152"/>
                  </a:lnTo>
                  <a:lnTo>
                    <a:pt x="41047" y="227186"/>
                  </a:lnTo>
                  <a:lnTo>
                    <a:pt x="145837" y="212279"/>
                  </a:lnTo>
                  <a:lnTo>
                    <a:pt x="131437" y="106978"/>
                  </a:lnTo>
                  <a:lnTo>
                    <a:pt x="234513" y="131093"/>
                  </a:lnTo>
                  <a:lnTo>
                    <a:pt x="258962" y="27679"/>
                  </a:lnTo>
                  <a:lnTo>
                    <a:pt x="346404" y="87561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EA5A9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139700" y="111125"/>
              <a:ext cx="533400" cy="561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037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41450" y="1872395"/>
            <a:ext cx="15447983" cy="7823576"/>
            <a:chOff x="0" y="0"/>
            <a:chExt cx="1931101" cy="9779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31101" cy="977999"/>
            </a:xfrm>
            <a:custGeom>
              <a:avLst/>
              <a:gdLst/>
              <a:ahLst/>
              <a:cxnLst/>
              <a:rect r="r" b="b" t="t" l="l"/>
              <a:pathLst>
                <a:path h="977999" w="1931101">
                  <a:moveTo>
                    <a:pt x="0" y="0"/>
                  </a:moveTo>
                  <a:lnTo>
                    <a:pt x="1931101" y="0"/>
                  </a:lnTo>
                  <a:lnTo>
                    <a:pt x="1931101" y="977999"/>
                  </a:lnTo>
                  <a:lnTo>
                    <a:pt x="0" y="977999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1931101" cy="10065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1731205"/>
            <a:ext cx="15447983" cy="7693097"/>
            <a:chOff x="0" y="0"/>
            <a:chExt cx="1931101" cy="96168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31101" cy="961688"/>
            </a:xfrm>
            <a:custGeom>
              <a:avLst/>
              <a:gdLst/>
              <a:ahLst/>
              <a:cxnLst/>
              <a:rect r="r" b="b" t="t" l="l"/>
              <a:pathLst>
                <a:path h="961688" w="1931101">
                  <a:moveTo>
                    <a:pt x="0" y="0"/>
                  </a:moveTo>
                  <a:lnTo>
                    <a:pt x="1931101" y="0"/>
                  </a:lnTo>
                  <a:lnTo>
                    <a:pt x="1931101" y="961688"/>
                  </a:lnTo>
                  <a:lnTo>
                    <a:pt x="0" y="96168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1931101" cy="9902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4043856" y="919781"/>
            <a:ext cx="10168362" cy="1715976"/>
            <a:chOff x="0" y="0"/>
            <a:chExt cx="2687405" cy="45351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687405" cy="453517"/>
            </a:xfrm>
            <a:custGeom>
              <a:avLst/>
              <a:gdLst/>
              <a:ahLst/>
              <a:cxnLst/>
              <a:rect r="r" b="b" t="t" l="l"/>
              <a:pathLst>
                <a:path h="453517" w="2687405">
                  <a:moveTo>
                    <a:pt x="0" y="0"/>
                  </a:moveTo>
                  <a:lnTo>
                    <a:pt x="2687405" y="0"/>
                  </a:lnTo>
                  <a:lnTo>
                    <a:pt x="2687405" y="453517"/>
                  </a:lnTo>
                  <a:lnTo>
                    <a:pt x="0" y="453517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2687405" cy="482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3778207" y="752165"/>
            <a:ext cx="10267167" cy="1670063"/>
            <a:chOff x="0" y="0"/>
            <a:chExt cx="2713518" cy="44138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713518" cy="441383"/>
            </a:xfrm>
            <a:custGeom>
              <a:avLst/>
              <a:gdLst/>
              <a:ahLst/>
              <a:cxnLst/>
              <a:rect r="r" b="b" t="t" l="l"/>
              <a:pathLst>
                <a:path h="441383" w="2713518">
                  <a:moveTo>
                    <a:pt x="0" y="0"/>
                  </a:moveTo>
                  <a:lnTo>
                    <a:pt x="2713518" y="0"/>
                  </a:lnTo>
                  <a:lnTo>
                    <a:pt x="2713518" y="441383"/>
                  </a:lnTo>
                  <a:lnTo>
                    <a:pt x="0" y="441383"/>
                  </a:lnTo>
                  <a:close/>
                </a:path>
              </a:pathLst>
            </a:custGeom>
            <a:solidFill>
              <a:srgbClr val="C8B0E4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28575"/>
              <a:ext cx="2713518" cy="469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1255912">
            <a:off x="14788342" y="1130952"/>
            <a:ext cx="3193713" cy="912489"/>
          </a:xfrm>
          <a:custGeom>
            <a:avLst/>
            <a:gdLst/>
            <a:ahLst/>
            <a:cxnLst/>
            <a:rect r="r" b="b" t="t" l="l"/>
            <a:pathLst>
              <a:path h="912489" w="3193713">
                <a:moveTo>
                  <a:pt x="0" y="0"/>
                </a:moveTo>
                <a:lnTo>
                  <a:pt x="3193713" y="0"/>
                </a:lnTo>
                <a:lnTo>
                  <a:pt x="3193713" y="912490"/>
                </a:lnTo>
                <a:lnTo>
                  <a:pt x="0" y="91249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2576880" y="2287537"/>
            <a:ext cx="858239" cy="696441"/>
            <a:chOff x="0" y="0"/>
            <a:chExt cx="100163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001630" cy="812800"/>
            </a:xfrm>
            <a:custGeom>
              <a:avLst/>
              <a:gdLst/>
              <a:ahLst/>
              <a:cxnLst/>
              <a:rect r="r" b="b" t="t" l="l"/>
              <a:pathLst>
                <a:path h="812800" w="1001630">
                  <a:moveTo>
                    <a:pt x="500815" y="0"/>
                  </a:moveTo>
                  <a:lnTo>
                    <a:pt x="574750" y="87561"/>
                  </a:lnTo>
                  <a:lnTo>
                    <a:pt x="682506" y="27679"/>
                  </a:lnTo>
                  <a:lnTo>
                    <a:pt x="712635" y="131093"/>
                  </a:lnTo>
                  <a:lnTo>
                    <a:pt x="839657" y="106978"/>
                  </a:lnTo>
                  <a:lnTo>
                    <a:pt x="821913" y="212279"/>
                  </a:lnTo>
                  <a:lnTo>
                    <a:pt x="951047" y="227186"/>
                  </a:lnTo>
                  <a:lnTo>
                    <a:pt x="887823" y="320152"/>
                  </a:lnTo>
                  <a:lnTo>
                    <a:pt x="1001630" y="372069"/>
                  </a:lnTo>
                  <a:lnTo>
                    <a:pt x="901467" y="440145"/>
                  </a:lnTo>
                  <a:lnTo>
                    <a:pt x="984576" y="522061"/>
                  </a:lnTo>
                  <a:lnTo>
                    <a:pt x="861000" y="556053"/>
                  </a:lnTo>
                  <a:lnTo>
                    <a:pt x="902187" y="656904"/>
                  </a:lnTo>
                  <a:lnTo>
                    <a:pt x="771889" y="652219"/>
                  </a:lnTo>
                  <a:lnTo>
                    <a:pt x="765590" y="758384"/>
                  </a:lnTo>
                  <a:lnTo>
                    <a:pt x="646167" y="715658"/>
                  </a:lnTo>
                  <a:lnTo>
                    <a:pt x="593234" y="812800"/>
                  </a:lnTo>
                  <a:lnTo>
                    <a:pt x="500815" y="737801"/>
                  </a:lnTo>
                  <a:lnTo>
                    <a:pt x="408396" y="812800"/>
                  </a:lnTo>
                  <a:lnTo>
                    <a:pt x="355463" y="715658"/>
                  </a:lnTo>
                  <a:lnTo>
                    <a:pt x="236040" y="758384"/>
                  </a:lnTo>
                  <a:lnTo>
                    <a:pt x="229741" y="652219"/>
                  </a:lnTo>
                  <a:lnTo>
                    <a:pt x="99444" y="656904"/>
                  </a:lnTo>
                  <a:lnTo>
                    <a:pt x="140630" y="556053"/>
                  </a:lnTo>
                  <a:lnTo>
                    <a:pt x="17055" y="522061"/>
                  </a:lnTo>
                  <a:lnTo>
                    <a:pt x="100163" y="440145"/>
                  </a:lnTo>
                  <a:lnTo>
                    <a:pt x="0" y="372069"/>
                  </a:lnTo>
                  <a:lnTo>
                    <a:pt x="113807" y="320152"/>
                  </a:lnTo>
                  <a:lnTo>
                    <a:pt x="50583" y="227186"/>
                  </a:lnTo>
                  <a:lnTo>
                    <a:pt x="179718" y="212279"/>
                  </a:lnTo>
                  <a:lnTo>
                    <a:pt x="161973" y="106978"/>
                  </a:lnTo>
                  <a:lnTo>
                    <a:pt x="288995" y="131093"/>
                  </a:lnTo>
                  <a:lnTo>
                    <a:pt x="319124" y="27679"/>
                  </a:lnTo>
                  <a:lnTo>
                    <a:pt x="426881" y="87561"/>
                  </a:lnTo>
                  <a:lnTo>
                    <a:pt x="500815" y="0"/>
                  </a:lnTo>
                  <a:close/>
                </a:path>
              </a:pathLst>
            </a:custGeom>
            <a:solidFill>
              <a:srgbClr val="FEA5A9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172155" y="111125"/>
              <a:ext cx="657320" cy="561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037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2487410">
            <a:off x="597139" y="8361497"/>
            <a:ext cx="1261468" cy="1261468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C8B0E4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190500" y="161925"/>
              <a:ext cx="431800" cy="460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037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4710790" y="770247"/>
            <a:ext cx="8744268" cy="1817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97"/>
              </a:lnSpc>
            </a:pPr>
            <a:r>
              <a:rPr lang="en-US" sz="5906" spc="354">
                <a:solidFill>
                  <a:srgbClr val="000000"/>
                </a:solidFill>
                <a:latin typeface="Agrandir Grand Heavy"/>
              </a:rPr>
              <a:t>METODOLOGIA KANBAN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227873" y="3055131"/>
            <a:ext cx="6225540" cy="2916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69"/>
              </a:lnSpc>
              <a:spcBef>
                <a:spcPct val="0"/>
              </a:spcBef>
            </a:pPr>
            <a:r>
              <a:rPr lang="en-US" sz="1881" spc="47">
                <a:solidFill>
                  <a:srgbClr val="000000"/>
                </a:solidFill>
                <a:latin typeface="Kollektif"/>
              </a:rPr>
              <a:t>6.1 Definição: Kanban é uma das metodologias ágeis pensadas para otimizar a execução de tarefas dentro de uma empresa. O método aposta no controle visual para o acompanhamento dos processos. Em um quadro, virtual ou físico, cada tarefa é representada por um cartão que vai avançando em colunas, de acordo com três ou mais classificações. Veja:</a:t>
            </a:r>
          </a:p>
          <a:p>
            <a:pPr algn="ctr">
              <a:lnSpc>
                <a:spcPts val="2069"/>
              </a:lnSpc>
              <a:spcBef>
                <a:spcPct val="0"/>
              </a:spcBef>
            </a:pPr>
          </a:p>
          <a:p>
            <a:pPr algn="ctr">
              <a:lnSpc>
                <a:spcPts val="2069"/>
              </a:lnSpc>
              <a:spcBef>
                <a:spcPct val="0"/>
              </a:spcBef>
            </a:pPr>
            <a:r>
              <a:rPr lang="en-US" sz="1881" spc="47">
                <a:solidFill>
                  <a:srgbClr val="000000"/>
                </a:solidFill>
                <a:latin typeface="Kollektif"/>
              </a:rPr>
              <a:t>To do: tarefas a serem feitas.</a:t>
            </a:r>
          </a:p>
          <a:p>
            <a:pPr algn="ctr">
              <a:lnSpc>
                <a:spcPts val="2069"/>
              </a:lnSpc>
              <a:spcBef>
                <a:spcPct val="0"/>
              </a:spcBef>
            </a:pPr>
            <a:r>
              <a:rPr lang="en-US" sz="1881" spc="47">
                <a:solidFill>
                  <a:srgbClr val="000000"/>
                </a:solidFill>
                <a:latin typeface="Kollektif"/>
              </a:rPr>
              <a:t>Doing: tarefas já em andamento.</a:t>
            </a:r>
          </a:p>
          <a:p>
            <a:pPr algn="ctr">
              <a:lnSpc>
                <a:spcPts val="2069"/>
              </a:lnSpc>
              <a:spcBef>
                <a:spcPct val="0"/>
              </a:spcBef>
            </a:pPr>
            <a:r>
              <a:rPr lang="en-US" sz="1881" spc="47">
                <a:solidFill>
                  <a:srgbClr val="000000"/>
                </a:solidFill>
                <a:latin typeface="Kollektif"/>
              </a:rPr>
              <a:t>Done: tarefas finalizadas e aprovadas.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6901619" y="4764074"/>
            <a:ext cx="9196611" cy="4045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1"/>
              </a:lnSpc>
              <a:spcBef>
                <a:spcPct val="0"/>
              </a:spcBef>
            </a:pPr>
            <a:r>
              <a:rPr lang="en-US" sz="1519" spc="37">
                <a:solidFill>
                  <a:srgbClr val="000000"/>
                </a:solidFill>
                <a:latin typeface="Kollektif"/>
              </a:rPr>
              <a:t>6.2 Criação do Quadro Base: Um quadro Kanban é uma ferramenta de gestão de tarefas. O seu conceito é simples com três colunas principais. Cada coluna representa uma etapa diferente de seu fluxo de trabalho ou projeto - To Do (Para fazer), Doing (Em Andamento) e Done (Finalizado). À medida que a tarefa avança, ela se move para a coluna correspondente.</a:t>
            </a:r>
          </a:p>
          <a:p>
            <a:pPr algn="ctr">
              <a:lnSpc>
                <a:spcPts val="1671"/>
              </a:lnSpc>
              <a:spcBef>
                <a:spcPct val="0"/>
              </a:spcBef>
            </a:pPr>
          </a:p>
          <a:p>
            <a:pPr algn="ctr">
              <a:lnSpc>
                <a:spcPts val="1671"/>
              </a:lnSpc>
              <a:spcBef>
                <a:spcPct val="0"/>
              </a:spcBef>
            </a:pPr>
            <a:r>
              <a:rPr lang="en-US" sz="1519" spc="37">
                <a:solidFill>
                  <a:srgbClr val="000000"/>
                </a:solidFill>
                <a:latin typeface="Kollektif"/>
              </a:rPr>
              <a:t>As equipes usam o método do quadro Kanban para estruturar sua carga de trabalho e gerenciar o progresso em tempo real. Essa metodologia ágil ajuda a visualizar tarefas, limitar a demanda e maximizar a eficiência do que está sendo planejado.  Podendo ser feito físico ou digital, com cada especificação abaixo:</a:t>
            </a:r>
          </a:p>
          <a:p>
            <a:pPr algn="ctr">
              <a:lnSpc>
                <a:spcPts val="1671"/>
              </a:lnSpc>
              <a:spcBef>
                <a:spcPct val="0"/>
              </a:spcBef>
            </a:pPr>
          </a:p>
          <a:p>
            <a:pPr algn="ctr">
              <a:lnSpc>
                <a:spcPts val="1671"/>
              </a:lnSpc>
              <a:spcBef>
                <a:spcPct val="0"/>
              </a:spcBef>
            </a:pPr>
            <a:r>
              <a:rPr lang="en-US" sz="1519" spc="37">
                <a:solidFill>
                  <a:srgbClr val="000000"/>
                </a:solidFill>
                <a:latin typeface="Kollektif"/>
              </a:rPr>
              <a:t>O quadro físico normalmente é criado com uma lousa branca ou papel. O gerente do projeto (ou quem estiver encarregado) desenhará as colunas e escreverá cada tarefa à mão. Quando as tarefas progridem, as tarefas precisam ser apagadas e reescritas na coluna apropriada, também é comum usar post its para cada tarefa e só mudar eles de lugar.</a:t>
            </a:r>
          </a:p>
          <a:p>
            <a:pPr algn="ctr">
              <a:lnSpc>
                <a:spcPts val="1671"/>
              </a:lnSpc>
              <a:spcBef>
                <a:spcPct val="0"/>
              </a:spcBef>
            </a:pPr>
          </a:p>
          <a:p>
            <a:pPr algn="ctr">
              <a:lnSpc>
                <a:spcPts val="1671"/>
              </a:lnSpc>
              <a:spcBef>
                <a:spcPct val="0"/>
              </a:spcBef>
            </a:pPr>
            <a:r>
              <a:rPr lang="en-US" sz="1519" spc="37">
                <a:solidFill>
                  <a:srgbClr val="000000"/>
                </a:solidFill>
                <a:latin typeface="Kollektif"/>
              </a:rPr>
              <a:t>Um quadro digital é muito mais flexível. Criado virtualmente, ele permite que as equipes façam mudanças e colaborem de qualquer lugar com poucos cliques. O quadro pode se tornar um documento vivo para ajudar todos a se manterem no caminho certo e verificar o status de um projeto em tempo real.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10532813" y="3854122"/>
            <a:ext cx="1190197" cy="865097"/>
            <a:chOff x="0" y="0"/>
            <a:chExt cx="1118246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118246" cy="812800"/>
            </a:xfrm>
            <a:custGeom>
              <a:avLst/>
              <a:gdLst/>
              <a:ahLst/>
              <a:cxnLst/>
              <a:rect r="r" b="b" t="t" l="l"/>
              <a:pathLst>
                <a:path h="812800" w="1118246">
                  <a:moveTo>
                    <a:pt x="559123" y="0"/>
                  </a:moveTo>
                  <a:lnTo>
                    <a:pt x="641665" y="87561"/>
                  </a:lnTo>
                  <a:lnTo>
                    <a:pt x="761968" y="27679"/>
                  </a:lnTo>
                  <a:lnTo>
                    <a:pt x="795604" y="131093"/>
                  </a:lnTo>
                  <a:lnTo>
                    <a:pt x="937415" y="106978"/>
                  </a:lnTo>
                  <a:lnTo>
                    <a:pt x="917605" y="212279"/>
                  </a:lnTo>
                  <a:lnTo>
                    <a:pt x="1061773" y="227186"/>
                  </a:lnTo>
                  <a:lnTo>
                    <a:pt x="991189" y="320152"/>
                  </a:lnTo>
                  <a:lnTo>
                    <a:pt x="1118246" y="372069"/>
                  </a:lnTo>
                  <a:lnTo>
                    <a:pt x="1006422" y="440145"/>
                  </a:lnTo>
                  <a:lnTo>
                    <a:pt x="1099206" y="522061"/>
                  </a:lnTo>
                  <a:lnTo>
                    <a:pt x="961243" y="556053"/>
                  </a:lnTo>
                  <a:lnTo>
                    <a:pt x="1007225" y="656904"/>
                  </a:lnTo>
                  <a:lnTo>
                    <a:pt x="861757" y="652219"/>
                  </a:lnTo>
                  <a:lnTo>
                    <a:pt x="854725" y="758384"/>
                  </a:lnTo>
                  <a:lnTo>
                    <a:pt x="721398" y="715658"/>
                  </a:lnTo>
                  <a:lnTo>
                    <a:pt x="662302" y="812800"/>
                  </a:lnTo>
                  <a:lnTo>
                    <a:pt x="559123" y="737801"/>
                  </a:lnTo>
                  <a:lnTo>
                    <a:pt x="455944" y="812800"/>
                  </a:lnTo>
                  <a:lnTo>
                    <a:pt x="396848" y="715658"/>
                  </a:lnTo>
                  <a:lnTo>
                    <a:pt x="263522" y="758384"/>
                  </a:lnTo>
                  <a:lnTo>
                    <a:pt x="256489" y="652219"/>
                  </a:lnTo>
                  <a:lnTo>
                    <a:pt x="111022" y="656904"/>
                  </a:lnTo>
                  <a:lnTo>
                    <a:pt x="157002" y="556053"/>
                  </a:lnTo>
                  <a:lnTo>
                    <a:pt x="19040" y="522061"/>
                  </a:lnTo>
                  <a:lnTo>
                    <a:pt x="111825" y="440145"/>
                  </a:lnTo>
                  <a:lnTo>
                    <a:pt x="0" y="372069"/>
                  </a:lnTo>
                  <a:lnTo>
                    <a:pt x="127057" y="320152"/>
                  </a:lnTo>
                  <a:lnTo>
                    <a:pt x="56472" y="227186"/>
                  </a:lnTo>
                  <a:lnTo>
                    <a:pt x="200641" y="212279"/>
                  </a:lnTo>
                  <a:lnTo>
                    <a:pt x="180831" y="106978"/>
                  </a:lnTo>
                  <a:lnTo>
                    <a:pt x="322642" y="131093"/>
                  </a:lnTo>
                  <a:lnTo>
                    <a:pt x="356278" y="27679"/>
                  </a:lnTo>
                  <a:lnTo>
                    <a:pt x="476581" y="87561"/>
                  </a:lnTo>
                  <a:lnTo>
                    <a:pt x="559123" y="0"/>
                  </a:lnTo>
                  <a:close/>
                </a:path>
              </a:pathLst>
            </a:custGeom>
            <a:solidFill>
              <a:srgbClr val="FEA5A9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192199" y="111125"/>
              <a:ext cx="733849" cy="561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037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9529513" y="4043361"/>
            <a:ext cx="3196796" cy="470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5"/>
              </a:lnSpc>
            </a:pPr>
            <a:r>
              <a:rPr lang="en-US" sz="2460">
                <a:solidFill>
                  <a:srgbClr val="000000"/>
                </a:solidFill>
                <a:latin typeface="Kollektif Bold"/>
              </a:rPr>
              <a:t>6.2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2652228" y="2309701"/>
            <a:ext cx="707543" cy="53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4"/>
              </a:lnSpc>
            </a:pPr>
            <a:r>
              <a:rPr lang="en-US" sz="2802">
                <a:solidFill>
                  <a:srgbClr val="000000"/>
                </a:solidFill>
                <a:latin typeface="Kollektif"/>
              </a:rPr>
              <a:t>6.1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DAGHXXSg-bQ</dc:identifier>
  <dcterms:modified xsi:type="dcterms:W3CDTF">2011-08-01T06:04:30Z</dcterms:modified>
  <cp:revision>1</cp:revision>
  <dc:title>Apresentação de brainstorm divertida roxo, rosa e amarelo</dc:title>
</cp:coreProperties>
</file>