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5"/>
  </p:notesMasterIdLst>
  <p:sldIdLst>
    <p:sldId id="258" r:id="rId3"/>
    <p:sldId id="370" r:id="rId4"/>
    <p:sldId id="358" r:id="rId5"/>
    <p:sldId id="371" r:id="rId6"/>
    <p:sldId id="346" r:id="rId7"/>
    <p:sldId id="348" r:id="rId8"/>
    <p:sldId id="347" r:id="rId9"/>
    <p:sldId id="349" r:id="rId10"/>
    <p:sldId id="350" r:id="rId11"/>
    <p:sldId id="351" r:id="rId12"/>
    <p:sldId id="352" r:id="rId13"/>
    <p:sldId id="373" r:id="rId14"/>
    <p:sldId id="374" r:id="rId15"/>
    <p:sldId id="375" r:id="rId16"/>
    <p:sldId id="376" r:id="rId17"/>
    <p:sldId id="377" r:id="rId18"/>
    <p:sldId id="378" r:id="rId19"/>
    <p:sldId id="369" r:id="rId20"/>
    <p:sldId id="379" r:id="rId21"/>
    <p:sldId id="380" r:id="rId22"/>
    <p:sldId id="381" r:id="rId23"/>
    <p:sldId id="372" r:id="rId24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693" autoAdjust="0"/>
  </p:normalViewPr>
  <p:slideViewPr>
    <p:cSldViewPr>
      <p:cViewPr>
        <p:scale>
          <a:sx n="120" d="100"/>
          <a:sy n="120" d="100"/>
        </p:scale>
        <p:origin x="-840" y="-6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on initial</a:t>
            </a:r>
            <a:r>
              <a:rPr lang="en-US" baseline="0" dirty="0" smtClean="0"/>
              <a:t> </a:t>
            </a:r>
            <a:r>
              <a:rPr lang="en-US" dirty="0" smtClean="0"/>
              <a:t>stuff</a:t>
            </a:r>
          </a:p>
          <a:p>
            <a:endParaRPr lang="en-US" dirty="0" smtClean="0"/>
          </a:p>
          <a:p>
            <a:r>
              <a:rPr lang="en-US" dirty="0" smtClean="0"/>
              <a:t>Note: example DS</a:t>
            </a:r>
            <a:r>
              <a:rPr lang="en-US" baseline="0" dirty="0" smtClean="0"/>
              <a:t> problem…write down some features, how could you build a predictive model from these?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some </a:t>
            </a:r>
            <a:r>
              <a:rPr lang="en-US" dirty="0" err="1" smtClean="0"/>
              <a:t>viz</a:t>
            </a:r>
            <a:r>
              <a:rPr lang="en-US" dirty="0" smtClean="0"/>
              <a:t>, talk about </a:t>
            </a:r>
            <a:r>
              <a:rPr lang="en-US" dirty="0" err="1" smtClean="0"/>
              <a:t>viz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some </a:t>
            </a:r>
            <a:r>
              <a:rPr lang="en-US" dirty="0" err="1" smtClean="0"/>
              <a:t>viz</a:t>
            </a:r>
            <a:r>
              <a:rPr lang="en-US" dirty="0" smtClean="0"/>
              <a:t>, talk about </a:t>
            </a:r>
            <a:r>
              <a:rPr lang="en-US" dirty="0" err="1" smtClean="0"/>
              <a:t>viz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some </a:t>
            </a:r>
            <a:r>
              <a:rPr lang="en-US" dirty="0" err="1" smtClean="0"/>
              <a:t>viz</a:t>
            </a:r>
            <a:r>
              <a:rPr lang="en-US" dirty="0" smtClean="0"/>
              <a:t>, talk about </a:t>
            </a:r>
            <a:r>
              <a:rPr lang="en-US" dirty="0" err="1" smtClean="0"/>
              <a:t>viz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some </a:t>
            </a:r>
            <a:r>
              <a:rPr lang="en-US" dirty="0" err="1" smtClean="0"/>
              <a:t>viz</a:t>
            </a:r>
            <a:r>
              <a:rPr lang="en-US" dirty="0" smtClean="0"/>
              <a:t>, talk about </a:t>
            </a:r>
            <a:r>
              <a:rPr lang="en-US" dirty="0" err="1" smtClean="0"/>
              <a:t>viz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~45</a:t>
            </a:r>
            <a:r>
              <a:rPr lang="en-US" baseline="0" dirty="0" smtClean="0"/>
              <a:t> min?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So far so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Does everyone know what the mean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Does anyone know what the variance is?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More importantly, do you know what the variance tells 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Does everyone know what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</a:rPr>
              <a:t>correl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 is?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More importantly, do you know what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</a:rPr>
              <a:t>correl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 tells you?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(Pearson’s correlation, of course)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Does everyone know what a line of best fit is?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More importantly, do you know what the line of best fit tells 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0967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16" r:id="rId3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Class 3: Data Visualization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IMPORTANCE OF DATA VISUALIZATION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1028700"/>
            <a:ext cx="32004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Now, suppose I give you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three more datasets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with exactly the same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characteristics…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Q: how similar are these datasets?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337" y="1197326"/>
            <a:ext cx="4953000" cy="356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554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IMPORTANCE OF DATA VISUALIZATION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1028700"/>
            <a:ext cx="32004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Now, suppose I give you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three more datasets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with exactly the same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characteristics.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Q: how similar are these datasets?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A: not very!</a:t>
            </a:r>
          </a:p>
          <a:p>
            <a:pPr algn="l"/>
            <a:endParaRPr lang="en-US" sz="12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800" dirty="0" smtClean="0">
                <a:latin typeface="+mn-lt"/>
                <a:cs typeface="PFDinTextCompPro-Italic"/>
              </a:rPr>
              <a:t>http</a:t>
            </a:r>
            <a:r>
              <a:rPr lang="en-US" sz="800" dirty="0">
                <a:latin typeface="+mn-lt"/>
                <a:cs typeface="PFDinTextCompPro-Italic"/>
              </a:rPr>
              <a:t>://</a:t>
            </a:r>
            <a:r>
              <a:rPr lang="en-US" sz="800" dirty="0" err="1">
                <a:latin typeface="+mn-lt"/>
                <a:cs typeface="PFDinTextCompPro-Italic"/>
              </a:rPr>
              <a:t>en.wikipedia.org</a:t>
            </a:r>
            <a:r>
              <a:rPr lang="en-US" sz="800" dirty="0">
                <a:latin typeface="+mn-lt"/>
                <a:cs typeface="PFDinTextCompPro-Italic"/>
              </a:rPr>
              <a:t>/wiki/</a:t>
            </a:r>
            <a:r>
              <a:rPr lang="en-US" sz="800" dirty="0" err="1">
                <a:latin typeface="+mn-lt"/>
                <a:cs typeface="PFDinTextCompPro-Italic"/>
              </a:rPr>
              <a:t>Anscombe's_quartet</a:t>
            </a:r>
            <a:endParaRPr lang="en-US" sz="800" dirty="0" smtClean="0">
              <a:latin typeface="+mn-lt"/>
              <a:cs typeface="PFDinTextCompPro-Italic"/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0289" y="1196340"/>
            <a:ext cx="4937760" cy="35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434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Visualization</a:t>
            </a:r>
            <a:br>
              <a:rPr lang="en-US" sz="7500" dirty="0" smtClean="0"/>
            </a:br>
            <a:r>
              <a:rPr lang="en-US" sz="7500" dirty="0" smtClean="0"/>
              <a:t>INTERACTS WITH INTERPRETATION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THE IMPORTANCE OF DATA VISUALIZATION</a:t>
            </a:r>
          </a:p>
          <a:p>
            <a:pPr marL="0" indent="0"/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1910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IMPORTANCE OF DATA VISUALIZATION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1828800"/>
            <a:ext cx="19812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23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IMPORTANCE OF DATA VISUALIZATION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1790700"/>
            <a:ext cx="25527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924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IMPORTANCE OF DATA VISUALIZATION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200" y="1739900"/>
            <a:ext cx="20828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924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IMPORTANCE OF DATA VISUALIZATION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200" y="1739900"/>
            <a:ext cx="20955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924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IMPORTANCE OF DATA VISUALIZATION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39900"/>
            <a:ext cx="86614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924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Visualization as a  medium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790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VISUALIZATION AS A MEDIUM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1028700"/>
            <a:ext cx="5888037" cy="35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34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The importance of visualization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Visualization as a medium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Lab: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Visualization in R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501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VISUALIZATION AS A MEDIUM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952500"/>
            <a:ext cx="568071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963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VISUALIZATION AS A MEDIUM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996870"/>
            <a:ext cx="5816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87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III. Visualization in R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492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The importance of visualization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881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Visualization</a:t>
            </a:r>
            <a:br>
              <a:rPr lang="en-US" sz="7500" dirty="0" smtClean="0"/>
            </a:br>
            <a:r>
              <a:rPr lang="en-US" sz="7500" dirty="0" smtClean="0"/>
              <a:t>vs.</a:t>
            </a:r>
            <a:br>
              <a:rPr lang="en-US" sz="7500" dirty="0" smtClean="0"/>
            </a:br>
            <a:r>
              <a:rPr lang="en-US" sz="7500" dirty="0" smtClean="0"/>
              <a:t>summary statistics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THE IMPORTANCE OF DATA VISUALIZATION</a:t>
            </a:r>
          </a:p>
          <a:p>
            <a:pPr marL="0" indent="0"/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2872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IMPORTANCE OF DATA VISUALIZATION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131" y="1257300"/>
            <a:ext cx="387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dataset:</a:t>
            </a:r>
            <a:endParaRPr lang="en-US" sz="3000" dirty="0"/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eleven (x, y) points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692400"/>
            <a:ext cx="3335148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238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IMPORTANCE OF DATA VISUALIZATION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131" y="1257300"/>
            <a:ext cx="4198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dataset:</a:t>
            </a:r>
            <a:endParaRPr lang="en-US" sz="3000" dirty="0"/>
          </a:p>
          <a:p>
            <a:pPr marL="457200" indent="-457200" algn="l">
              <a:buFontTx/>
              <a:buChar char="-"/>
            </a:pPr>
            <a:r>
              <a:rPr lang="en-US" sz="3000" dirty="0">
                <a:latin typeface="PFDinTextCompPro-Italic"/>
                <a:cs typeface="PFDinTextCompPro-Italic"/>
              </a:rPr>
              <a:t>eleven (x, y) points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mean of x = 9, mean of y = 7.5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692400"/>
            <a:ext cx="3335148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36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IMPORTANCE OF DATA VISUALIZATION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131" y="1257300"/>
            <a:ext cx="49680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Consider the following dataset:</a:t>
            </a:r>
            <a:endParaRPr lang="en-US" sz="3000" dirty="0"/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eleven (x, y) points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mean of x = 9, mean of y = 7.5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variance of x = 11, variance of y = 4.1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692400"/>
            <a:ext cx="3335148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36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IMPORTANCE OF DATA VISUALIZATION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131" y="1257300"/>
            <a:ext cx="496802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Consider the following dataset:</a:t>
            </a:r>
            <a:endParaRPr lang="en-US" sz="3000" dirty="0"/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eleven </a:t>
            </a:r>
            <a:r>
              <a:rPr lang="en-US" sz="3000" dirty="0">
                <a:latin typeface="PFDinTextCompPro-Italic"/>
                <a:cs typeface="PFDinTextCompPro-Italic"/>
              </a:rPr>
              <a:t>(x, y) points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mean of x = 9, mean of y = 7.5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variance of x = 11, variance of y = 4.1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correlation of x and y = 0.8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692400"/>
            <a:ext cx="3335148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201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IMPORTANCE OF DATA VISUALIZATION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131" y="1257300"/>
            <a:ext cx="49680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Consider the following dataset:</a:t>
            </a:r>
            <a:endParaRPr lang="en-US" sz="3000" dirty="0"/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eleven </a:t>
            </a:r>
            <a:r>
              <a:rPr lang="en-US" sz="3000" dirty="0">
                <a:latin typeface="PFDinTextCompPro-Italic"/>
                <a:cs typeface="PFDinTextCompPro-Italic"/>
              </a:rPr>
              <a:t>(x, y) points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mean of x = 9, mean of y = 7.5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variance of x = 11, variance of y = 4.1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correlation of x, y = 0.8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line of best fit: y = 3.00 + 0.500x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692400"/>
            <a:ext cx="3335148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511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7798</TotalTime>
  <Pages>0</Pages>
  <Words>563</Words>
  <Characters>0</Characters>
  <Application>Microsoft Macintosh PowerPoint</Application>
  <PresentationFormat>Custom</PresentationFormat>
  <Lines>0</Lines>
  <Paragraphs>120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GA_Instructor_Template_Deck</vt:lpstr>
      <vt:lpstr>Agenda</vt:lpstr>
      <vt:lpstr> DATA SCIENCE Class 3: Data Visualization</vt:lpstr>
      <vt:lpstr> I. The importance of visualization II. Visualization as a medium  Lab: III. Visualization in R</vt:lpstr>
      <vt:lpstr>I. The importance of visualization</vt:lpstr>
      <vt:lpstr>Visualization vs. summary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 INTERACTS WITH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Visualization as a  medium</vt:lpstr>
      <vt:lpstr>PowerPoint Presentation</vt:lpstr>
      <vt:lpstr>PowerPoint Presentation</vt:lpstr>
      <vt:lpstr>PowerPoint Presentation</vt:lpstr>
      <vt:lpstr>III. Visualization in 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533</cp:revision>
  <dcterms:modified xsi:type="dcterms:W3CDTF">2014-03-16T15:36:59Z</dcterms:modified>
</cp:coreProperties>
</file>