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55"/>
  </p:notesMasterIdLst>
  <p:sldIdLst>
    <p:sldId id="382" r:id="rId3"/>
    <p:sldId id="383" r:id="rId4"/>
    <p:sldId id="340" r:id="rId5"/>
    <p:sldId id="326" r:id="rId6"/>
    <p:sldId id="344" r:id="rId7"/>
    <p:sldId id="345" r:id="rId8"/>
    <p:sldId id="348" r:id="rId9"/>
    <p:sldId id="349" r:id="rId10"/>
    <p:sldId id="353" r:id="rId11"/>
    <p:sldId id="355" r:id="rId12"/>
    <p:sldId id="363" r:id="rId13"/>
    <p:sldId id="380" r:id="rId14"/>
    <p:sldId id="384" r:id="rId15"/>
    <p:sldId id="381" r:id="rId16"/>
    <p:sldId id="410" r:id="rId17"/>
    <p:sldId id="365" r:id="rId18"/>
    <p:sldId id="366" r:id="rId19"/>
    <p:sldId id="367" r:id="rId20"/>
    <p:sldId id="328" r:id="rId21"/>
    <p:sldId id="370" r:id="rId22"/>
    <p:sldId id="371" r:id="rId23"/>
    <p:sldId id="372" r:id="rId24"/>
    <p:sldId id="406" r:id="rId25"/>
    <p:sldId id="407" r:id="rId26"/>
    <p:sldId id="408" r:id="rId27"/>
    <p:sldId id="409" r:id="rId28"/>
    <p:sldId id="374" r:id="rId29"/>
    <p:sldId id="414" r:id="rId30"/>
    <p:sldId id="412" r:id="rId31"/>
    <p:sldId id="411" r:id="rId32"/>
    <p:sldId id="413" r:id="rId33"/>
    <p:sldId id="403" r:id="rId34"/>
    <p:sldId id="323" r:id="rId35"/>
    <p:sldId id="375" r:id="rId36"/>
    <p:sldId id="39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404" r:id="rId45"/>
    <p:sldId id="393" r:id="rId46"/>
    <p:sldId id="395" r:id="rId47"/>
    <p:sldId id="402" r:id="rId48"/>
    <p:sldId id="405" r:id="rId49"/>
    <p:sldId id="396" r:id="rId50"/>
    <p:sldId id="397" r:id="rId51"/>
    <p:sldId id="398" r:id="rId52"/>
    <p:sldId id="399" r:id="rId53"/>
    <p:sldId id="339" r:id="rId5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5" autoAdjust="0"/>
  </p:normalViewPr>
  <p:slideViewPr>
    <p:cSldViewPr>
      <p:cViewPr>
        <p:scale>
          <a:sx n="120" d="100"/>
          <a:sy n="120" d="100"/>
        </p:scale>
        <p:origin x="-840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level, but ‘zooming</a:t>
            </a:r>
            <a:r>
              <a:rPr lang="en-US" baseline="0" dirty="0" smtClean="0"/>
              <a:t> in’ from last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~20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examples?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could an algorithm “learn” from data in either of these cases?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“Core of ML” from before  types of learning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“Core of ML” from before  types of learning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characterize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examples?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kinds of learning tasks could we carry out with these types of data?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56322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Note: these characterize 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examples?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what kinds of learning tasks could we carry out with these types of data?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characterize the dependent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(target) variables!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do you know of any particular models/algorithms that fit into these categories?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Classification for targeting ads (likely purchasers), regression, clustering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recsys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), dim reduction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mtx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decomposition)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Combo: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netflix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prize)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are these terms familiar?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particular algorithms that fit into these categories?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 min</a:t>
            </a:r>
          </a:p>
          <a:p>
            <a:endParaRPr lang="en-US" dirty="0" smtClean="0"/>
          </a:p>
          <a:p>
            <a:r>
              <a:rPr lang="en-US" dirty="0" smtClean="0"/>
              <a:t>Talk to the person next to you for a couple minute,</a:t>
            </a:r>
            <a:r>
              <a:rPr lang="en-US" baseline="0" dirty="0" smtClean="0"/>
              <a:t> decide on an answer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Aha!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 min</a:t>
            </a:r>
          </a:p>
          <a:p>
            <a:endParaRPr lang="en-US" dirty="0" smtClean="0"/>
          </a:p>
          <a:p>
            <a:r>
              <a:rPr lang="en-US" dirty="0" smtClean="0"/>
              <a:t>Talk amongst yourselves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Makes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9938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41986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44034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46082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are these terms familiar?</a:t>
            </a:r>
            <a:endParaRPr lang="en-US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Q: can you think of particular algorithms that fit into these categories?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</a:t>
            </a:r>
            <a:r>
              <a:rPr lang="en-US" baseline="0" dirty="0" smtClean="0"/>
              <a:t> min</a:t>
            </a:r>
          </a:p>
          <a:p>
            <a:endParaRPr lang="en-US" baseline="0" dirty="0" smtClean="0"/>
          </a:p>
          <a:p>
            <a:r>
              <a:rPr lang="en-US" dirty="0" smtClean="0"/>
              <a:t>Discuss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60418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Aha!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64514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Aha!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62466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Aha!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62466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Aha!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~3</a:t>
            </a:r>
            <a:r>
              <a:rPr lang="en-US" baseline="0" dirty="0" smtClean="0"/>
              <a:t> min</a:t>
            </a:r>
          </a:p>
          <a:p>
            <a:endParaRPr lang="en-US" baseline="0" dirty="0" smtClean="0"/>
          </a:p>
          <a:p>
            <a:r>
              <a:rPr lang="en-US" dirty="0" smtClean="0"/>
              <a:t>Discuss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Plug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yourself back into the workflow at the right stage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Q: How do you know what the right stage is?</a:t>
            </a:r>
            <a:endParaRPr lang="en-US" sz="120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Do your results justify action? Further analysis? Revising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your original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 analysis? Changing your approach altogether?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These are the types of practical questions we will gain experience with through the hands-on sections of the course!</a:t>
            </a:r>
            <a:endParaRPr lang="en-US" sz="120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classification belong in this diagram?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Making predictions or extracting structure?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Quantitative data or qualitative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Supervised learning problem w/ categorical target variables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What do these terms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variables = columns, observations/records =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4 independent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columns, records =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~20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 label = target variable, the thing we want to 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are we going to use the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Data-oriented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have more to say about distance functions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~20 min</a:t>
            </a:r>
          </a:p>
          <a:p>
            <a:r>
              <a:rPr lang="en-US" dirty="0" smtClean="0"/>
              <a:t>Q:</a:t>
            </a:r>
            <a:r>
              <a:rPr lang="en-US" baseline="0" dirty="0" smtClean="0"/>
              <a:t> </a:t>
            </a:r>
            <a:r>
              <a:rPr lang="en-US" dirty="0" smtClean="0"/>
              <a:t>what</a:t>
            </a:r>
            <a:r>
              <a:rPr lang="en-US" baseline="0" dirty="0" smtClean="0"/>
              <a:t> do you think of the math we saw?</a:t>
            </a:r>
            <a:endParaRPr lang="en-US" dirty="0" smtClean="0"/>
          </a:p>
          <a:p>
            <a:r>
              <a:rPr lang="en-US" dirty="0" smtClean="0"/>
              <a:t>Q:</a:t>
            </a:r>
            <a:r>
              <a:rPr lang="en-US" baseline="0" dirty="0" smtClean="0"/>
              <a:t> how do you like using R?</a:t>
            </a:r>
          </a:p>
          <a:p>
            <a:r>
              <a:rPr lang="en-US" baseline="0" dirty="0" smtClean="0"/>
              <a:t>Q: does anything seem mysterious?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Representation: Helps you figure out what you’re looking at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think of examples?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Genlzn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helps you figure out what is likely to happen in the future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Keep these terms in mind…later we will use them to think about ML problems (write these on the white 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64" y="1065214"/>
            <a:ext cx="4924507" cy="41925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68" y="2071689"/>
            <a:ext cx="5751875" cy="1343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0EFC39-C3C1-A643-B8C8-46BFBB505158}" type="slidenum">
              <a:rPr lang="en-US"/>
              <a:pPr/>
              <a:t>‹#›</a:t>
            </a:fld>
            <a:endParaRPr lang="en-US" sz="2300" b="1">
              <a:latin typeface="+mj-lt"/>
              <a:cs typeface="+mj-cs"/>
              <a:sym typeface="PFDinTextCompPr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5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6002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machine learning / KNN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5726565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machine learning problems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learning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898534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233737" y="3771900"/>
            <a:ext cx="1934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representation</a:t>
            </a:r>
            <a:endParaRPr lang="en-US" sz="3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741478" y="952500"/>
            <a:ext cx="1902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generalization</a:t>
            </a:r>
            <a:endParaRPr lang="en-US" sz="3000" i="1" dirty="0"/>
          </a:p>
        </p:txBody>
      </p:sp>
      <p:sp>
        <p:nvSpPr>
          <p:cNvPr id="13" name="Freeform 12"/>
          <p:cNvSpPr/>
          <p:nvPr/>
        </p:nvSpPr>
        <p:spPr>
          <a:xfrm>
            <a:off x="5599366" y="1365387"/>
            <a:ext cx="1088923" cy="705450"/>
          </a:xfrm>
          <a:custGeom>
            <a:avLst/>
            <a:gdLst>
              <a:gd name="connsiteX0" fmla="*/ 1088923 w 1088923"/>
              <a:gd name="connsiteY0" fmla="*/ 0 h 705450"/>
              <a:gd name="connsiteX1" fmla="*/ 9484 w 1088923"/>
              <a:gd name="connsiteY1" fmla="*/ 698571 h 705450"/>
              <a:gd name="connsiteX2" fmla="*/ 538620 w 1088923"/>
              <a:gd name="connsiteY2" fmla="*/ 349286 h 705450"/>
              <a:gd name="connsiteX3" fmla="*/ 115311 w 1088923"/>
              <a:gd name="connsiteY3" fmla="*/ 222273 h 7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923" h="705450">
                <a:moveTo>
                  <a:pt x="1088923" y="0"/>
                </a:moveTo>
                <a:lnTo>
                  <a:pt x="9484" y="698571"/>
                </a:lnTo>
                <a:cubicBezTo>
                  <a:pt x="-82233" y="756785"/>
                  <a:pt x="520982" y="428669"/>
                  <a:pt x="538620" y="349286"/>
                </a:cubicBezTo>
                <a:cubicBezTo>
                  <a:pt x="556258" y="269903"/>
                  <a:pt x="201737" y="571558"/>
                  <a:pt x="115311" y="222273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6053137" y="1485900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rot="10800000" flipH="1">
            <a:off x="5138738" y="3390899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10525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233737" y="3771900"/>
            <a:ext cx="1934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representation</a:t>
            </a:r>
            <a:endParaRPr lang="en-US" sz="3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741478" y="952500"/>
            <a:ext cx="1902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PFDinTextCompPro-Italic"/>
                <a:cs typeface="PFDinTextCompPro-Italic"/>
              </a:rPr>
              <a:t>generalization</a:t>
            </a:r>
            <a:endParaRPr lang="en-US" sz="3000" i="1" dirty="0"/>
          </a:p>
        </p:txBody>
      </p:sp>
      <p:sp>
        <p:nvSpPr>
          <p:cNvPr id="13" name="Freeform 12"/>
          <p:cNvSpPr/>
          <p:nvPr/>
        </p:nvSpPr>
        <p:spPr>
          <a:xfrm>
            <a:off x="5599366" y="1365387"/>
            <a:ext cx="1088923" cy="705450"/>
          </a:xfrm>
          <a:custGeom>
            <a:avLst/>
            <a:gdLst>
              <a:gd name="connsiteX0" fmla="*/ 1088923 w 1088923"/>
              <a:gd name="connsiteY0" fmla="*/ 0 h 705450"/>
              <a:gd name="connsiteX1" fmla="*/ 9484 w 1088923"/>
              <a:gd name="connsiteY1" fmla="*/ 698571 h 705450"/>
              <a:gd name="connsiteX2" fmla="*/ 538620 w 1088923"/>
              <a:gd name="connsiteY2" fmla="*/ 349286 h 705450"/>
              <a:gd name="connsiteX3" fmla="*/ 115311 w 1088923"/>
              <a:gd name="connsiteY3" fmla="*/ 222273 h 7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923" h="705450">
                <a:moveTo>
                  <a:pt x="1088923" y="0"/>
                </a:moveTo>
                <a:lnTo>
                  <a:pt x="9484" y="698571"/>
                </a:lnTo>
                <a:cubicBezTo>
                  <a:pt x="-82233" y="756785"/>
                  <a:pt x="520982" y="428669"/>
                  <a:pt x="538620" y="349286"/>
                </a:cubicBezTo>
                <a:cubicBezTo>
                  <a:pt x="556258" y="269903"/>
                  <a:pt x="201737" y="571558"/>
                  <a:pt x="115311" y="222273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6053137" y="1485900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rot="10800000" flipH="1">
            <a:off x="5138738" y="3390899"/>
            <a:ext cx="6858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6137" y="3467100"/>
            <a:ext cx="1463675" cy="14636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200" y="200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 EXCLUSIVELY DICHOTOMOUS!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120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data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  <a:p>
            <a:pPr algn="l"/>
            <a:endParaRPr lang="en-US" sz="4000" i="1" dirty="0">
              <a:latin typeface="PFDinTextCompPro-MediumItalic"/>
              <a:cs typeface="PFDinTextCompPro-MediumItalic"/>
            </a:endParaRPr>
          </a:p>
          <a:p>
            <a:pPr algn="l"/>
            <a:r>
              <a:rPr lang="en-US" sz="4000" dirty="0" smtClean="0">
                <a:latin typeface="PFDinTextCompPro-Italic"/>
                <a:cs typeface="PFDinTextCompPro-Italic"/>
              </a:rPr>
              <a:t>quantitative		 qualitative</a:t>
            </a:r>
            <a:endParaRPr lang="en-US" sz="4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015142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DATA</a:t>
            </a:r>
            <a:endParaRPr lang="en-US"/>
          </a:p>
        </p:txBody>
      </p:sp>
      <p:sp>
        <p:nvSpPr>
          <p:cNvPr id="55298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56B26AB8-6B3C-2E4B-839B-04625AF40BDB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15</a:t>
            </a:fld>
            <a:endParaRPr lang="en-US"/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21336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1" name="AutoShape 5"/>
          <p:cNvSpPr>
            <a:spLocks/>
          </p:cNvSpPr>
          <p:nvPr/>
        </p:nvSpPr>
        <p:spPr bwMode="auto">
          <a:xfrm>
            <a:off x="3690602" y="1104900"/>
            <a:ext cx="5500965" cy="1803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continuous		categorical</a:t>
            </a:r>
            <a:endParaRPr lang="en-US"/>
          </a:p>
          <a:p>
            <a:pPr algn="l">
              <a:buFont typeface="PFDinTextCompPro-Medium" charset="0"/>
              <a:buNone/>
            </a:pPr>
            <a:endParaRPr lang="en-US" sz="4000" i="1">
              <a:latin typeface="PFDinTextCompPro-Medium" charset="0"/>
              <a:cs typeface="PFDinTextCompPro-Medium" charset="0"/>
              <a:sym typeface="PFDinTextCompPro-Medium" charset="0"/>
            </a:endParaRPr>
          </a:p>
          <a:p>
            <a:pPr algn="l">
              <a:buFont typeface="PFDinTextCompPro-Regular" charset="0"/>
              <a:buNone/>
            </a:pP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</a:t>
            </a:r>
            <a:endParaRPr lang="en-US"/>
          </a:p>
        </p:txBody>
      </p:sp>
      <p:sp>
        <p:nvSpPr>
          <p:cNvPr id="55302" name="AutoShape 6"/>
          <p:cNvSpPr>
            <a:spLocks/>
          </p:cNvSpPr>
          <p:nvPr/>
        </p:nvSpPr>
        <p:spPr bwMode="auto">
          <a:xfrm>
            <a:off x="946471" y="2324100"/>
            <a:ext cx="7711515" cy="1155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Regular" charset="0"/>
              <a:buNone/>
            </a:pPr>
            <a:r>
              <a:rPr lang="en-US" sz="2500" i="1">
                <a:latin typeface="PFDinTextCompPro-Regular" charset="0"/>
                <a:cs typeface="PFDinTextCompPro-Regular" charset="0"/>
                <a:sym typeface="PFDinTextCompPro-Regular" charset="0"/>
              </a:rPr>
              <a:t>color			RGB-values  		   {red, blue}</a:t>
            </a:r>
            <a:endParaRPr lang="en-US"/>
          </a:p>
          <a:p>
            <a:pPr algn="l">
              <a:buFont typeface="PFDinTextCompPro-Regular" charset="0"/>
              <a:buNone/>
            </a:pPr>
            <a:endParaRPr lang="en-US" sz="2500" i="1">
              <a:latin typeface="PFDinTextCompPro-Regular" charset="0"/>
              <a:cs typeface="PFDinTextCompPro-Regular" charset="0"/>
              <a:sym typeface="PFDinTextCompPro-Regular" charset="0"/>
            </a:endParaRPr>
          </a:p>
          <a:p>
            <a:pPr algn="l">
              <a:buFont typeface="PFDinTextCompPro-Regular" charset="0"/>
              <a:buNone/>
            </a:pPr>
            <a:r>
              <a:rPr lang="en-US" sz="2500" i="1">
                <a:latin typeface="PFDinTextCompPro-Regular" charset="0"/>
                <a:cs typeface="PFDinTextCompPro-Regular" charset="0"/>
                <a:sym typeface="PFDinTextCompPro-Regular" charset="0"/>
              </a:rPr>
              <a:t>ratings			1 – 10 rating	              	1-5 star rating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3690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data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  <a:p>
            <a:pPr algn="l"/>
            <a:endParaRPr lang="en-US" sz="4000" i="1" dirty="0">
              <a:latin typeface="PFDinTextCompPro-MediumItalic"/>
              <a:cs typeface="PFDinTextCompPro-MediumItalic"/>
            </a:endParaRPr>
          </a:p>
          <a:p>
            <a:pPr algn="l"/>
            <a:r>
              <a:rPr lang="en-US" sz="4000" dirty="0" smtClean="0">
                <a:latin typeface="PFDinTextCompPro-Italic"/>
                <a:cs typeface="PFDinTextCompPro-Italic"/>
              </a:rPr>
              <a:t>quantitative		 qualitative</a:t>
            </a:r>
            <a:endParaRPr lang="en-US" sz="4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931862" y="2917825"/>
            <a:ext cx="1616075" cy="16922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space where data live is called the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feature space.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Each point in this space is called a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record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8723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ML solutions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4125834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Types of ML solutions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891337" y="3619500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will implement solutions using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models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and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algorithms.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Each will fall into one of these four buckets.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456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What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is the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goal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of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machine learning?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1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Buzzword break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181100"/>
            <a:ext cx="7010400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217" y="4928056"/>
            <a:ext cx="37369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people.cs.umass.edu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mcgregor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stocworkshop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langford.pdf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664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sym typeface="Wingdings"/>
              </a:rPr>
              <a:t>goals of </a:t>
            </a:r>
            <a:r>
              <a:rPr lang="en-US" dirty="0" smtClean="0">
                <a:sym typeface="Wingdings"/>
              </a:rPr>
              <a:t>ml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66737" y="1991261"/>
            <a:ext cx="70271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>
                <a:latin typeface="PFDinTextCompPro-Italic"/>
                <a:cs typeface="PFDinTextCompPro-Italic"/>
              </a:rPr>
              <a:t>	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making predictions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	extracting structure</a:t>
            </a:r>
            <a:endParaRPr lang="en-US" sz="4000" i="1" dirty="0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04062" y="3543300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goal is determined by the type of problem.</a:t>
              </a:r>
            </a:p>
          </p:txBody>
        </p:sp>
      </p:grp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3538537" y="3390900"/>
            <a:ext cx="1463675" cy="14636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Practical goal: provide insight and solve problems.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7500937" y="1104900"/>
            <a:ext cx="1463675" cy="1463675"/>
            <a:chOff x="0" y="0"/>
            <a:chExt cx="1280" cy="1280"/>
          </a:xfrm>
        </p:grpSpPr>
        <p:pic>
          <p:nvPicPr>
            <p:cNvPr id="1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Academic goal: make good predictions by some metric.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6061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How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do you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determine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the right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approach?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42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Approaches to ml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967537" y="34512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ANSWER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right approach is determined by the desired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solution </a:t>
              </a:r>
              <a:r>
                <a:rPr lang="en-US" sz="900" b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and the data available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28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38914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3EF9AB27-6EB8-C847-BE8D-298BA99D7FF4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23</a:t>
            </a:fld>
            <a:endParaRPr lang="en-US"/>
          </a:p>
        </p:txBody>
      </p:sp>
      <p:sp>
        <p:nvSpPr>
          <p:cNvPr id="38915" name="AutoShape 3"/>
          <p:cNvSpPr>
            <a:spLocks/>
          </p:cNvSpPr>
          <p:nvPr/>
        </p:nvSpPr>
        <p:spPr bwMode="auto">
          <a:xfrm>
            <a:off x="1152916" y="2171700"/>
            <a:ext cx="3449220" cy="876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</p:txBody>
      </p:sp>
      <p:pic>
        <p:nvPicPr>
          <p:cNvPr id="38916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625352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40962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B49BB95A-9FD9-B34D-A4E0-0434C5A579C5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24</a:t>
            </a:fld>
            <a:endParaRPr lang="en-US"/>
          </a:p>
        </p:txBody>
      </p:sp>
      <p:sp>
        <p:nvSpPr>
          <p:cNvPr id="40963" name="AutoShape 3"/>
          <p:cNvSpPr>
            <a:spLocks/>
          </p:cNvSpPr>
          <p:nvPr/>
        </p:nvSpPr>
        <p:spPr bwMode="auto">
          <a:xfrm>
            <a:off x="1152916" y="2171700"/>
            <a:ext cx="3449220" cy="876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</p:txBody>
      </p:sp>
      <p:pic>
        <p:nvPicPr>
          <p:cNvPr id="40964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0965" name="AutoShape 5"/>
          <p:cNvSpPr>
            <a:spLocks/>
          </p:cNvSpPr>
          <p:nvPr/>
        </p:nvSpPr>
        <p:spPr bwMode="auto">
          <a:xfrm>
            <a:off x="1870710" y="3467100"/>
            <a:ext cx="1834185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 i="1" dirty="0" smtClean="0">
                <a:latin typeface="ArialUnicodeMS" charset="0"/>
                <a:cs typeface="ArialUnicodeMS" charset="0"/>
                <a:sym typeface="ArialUnicodeMS" charset="0"/>
              </a:rPr>
              <a:t>It could be either</a:t>
            </a:r>
            <a:r>
              <a:rPr lang="en-US" sz="1800" i="1" dirty="0">
                <a:latin typeface="ArialUnicodeMS" charset="0"/>
                <a:cs typeface="ArialUnicodeMS" charset="0"/>
                <a:sym typeface="ArialUnicodeMS" charset="0"/>
              </a:rPr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62664732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4BEB56DF-D987-CB4A-BF14-3286D80E9966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25</a:t>
            </a:fld>
            <a:endParaRPr lang="en-US"/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>
            <a:off x="1152916" y="2171700"/>
            <a:ext cx="3449220" cy="1143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as Supervised Learning</a:t>
            </a:r>
            <a:endParaRPr lang="en-US"/>
          </a:p>
        </p:txBody>
      </p:sp>
      <p:pic>
        <p:nvPicPr>
          <p:cNvPr id="43012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3013" name="AutoShape 5"/>
          <p:cNvSpPr>
            <a:spLocks/>
          </p:cNvSpPr>
          <p:nvPr/>
        </p:nvSpPr>
        <p:spPr bwMode="auto">
          <a:xfrm>
            <a:off x="1283136" y="3543300"/>
            <a:ext cx="3161785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Predict which songs a user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will </a:t>
            </a:r>
            <a:r>
              <a:rPr lang="ja-JP" altLang="en-US" sz="1800">
                <a:latin typeface="ArialUnicodeMS" charset="0"/>
                <a:cs typeface="ArialUnicodeMS" charset="0"/>
                <a:sym typeface="ArialUnicodeMS" charset="0"/>
              </a:rPr>
              <a:t>‘</a:t>
            </a: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thumbs-up</a:t>
            </a:r>
            <a:r>
              <a:rPr lang="ja-JP" altLang="en-US" sz="1800">
                <a:latin typeface="ArialUnicodeMS" charset="0"/>
                <a:cs typeface="ArialUnicodeMS" charset="0"/>
                <a:sym typeface="ArialUnicodeMS" charset="0"/>
              </a:rPr>
              <a:t>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3806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TYPES OF ML SOLUTIONS</a:t>
            </a:r>
            <a:endParaRPr lang="en-US"/>
          </a:p>
        </p:txBody>
      </p:sp>
      <p:sp>
        <p:nvSpPr>
          <p:cNvPr id="45058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09D1D1F7-F3C5-E644-837C-80BF2038577F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26</a:t>
            </a:fld>
            <a:endParaRPr lang="en-US"/>
          </a:p>
        </p:txBody>
      </p:sp>
      <p:sp>
        <p:nvSpPr>
          <p:cNvPr id="45059" name="AutoShape 3"/>
          <p:cNvSpPr>
            <a:spLocks/>
          </p:cNvSpPr>
          <p:nvPr/>
        </p:nvSpPr>
        <p:spPr bwMode="auto">
          <a:xfrm>
            <a:off x="1152916" y="2171700"/>
            <a:ext cx="3449220" cy="1143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What type of problem is this?</a:t>
            </a:r>
            <a:endParaRPr lang="en-US"/>
          </a:p>
          <a:p>
            <a:pPr>
              <a:buFont typeface="ArialUnicodeMS" charset="0"/>
              <a:buNone/>
            </a:pPr>
            <a:endParaRPr lang="en-US" sz="1800">
              <a:latin typeface="ArialUnicodeMS" charset="0"/>
              <a:cs typeface="ArialUnicodeMS" charset="0"/>
              <a:sym typeface="ArialUnicodeMS" charset="0"/>
            </a:endParaRPr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Music Recommendation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 b="1">
                <a:latin typeface="ArialUnicodeMS" charset="0"/>
                <a:cs typeface="ArialUnicodeMS" charset="0"/>
                <a:sym typeface="ArialUnicodeMS" charset="0"/>
              </a:rPr>
              <a:t>As Unsupervised Learning</a:t>
            </a:r>
            <a:endParaRPr lang="en-US"/>
          </a:p>
        </p:txBody>
      </p:sp>
      <p:pic>
        <p:nvPicPr>
          <p:cNvPr id="45060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1" y="1028700"/>
            <a:ext cx="360008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5061" name="AutoShape 5"/>
          <p:cNvSpPr>
            <a:spLocks/>
          </p:cNvSpPr>
          <p:nvPr/>
        </p:nvSpPr>
        <p:spPr bwMode="auto">
          <a:xfrm>
            <a:off x="519290" y="3543300"/>
            <a:ext cx="4689477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Cluster songs based on attributes</a:t>
            </a:r>
            <a:endParaRPr lang="en-US"/>
          </a:p>
          <a:p>
            <a:pPr>
              <a:buFont typeface="ArialUnicodeMS" charset="0"/>
              <a:buNone/>
            </a:pPr>
            <a:r>
              <a:rPr lang="en-US" sz="1800">
                <a:latin typeface="ArialUnicodeMS" charset="0"/>
                <a:cs typeface="ArialUnicodeMS" charset="0"/>
                <a:sym typeface="ArialUnicodeMS" charset="0"/>
              </a:rPr>
              <a:t>and recommend songs in the same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7202"/>
      </p:ext>
    </p:extLst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HOW</a:t>
            </a:r>
            <a:r>
              <a:rPr lang="en-US" sz="75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do you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KNOW</a:t>
            </a:r>
            <a:r>
              <a:rPr lang="en-US" sz="75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IF</a:t>
            </a:r>
            <a:r>
              <a:rPr lang="en-US" sz="4000" b="0" dirty="0" smtClean="0">
                <a:latin typeface="PFDinTextCompPro-MediumItalic"/>
                <a:cs typeface="PFDinTextCompPro-MediumItalic"/>
              </a:rPr>
              <a:t> </a:t>
            </a:r>
            <a:r>
              <a:rPr lang="en-US" sz="4000" b="0" dirty="0" err="1" smtClean="0">
                <a:latin typeface="PFDinTextCompPro-MediumItalic"/>
                <a:cs typeface="PFDinTextCompPro-MediumItalic"/>
              </a:rPr>
              <a:t>you’rE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DOING WELL</a:t>
            </a:r>
            <a:r>
              <a:rPr lang="en-US" sz="7500" b="0" dirty="0" smtClean="0">
                <a:latin typeface="PFDinTextCompPro-MediumItalic"/>
                <a:cs typeface="PFDinTextCompPro-MediumItalic"/>
              </a:rPr>
              <a:t>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11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ASSESSING ML PERFORMANCE</a:t>
            </a:r>
            <a:endParaRPr lang="en-US"/>
          </a:p>
        </p:txBody>
      </p:sp>
      <p:sp>
        <p:nvSpPr>
          <p:cNvPr id="59394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7AFE3706-3FD0-A54B-98AB-7F0DA8E4EA51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28</a:t>
            </a:fld>
            <a:endParaRPr lang="en-US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21336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9397" name="AutoShape 5"/>
          <p:cNvSpPr>
            <a:spLocks/>
          </p:cNvSpPr>
          <p:nvPr/>
        </p:nvSpPr>
        <p:spPr bwMode="auto">
          <a:xfrm>
            <a:off x="565342" y="1990725"/>
            <a:ext cx="6815861" cy="1206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  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making predictions</a:t>
            </a:r>
            <a:endParaRPr lang="en-US"/>
          </a:p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unsupervised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extracting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5037"/>
      </p:ext>
    </p:extLst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ASSESSING ML PERFORMANCE</a:t>
            </a:r>
            <a:endParaRPr lang="en-US"/>
          </a:p>
        </p:txBody>
      </p:sp>
      <p:sp>
        <p:nvSpPr>
          <p:cNvPr id="63490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CCCFFA64-6C4A-1D44-81AF-5D066716FDD0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29</a:t>
            </a:fld>
            <a:endParaRPr lang="en-US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12192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3493" name="AutoShape 5"/>
          <p:cNvSpPr>
            <a:spLocks/>
          </p:cNvSpPr>
          <p:nvPr/>
        </p:nvSpPr>
        <p:spPr bwMode="auto">
          <a:xfrm>
            <a:off x="565342" y="1990725"/>
            <a:ext cx="7465369" cy="584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  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test out your predictions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4094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what is machine learning?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machine learning problems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Classification with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K Nearest Neighbors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ASSESSING ML PERFORMANCE</a:t>
            </a:r>
            <a:endParaRPr lang="en-US"/>
          </a:p>
        </p:txBody>
      </p:sp>
      <p:sp>
        <p:nvSpPr>
          <p:cNvPr id="61442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9618142E-865A-874D-98E5-2018D16057F9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30</a:t>
            </a:fld>
            <a:endParaRPr lang="en-US"/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21336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1445" name="AutoShape 5"/>
          <p:cNvSpPr>
            <a:spLocks/>
          </p:cNvSpPr>
          <p:nvPr/>
        </p:nvSpPr>
        <p:spPr bwMode="auto">
          <a:xfrm>
            <a:off x="565342" y="1990725"/>
            <a:ext cx="7613057" cy="1206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  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test out your predictions</a:t>
            </a:r>
            <a:endParaRPr lang="en-US"/>
          </a:p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unsupervised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	 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2222"/>
      </p:ext>
    </p:extLst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>
            <p:ph type="body" idx="1"/>
          </p:nvPr>
        </p:nvSpPr>
        <p:spPr>
          <a:xfrm>
            <a:off x="412890" y="495301"/>
            <a:ext cx="6402971" cy="569913"/>
          </a:xfrm>
        </p:spPr>
        <p:txBody>
          <a:bodyPr lIns="38100" tIns="38100" rIns="38100" bIns="38100"/>
          <a:lstStyle/>
          <a:p>
            <a:pPr defTabSz="914400">
              <a:lnSpc>
                <a:spcPts val="2400"/>
              </a:lnSpc>
              <a:buClr>
                <a:srgbClr val="000000"/>
              </a:buClr>
              <a:buFont typeface="Lucida Grande" charset="0"/>
              <a:buNone/>
            </a:pPr>
            <a:r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t>ASSESSING ML PERFORMANCE</a:t>
            </a:r>
            <a:endParaRPr lang="en-US"/>
          </a:p>
        </p:txBody>
      </p:sp>
      <p:sp>
        <p:nvSpPr>
          <p:cNvPr id="61442" name="AutoShape 2"/>
          <p:cNvSpPr>
            <a:spLocks/>
          </p:cNvSpPr>
          <p:nvPr/>
        </p:nvSpPr>
        <p:spPr bwMode="auto">
          <a:xfrm>
            <a:off x="8642106" y="523875"/>
            <a:ext cx="265203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>
              <a:lnSpc>
                <a:spcPts val="2300"/>
              </a:lnSpc>
              <a:buClrTx/>
            </a:pPr>
            <a:fld id="{9618142E-865A-874D-98E5-2018D16057F9}" type="slidenum">
              <a:rPr lang="en-US" sz="2300" b="1">
                <a:latin typeface="PFDinTextCompPro-Regular" charset="0"/>
                <a:cs typeface="PFDinTextCompPro-Regular" charset="0"/>
                <a:sym typeface="PFDinTextCompPro-Regular" charset="0"/>
              </a:rPr>
              <a:pPr algn="r">
                <a:lnSpc>
                  <a:spcPts val="2300"/>
                </a:lnSpc>
                <a:buClrTx/>
              </a:pPr>
              <a:t>31</a:t>
            </a:fld>
            <a:endParaRPr lang="en-US"/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H="1">
            <a:off x="3233246" y="1485900"/>
            <a:ext cx="0" cy="21336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641567" y="1866900"/>
            <a:ext cx="8232392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457200">
              <a:buClrTx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1445" name="AutoShape 5"/>
          <p:cNvSpPr>
            <a:spLocks/>
          </p:cNvSpPr>
          <p:nvPr/>
        </p:nvSpPr>
        <p:spPr bwMode="auto">
          <a:xfrm>
            <a:off x="565342" y="1990725"/>
            <a:ext cx="7613057" cy="1206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  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test out your predictions</a:t>
            </a:r>
            <a:endParaRPr lang="en-US"/>
          </a:p>
          <a:p>
            <a:pPr algn="l">
              <a:buFont typeface="PFDinTextCompPro-Medium" charset="0"/>
              <a:buNone/>
            </a:pPr>
            <a:r>
              <a:rPr lang="en-US" sz="4000" i="1">
                <a:latin typeface="PFDinTextCompPro-Medium" charset="0"/>
                <a:cs typeface="PFDinTextCompPro-Medium" charset="0"/>
                <a:sym typeface="PFDinTextCompPro-Medium" charset="0"/>
              </a:rPr>
              <a:t>unsupervised</a:t>
            </a:r>
            <a:r>
              <a:rPr lang="en-US" sz="4000" i="1">
                <a:latin typeface="PFDinTextCompPro-Regular" charset="0"/>
                <a:cs typeface="PFDinTextCompPro-Regular" charset="0"/>
                <a:sym typeface="PFDinTextCompPro-Regular" charset="0"/>
              </a:rPr>
              <a:t>			 …</a:t>
            </a:r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967537" y="3390900"/>
            <a:ext cx="1463675" cy="1463675"/>
            <a:chOff x="0" y="0"/>
            <a:chExt cx="1280" cy="1280"/>
          </a:xfrm>
        </p:grpSpPr>
        <p:pic>
          <p:nvPicPr>
            <p:cNvPr id="8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ALSO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There may be external sources of feedback, for example conversion rates in production systems.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759855"/>
      </p:ext>
    </p:extLst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181100"/>
            <a:ext cx="8426450" cy="3733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7500" b="0" dirty="0" smtClean="0">
                <a:latin typeface="PFDinTextCompPro-MediumItalic"/>
                <a:cs typeface="PFDinTextCompPro-MediumItalic"/>
              </a:rPr>
              <a:t>what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do you</a:t>
            </a:r>
            <a:br>
              <a:rPr lang="en-US" sz="4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do</a:t>
            </a:r>
            <a:br>
              <a:rPr lang="en-US" sz="7500" b="0" dirty="0" smtClean="0">
                <a:latin typeface="PFDinTextCompPro-MediumItalic"/>
                <a:cs typeface="PFDinTextCompPro-MediumItalic"/>
              </a:rPr>
            </a:br>
            <a:r>
              <a:rPr lang="en-US" sz="4000" b="0" dirty="0" smtClean="0">
                <a:latin typeface="PFDinTextCompPro-MediumItalic"/>
                <a:cs typeface="PFDinTextCompPro-MediumItalic"/>
              </a:rPr>
              <a:t>with your</a:t>
            </a:r>
            <a:r>
              <a:rPr lang="en-US" sz="5000" b="0" dirty="0" smtClean="0">
                <a:latin typeface="PFDinTextCompPro-MediumItalic"/>
                <a:cs typeface="PFDinTextCompPro-MediumItalic"/>
              </a:rPr>
              <a:t/>
            </a:r>
            <a:br>
              <a:rPr lang="en-US" sz="5000" b="0" dirty="0" smtClean="0">
                <a:latin typeface="PFDinTextCompPro-MediumItalic"/>
                <a:cs typeface="PFDinTextCompPro-MediumItalic"/>
              </a:rPr>
            </a:br>
            <a:r>
              <a:rPr lang="en-US" sz="7500" b="0" dirty="0" smtClean="0">
                <a:latin typeface="PFDinTextCompPro-MediumItalic"/>
                <a:cs typeface="PFDinTextCompPro-MediumItalic"/>
              </a:rPr>
              <a:t>results?</a:t>
            </a:r>
            <a:endParaRPr lang="en-US" sz="5000" b="0" dirty="0">
              <a:latin typeface="PFDinTextCompPro-MediumItalic"/>
              <a:cs typeface="PFDinTextCompPro-Medium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QUESTION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32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data science workflow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03400"/>
            <a:ext cx="7848600" cy="16510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auto">
          <a:xfrm>
            <a:off x="261937" y="4533900"/>
            <a:ext cx="8458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i="1" dirty="0"/>
              <a:t>source: http://</a:t>
            </a:r>
            <a:r>
              <a:rPr lang="en-US" sz="800" i="1" dirty="0" err="1"/>
              <a:t>benfry.com</a:t>
            </a:r>
            <a:r>
              <a:rPr lang="en-US" sz="800" i="1" dirty="0"/>
              <a:t>/</a:t>
            </a:r>
            <a:r>
              <a:rPr lang="en-US" sz="800" i="1" dirty="0" err="1"/>
              <a:t>phd</a:t>
            </a:r>
            <a:r>
              <a:rPr lang="en-US" sz="800" i="1" dirty="0"/>
              <a:t>/dissertation-110323c.pdf</a:t>
            </a:r>
            <a:endParaRPr lang="en-US" sz="800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967537" y="3390900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ANSWER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Interpret them and react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accordingly -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application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603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data science workflow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03400"/>
            <a:ext cx="7848600" cy="16510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auto">
          <a:xfrm>
            <a:off x="261937" y="4533900"/>
            <a:ext cx="8458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i="1" dirty="0"/>
              <a:t>source: http://</a:t>
            </a:r>
            <a:r>
              <a:rPr lang="en-US" sz="800" i="1" dirty="0" err="1"/>
              <a:t>benfry.com</a:t>
            </a:r>
            <a:r>
              <a:rPr lang="en-US" sz="800" i="1" dirty="0"/>
              <a:t>/</a:t>
            </a:r>
            <a:r>
              <a:rPr lang="en-US" sz="800" i="1" dirty="0" err="1"/>
              <a:t>phd</a:t>
            </a:r>
            <a:r>
              <a:rPr lang="en-US" sz="800" i="1" dirty="0"/>
              <a:t>/dissertation-110323c.pdf</a:t>
            </a:r>
            <a:endParaRPr lang="en-US" sz="800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967537" y="3390900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ANSWER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Interpret them and react accordingly</a:t>
              </a:r>
            </a:p>
          </p:txBody>
        </p:sp>
      </p:grp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6137" y="3679825"/>
            <a:ext cx="1463675" cy="1463675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also relies on your problem solving skills!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24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</a:t>
            </a:r>
            <a:br>
              <a:rPr lang="en-US" sz="7500" dirty="0" smtClean="0"/>
            </a:br>
            <a:r>
              <a:rPr lang="en-US" sz="7500" dirty="0" smtClean="0"/>
              <a:t>Classification </a:t>
            </a:r>
            <a:r>
              <a:rPr lang="en-US" sz="7500" dirty="0" err="1" smtClean="0"/>
              <a:t>wITH</a:t>
            </a:r>
            <a:r>
              <a:rPr lang="en-US" sz="7500" dirty="0" smtClean="0"/>
              <a:t> KNN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83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56137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12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56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</p:spTree>
    <p:extLst>
      <p:ext uri="{BB962C8B-B14F-4D97-AF65-F5344CB8AC3E}">
        <p14:creationId xmlns:p14="http://schemas.microsoft.com/office/powerpoint/2010/main" val="605394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117972" y="1986346"/>
            <a:ext cx="114068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 smtClean="0">
                <a:solidFill>
                  <a:srgbClr val="0000FF"/>
                </a:solidFill>
                <a:latin typeface="PFDinTextCompPro-Thin"/>
                <a:cs typeface="PFDinTextCompPro-Thin"/>
              </a:rPr>
              <a:t>{</a:t>
            </a:r>
            <a:endParaRPr lang="en-US" sz="35000" dirty="0">
              <a:solidFill>
                <a:srgbClr val="0000FF"/>
              </a:solidFill>
              <a:latin typeface="PFDinTextCompPro-Thin"/>
              <a:cs typeface="PFDinTextCompPro-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938" y="2527637"/>
            <a:ext cx="1597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PFDinTextCompPro-Italic"/>
                <a:cs typeface="PFDinTextCompPro-Italic"/>
              </a:rPr>
              <a:t>i</a:t>
            </a:r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ndependent</a:t>
            </a:r>
          </a:p>
          <a:p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21281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What is machine learning?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117972" y="1986346"/>
            <a:ext cx="114068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 smtClean="0">
                <a:solidFill>
                  <a:srgbClr val="0000FF"/>
                </a:solidFill>
                <a:latin typeface="PFDinTextCompPro-Thin"/>
                <a:cs typeface="PFDinTextCompPro-Thin"/>
              </a:rPr>
              <a:t>{</a:t>
            </a:r>
            <a:endParaRPr lang="en-US" sz="35000" dirty="0">
              <a:solidFill>
                <a:srgbClr val="0000FF"/>
              </a:solidFill>
              <a:latin typeface="PFDinTextCompPro-Thin"/>
              <a:cs typeface="PFDinTextCompPro-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937" y="2527637"/>
            <a:ext cx="1597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PFDinTextCompPro-Italic"/>
                <a:cs typeface="PFDinTextCompPro-Italic"/>
              </a:rPr>
              <a:t>i</a:t>
            </a:r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ndependent</a:t>
            </a:r>
          </a:p>
          <a:p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variables</a:t>
            </a:r>
          </a:p>
        </p:txBody>
      </p:sp>
      <p:sp>
        <p:nvSpPr>
          <p:cNvPr id="11" name="TextBox 10"/>
          <p:cNvSpPr txBox="1"/>
          <p:nvPr/>
        </p:nvSpPr>
        <p:spPr>
          <a:xfrm rot="10800000">
            <a:off x="7119938" y="1790700"/>
            <a:ext cx="7309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chemeClr val="accent3">
                    <a:lumMod val="50000"/>
                  </a:schemeClr>
                </a:solidFill>
                <a:latin typeface="PFDinTextCompPro-Thin"/>
                <a:cs typeface="PFDinTextCompPro-Thin"/>
              </a:rPr>
              <a:t>{</a:t>
            </a:r>
            <a:endParaRPr lang="en-US" sz="20000" dirty="0">
              <a:solidFill>
                <a:schemeClr val="accent3">
                  <a:lumMod val="50000"/>
                </a:schemeClr>
              </a:solidFill>
              <a:latin typeface="PFDinTextCompPro-Thin"/>
              <a:cs typeface="PFDinTextCompPro-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1689" y="2448461"/>
            <a:ext cx="12268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class</a:t>
            </a:r>
          </a:p>
          <a:p>
            <a:r>
              <a:rPr lang="en-US" sz="3000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labels</a:t>
            </a:r>
          </a:p>
          <a:p>
            <a:r>
              <a:rPr lang="en-US" sz="2000" i="1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(categorical)</a:t>
            </a:r>
            <a:endParaRPr lang="en-US" sz="2000" i="1" dirty="0">
              <a:solidFill>
                <a:srgbClr val="CE0035"/>
              </a:solidFill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841252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4124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“supervised” mean?</a:t>
            </a:r>
          </a:p>
          <a:p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65983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4124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“supervised” mean?</a:t>
            </a:r>
          </a:p>
          <a:p>
            <a:r>
              <a:rPr lang="en-US" sz="3000" dirty="0" smtClean="0">
                <a:latin typeface="PFDinTextCompPro-Italic"/>
                <a:cs typeface="PFDinTextCompPro-Italic"/>
              </a:rPr>
              <a:t>A: We know the labels.</a:t>
            </a:r>
          </a:p>
          <a:p>
            <a:pPr marL="457200" indent="-457200">
              <a:buFontTx/>
              <a:buChar char="-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298700"/>
            <a:ext cx="4991100" cy="24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612" y="37465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77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52959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does a classification problem work?</a:t>
            </a:r>
          </a:p>
        </p:txBody>
      </p:sp>
    </p:spTree>
    <p:extLst>
      <p:ext uri="{BB962C8B-B14F-4D97-AF65-F5344CB8AC3E}">
        <p14:creationId xmlns:p14="http://schemas.microsoft.com/office/powerpoint/2010/main" val="13008195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52959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does a classification problem work?</a:t>
            </a:r>
          </a:p>
          <a:p>
            <a:r>
              <a:rPr lang="en-US" sz="3000" dirty="0" smtClean="0">
                <a:latin typeface="PFDinTextCompPro-Italic"/>
                <a:cs typeface="PFDinTextCompPro-Italic"/>
              </a:rPr>
              <a:t>A: Data in, predicted labels out.</a:t>
            </a:r>
          </a:p>
          <a:p>
            <a:pPr marL="457200" indent="-457200">
              <a:buFontTx/>
              <a:buChar char="-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177" y="2552700"/>
            <a:ext cx="6014720" cy="1534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098" y="49911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/ch4.pdf</a:t>
            </a:r>
          </a:p>
        </p:txBody>
      </p:sp>
    </p:spTree>
    <p:extLst>
      <p:ext uri="{BB962C8B-B14F-4D97-AF65-F5344CB8AC3E}">
        <p14:creationId xmlns:p14="http://schemas.microsoft.com/office/powerpoint/2010/main" val="259967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 - basics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</p:txBody>
      </p:sp>
    </p:spTree>
    <p:extLst>
      <p:ext uri="{BB962C8B-B14F-4D97-AF65-F5344CB8AC3E}">
        <p14:creationId xmlns:p14="http://schemas.microsoft.com/office/powerpoint/2010/main" val="3487360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 - basics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023937" y="2095500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QUESTION: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What are the features? What are the labels?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085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 - basics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</p:txBody>
      </p:sp>
    </p:spTree>
    <p:extLst>
      <p:ext uri="{BB962C8B-B14F-4D97-AF65-F5344CB8AC3E}">
        <p14:creationId xmlns:p14="http://schemas.microsoft.com/office/powerpoint/2010/main" val="4293276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3668" y="3904446"/>
            <a:ext cx="686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PFDinTextCompPro-Italic"/>
                <a:cs typeface="PFDinTextCompPro-Italic"/>
              </a:rPr>
              <a:t>k = 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086403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367337" y="3543302"/>
            <a:ext cx="533400" cy="760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6062472" y="3086100"/>
            <a:ext cx="86408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rot="3600000" flipV="1">
            <a:off x="6281928" y="3275916"/>
            <a:ext cx="86408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833668" y="3904446"/>
            <a:ext cx="686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PFDinTextCompPro-Italic"/>
                <a:cs typeface="PFDinTextCompPro-Italic"/>
              </a:rPr>
              <a:t>k = 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84275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18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73936"/>
            <a:ext cx="4493584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Assign the most common color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to the grey dot.</a:t>
            </a:r>
          </a:p>
        </p:txBody>
      </p:sp>
    </p:spTree>
    <p:extLst>
      <p:ext uri="{BB962C8B-B14F-4D97-AF65-F5344CB8AC3E}">
        <p14:creationId xmlns:p14="http://schemas.microsoft.com/office/powerpoint/2010/main" val="498782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73936"/>
            <a:ext cx="4493584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Assign the most common color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to the grey dot.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9137" y="3679825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NOTE: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Our definition of “nearest” implicitly uses 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Euclidean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distance function.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24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“The </a:t>
            </a:r>
            <a:r>
              <a:rPr lang="en-US" sz="1400" dirty="0"/>
              <a:t>core of machine learning deals with </a:t>
            </a:r>
            <a:r>
              <a:rPr lang="en-US" sz="1400" i="1" dirty="0"/>
              <a:t>representation </a:t>
            </a:r>
            <a:r>
              <a:rPr lang="en-US" sz="1400" dirty="0"/>
              <a:t>and </a:t>
            </a:r>
            <a:r>
              <a:rPr lang="en-US" sz="1400" i="1" dirty="0" smtClean="0"/>
              <a:t>generalization</a:t>
            </a:r>
            <a:r>
              <a:rPr lang="en-US" sz="1400" dirty="0" smtClean="0"/>
              <a:t>…”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i="1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27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“The </a:t>
            </a:r>
            <a:r>
              <a:rPr lang="en-US" sz="1400" dirty="0"/>
              <a:t>core of machine learning deals with </a:t>
            </a:r>
            <a:r>
              <a:rPr lang="en-US" sz="1400" i="1" dirty="0"/>
              <a:t>representation </a:t>
            </a:r>
            <a:r>
              <a:rPr lang="en-US" sz="1400" dirty="0"/>
              <a:t>and </a:t>
            </a:r>
            <a:r>
              <a:rPr lang="en-US" sz="1400" i="1" dirty="0" smtClean="0"/>
              <a:t>generalization</a:t>
            </a:r>
            <a:r>
              <a:rPr lang="en-US" sz="1400" dirty="0" smtClean="0"/>
              <a:t>…”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i="1" dirty="0"/>
              <a:t>representation</a:t>
            </a:r>
            <a:r>
              <a:rPr lang="en-US" sz="1400" dirty="0"/>
              <a:t> – extracting structure from data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 is machine learning?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from </a:t>
            </a:r>
            <a:r>
              <a:rPr lang="en-US" sz="1400" dirty="0" smtClean="0"/>
              <a:t>Wikipedia: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“Machine </a:t>
            </a:r>
            <a:r>
              <a:rPr lang="en-US" sz="1400" dirty="0"/>
              <a:t>learning, a branch of artificial intelligence, is about the construction and study of systems that can </a:t>
            </a:r>
            <a:r>
              <a:rPr lang="en-US" sz="1400" i="1" dirty="0"/>
              <a:t>learn from </a:t>
            </a:r>
            <a:r>
              <a:rPr lang="en-US" sz="1400" i="1" dirty="0" smtClean="0"/>
              <a:t>data</a:t>
            </a:r>
            <a:r>
              <a:rPr lang="en-US" sz="1400" dirty="0" smtClean="0"/>
              <a:t>.”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“The </a:t>
            </a:r>
            <a:r>
              <a:rPr lang="en-US" sz="1400" dirty="0"/>
              <a:t>core of machine learning deals with </a:t>
            </a:r>
            <a:r>
              <a:rPr lang="en-US" sz="1400" i="1" dirty="0"/>
              <a:t>representation </a:t>
            </a:r>
            <a:r>
              <a:rPr lang="en-US" sz="1400" dirty="0"/>
              <a:t>and </a:t>
            </a:r>
            <a:r>
              <a:rPr lang="en-US" sz="1400" i="1" dirty="0" smtClean="0"/>
              <a:t>generalization</a:t>
            </a:r>
            <a:r>
              <a:rPr lang="en-US" sz="1400" dirty="0" smtClean="0"/>
              <a:t>…”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i="1" dirty="0"/>
              <a:t>representation</a:t>
            </a:r>
            <a:r>
              <a:rPr lang="en-US" sz="1400" dirty="0"/>
              <a:t> – extracting structure from </a:t>
            </a:r>
            <a:r>
              <a:rPr lang="en-US" sz="1400" dirty="0" smtClean="0"/>
              <a:t>data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i="1" dirty="0" smtClean="0"/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r>
              <a:rPr lang="en-US" sz="1400" i="1" dirty="0" smtClean="0"/>
              <a:t>generalization </a:t>
            </a:r>
            <a:r>
              <a:rPr lang="en-US" sz="1400" dirty="0"/>
              <a:t>– making predictions from data</a:t>
            </a: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800" i="1" dirty="0" smtClean="0"/>
              <a:t>source: http</a:t>
            </a:r>
            <a:r>
              <a:rPr lang="en-US" sz="800" i="1" dirty="0"/>
              <a:t>://</a:t>
            </a:r>
            <a:r>
              <a:rPr lang="en-US" sz="800" i="1" dirty="0" err="1"/>
              <a:t>en.wikipedia.org</a:t>
            </a:r>
            <a:r>
              <a:rPr lang="en-US" sz="800" i="1" dirty="0"/>
              <a:t>/wiki/</a:t>
            </a:r>
            <a:r>
              <a:rPr lang="en-US" sz="800" i="1" dirty="0" err="1" smtClean="0"/>
              <a:t>Machine_learning</a:t>
            </a:r>
            <a:endParaRPr lang="en-US" sz="8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24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You want to go here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35" y="1028700"/>
            <a:ext cx="4402404" cy="359544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4533900"/>
            <a:ext cx="83058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800" i="1" dirty="0"/>
              <a:t>source: http://</a:t>
            </a:r>
            <a:r>
              <a:rPr lang="en-US" sz="800" i="1" dirty="0" err="1"/>
              <a:t>www.dataists.com</a:t>
            </a:r>
            <a:r>
              <a:rPr lang="en-US" sz="800" i="1" dirty="0"/>
              <a:t>/2010/09/the-data-science-</a:t>
            </a:r>
            <a:r>
              <a:rPr lang="en-US" sz="800" i="1" dirty="0" err="1"/>
              <a:t>venn</a:t>
            </a:r>
            <a:r>
              <a:rPr lang="en-US" sz="800" i="1" dirty="0"/>
              <a:t>-diagram/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Lucida Grande" charset="0"/>
              <a:buChar char="‣"/>
            </a:pPr>
            <a:endParaRPr lang="en-US" dirty="0"/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100137" y="2095500"/>
            <a:ext cx="3200400" cy="175260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7272337" y="2171700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33" y="200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+ PROBLEM SOLVING!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 rot="14400000" flipV="1">
            <a:off x="4945135" y="2814564"/>
            <a:ext cx="3200400" cy="1752600"/>
          </a:xfrm>
          <a:prstGeom prst="straightConnector1">
            <a:avLst/>
          </a:prstGeom>
          <a:solidFill>
            <a:schemeClr val="accent1"/>
          </a:solidFill>
          <a:ln w="1047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89287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9892</TotalTime>
  <Pages>0</Pages>
  <Words>1689</Words>
  <Characters>0</Characters>
  <Application>Microsoft Macintosh PowerPoint</Application>
  <PresentationFormat>Custom</PresentationFormat>
  <Lines>0</Lines>
  <Paragraphs>451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GA_Instructor_Template_Deck</vt:lpstr>
      <vt:lpstr>Agenda</vt:lpstr>
      <vt:lpstr>INTRO to DATA SCIENCE machine learning / KNN</vt:lpstr>
      <vt:lpstr>PowerPoint Presentation</vt:lpstr>
      <vt:lpstr>  I. what is machine learning? iI. machine learning problems III. Classification with K Nearest Neighbors</vt:lpstr>
      <vt:lpstr>I. What is machine learning?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machine learning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goal of machine learning?</vt:lpstr>
      <vt:lpstr>PowerPoint Presentation</vt:lpstr>
      <vt:lpstr>How do you determine the right approach?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you KNOW IF you’rE DOING WELL?</vt:lpstr>
      <vt:lpstr>PowerPoint Presentation</vt:lpstr>
      <vt:lpstr>PowerPoint Presentation</vt:lpstr>
      <vt:lpstr>PowerPoint Presentation</vt:lpstr>
      <vt:lpstr>PowerPoint Presentation</vt:lpstr>
      <vt:lpstr>what do you do with your results?</vt:lpstr>
      <vt:lpstr>PowerPoint Presentation</vt:lpstr>
      <vt:lpstr>PowerPoint Presentation</vt:lpstr>
      <vt:lpstr>III. Classification wITH KNN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966</cp:revision>
  <dcterms:modified xsi:type="dcterms:W3CDTF">2014-03-16T19:28:07Z</dcterms:modified>
</cp:coreProperties>
</file>