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60"/>
  </p:notesMasterIdLst>
  <p:sldIdLst>
    <p:sldId id="473" r:id="rId3"/>
    <p:sldId id="340" r:id="rId4"/>
    <p:sldId id="326" r:id="rId5"/>
    <p:sldId id="477" r:id="rId6"/>
    <p:sldId id="482" r:id="rId7"/>
    <p:sldId id="483" r:id="rId8"/>
    <p:sldId id="476" r:id="rId9"/>
    <p:sldId id="414" r:id="rId10"/>
    <p:sldId id="432" r:id="rId11"/>
    <p:sldId id="433" r:id="rId12"/>
    <p:sldId id="431" r:id="rId13"/>
    <p:sldId id="434" r:id="rId14"/>
    <p:sldId id="435" r:id="rId15"/>
    <p:sldId id="440" r:id="rId16"/>
    <p:sldId id="474" r:id="rId17"/>
    <p:sldId id="475" r:id="rId18"/>
    <p:sldId id="436" r:id="rId19"/>
    <p:sldId id="402" r:id="rId20"/>
    <p:sldId id="406" r:id="rId21"/>
    <p:sldId id="408" r:id="rId22"/>
    <p:sldId id="409" r:id="rId23"/>
    <p:sldId id="479" r:id="rId24"/>
    <p:sldId id="480" r:id="rId25"/>
    <p:sldId id="481" r:id="rId26"/>
    <p:sldId id="411" r:id="rId27"/>
    <p:sldId id="419" r:id="rId28"/>
    <p:sldId id="425" r:id="rId29"/>
    <p:sldId id="426" r:id="rId30"/>
    <p:sldId id="427" r:id="rId31"/>
    <p:sldId id="429" r:id="rId32"/>
    <p:sldId id="430" r:id="rId33"/>
    <p:sldId id="463" r:id="rId34"/>
    <p:sldId id="447" r:id="rId35"/>
    <p:sldId id="443" r:id="rId36"/>
    <p:sldId id="444" r:id="rId37"/>
    <p:sldId id="446" r:id="rId38"/>
    <p:sldId id="445" r:id="rId39"/>
    <p:sldId id="449" r:id="rId40"/>
    <p:sldId id="448" r:id="rId41"/>
    <p:sldId id="450" r:id="rId42"/>
    <p:sldId id="451" r:id="rId43"/>
    <p:sldId id="452" r:id="rId44"/>
    <p:sldId id="453" r:id="rId45"/>
    <p:sldId id="454" r:id="rId46"/>
    <p:sldId id="455" r:id="rId47"/>
    <p:sldId id="456" r:id="rId48"/>
    <p:sldId id="457" r:id="rId49"/>
    <p:sldId id="458" r:id="rId50"/>
    <p:sldId id="459" r:id="rId51"/>
    <p:sldId id="460" r:id="rId52"/>
    <p:sldId id="461" r:id="rId53"/>
    <p:sldId id="462" r:id="rId54"/>
    <p:sldId id="464" r:id="rId55"/>
    <p:sldId id="465" r:id="rId56"/>
    <p:sldId id="466" r:id="rId57"/>
    <p:sldId id="478" r:id="rId58"/>
    <p:sldId id="339" r:id="rId59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67" autoAdjust="0"/>
    <p:restoredTop sz="99603" autoAdjust="0"/>
  </p:normalViewPr>
  <p:slideViewPr>
    <p:cSldViewPr>
      <p:cViewPr>
        <p:scale>
          <a:sx n="125" d="100"/>
          <a:sy n="125" d="100"/>
        </p:scale>
        <p:origin x="-864" y="-24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notesMaster" Target="notesMasters/notesMaster1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3/16/14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vocab: “decision boundary”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Need to use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genlzn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error to get a better estimate.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Recall “useful things” paper: we don’t have direct access to our objective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split is random &amp; uneven…70/30 is a good place to start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We’ll talk about the reason for this in just a minute.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how is the new data different?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A: we don’t know the labels…predicting these labels = purpose of our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how is the new data different?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A: we don’t know the labels  predicting these labels = purpose of our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Think in terms of our diagram.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also called test-set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Recall OOS = out of sample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Bias-variance tradeoff!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(Training error is biased estimate of OOS prediction error)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any ideas at this point what we can do to improve our estimate?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Draw n-fold partition on the whiteboard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partitions = equally-sized subsets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st.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none intersect &amp; union of all partitions is the entire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How often is each record used for training/testing?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A: Each record used for training n-1 times, used for testing exactly once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10 is a typical value for n, can also do n = total number of records (leave-one-out CV)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(we won’t talk about this today)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(we won’t talk about this today)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smtClean="0"/>
              <a:t>EVALUATION METRICS AND PROCEDURES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8638257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Training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540508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What’s wrong with training error?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we train our model using the entire dataset.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How low can we push the training error?</a:t>
            </a:r>
          </a:p>
        </p:txBody>
      </p:sp>
    </p:spTree>
    <p:extLst>
      <p:ext uri="{BB962C8B-B14F-4D97-AF65-F5344CB8AC3E}">
        <p14:creationId xmlns:p14="http://schemas.microsoft.com/office/powerpoint/2010/main" val="22971458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Training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1139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What’s wrong with training error?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we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train our model using the entire dataset.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How low can we push the training error?</a:t>
            </a:r>
          </a:p>
          <a:p>
            <a:pPr marL="342900" indent="-342900" algn="l">
              <a:buFontTx/>
              <a:buChar char="-"/>
            </a:pPr>
            <a:r>
              <a:rPr lang="en-US" sz="2500" i="1" dirty="0" smtClean="0">
                <a:latin typeface="PFDinTextCompPro-Italic"/>
                <a:cs typeface="PFDinTextCompPro-Italic"/>
              </a:rPr>
              <a:t>We can make the model arbitrarily complex (effectively</a:t>
            </a:r>
          </a:p>
          <a:p>
            <a:pPr lvl="1" indent="0" algn="l"/>
            <a:r>
              <a:rPr lang="en-US" sz="2500" i="1" dirty="0" smtClean="0">
                <a:latin typeface="PFDinTextCompPro-Italic"/>
                <a:cs typeface="PFDinTextCompPro-Italic"/>
              </a:rPr>
              <a:t>“memorizing” the entire training set).</a:t>
            </a:r>
            <a:endParaRPr lang="en-US" sz="2500" i="1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40421580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Training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5995622" cy="324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What’s wrong with training error?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we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train our model using the entire dataset.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How low can we push the training error?</a:t>
            </a:r>
          </a:p>
          <a:p>
            <a:pPr marL="342900" indent="-342900" algn="l">
              <a:buFontTx/>
              <a:buChar char="-"/>
            </a:pPr>
            <a:r>
              <a:rPr lang="en-US" sz="2500" i="1" dirty="0" smtClean="0">
                <a:latin typeface="PFDinTextCompPro-Italic"/>
                <a:cs typeface="PFDinTextCompPro-Italic"/>
              </a:rPr>
              <a:t>We can make the model arbitrarily complex (effectively</a:t>
            </a:r>
          </a:p>
          <a:p>
            <a:pPr lvl="1" indent="0" algn="l"/>
            <a:r>
              <a:rPr lang="en-US" sz="2500" i="1" dirty="0" smtClean="0">
                <a:latin typeface="PFDinTextCompPro-Italic"/>
                <a:cs typeface="PFDinTextCompPro-Italic"/>
              </a:rPr>
              <a:t>“memorizing” the entire training set).</a:t>
            </a:r>
          </a:p>
          <a:p>
            <a:pPr algn="l"/>
            <a:r>
              <a:rPr lang="en-US" sz="2500" i="1" dirty="0">
                <a:latin typeface="PFDinTextCompPro-Italic"/>
                <a:cs typeface="PFDinTextCompPro-Italic"/>
              </a:rPr>
              <a:t>A: Down to zero!</a:t>
            </a:r>
          </a:p>
        </p:txBody>
      </p:sp>
    </p:spTree>
    <p:extLst>
      <p:ext uri="{BB962C8B-B14F-4D97-AF65-F5344CB8AC3E}">
        <p14:creationId xmlns:p14="http://schemas.microsoft.com/office/powerpoint/2010/main" val="18841321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Training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5995622" cy="324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What’s wrong with training error?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we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train our model using the entire dataset.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How low can we push the training error?</a:t>
            </a:r>
          </a:p>
          <a:p>
            <a:pPr marL="342900" indent="-342900" algn="l">
              <a:buFontTx/>
              <a:buChar char="-"/>
            </a:pPr>
            <a:r>
              <a:rPr lang="en-US" sz="2500" i="1" dirty="0" smtClean="0">
                <a:latin typeface="PFDinTextCompPro-Italic"/>
                <a:cs typeface="PFDinTextCompPro-Italic"/>
              </a:rPr>
              <a:t>We can make the model arbitrarily complex (effectively</a:t>
            </a:r>
          </a:p>
          <a:p>
            <a:pPr lvl="1" indent="0" algn="l"/>
            <a:r>
              <a:rPr lang="en-US" sz="2500" i="1" dirty="0" smtClean="0">
                <a:latin typeface="PFDinTextCompPro-Italic"/>
                <a:cs typeface="PFDinTextCompPro-Italic"/>
              </a:rPr>
              <a:t>“memorizing” the entire training set).</a:t>
            </a:r>
          </a:p>
          <a:p>
            <a:pPr algn="l"/>
            <a:r>
              <a:rPr lang="en-US" sz="2500" i="1" dirty="0">
                <a:latin typeface="PFDinTextCompPro-Italic"/>
                <a:cs typeface="PFDinTextCompPro-Italic"/>
              </a:rPr>
              <a:t>A: Down to zero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!</a:t>
            </a: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180262" y="2917825"/>
            <a:ext cx="1463675" cy="1463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This phenomenon</a:t>
              </a: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is called</a:t>
              </a:r>
            </a:p>
            <a:p>
              <a:pPr algn="l">
                <a:lnSpc>
                  <a:spcPts val="1150"/>
                </a:lnSpc>
              </a:pPr>
              <a:r>
                <a:rPr lang="en-US" sz="900" i="1" dirty="0" err="1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overfitting</a:t>
              </a: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08646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1937" y="4891326"/>
            <a:ext cx="45157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source: </a:t>
            </a:r>
            <a:r>
              <a:rPr lang="en-US" sz="800" i="1" u="sng" dirty="0" smtClean="0">
                <a:latin typeface="+mn-lt"/>
              </a:rPr>
              <a:t>Data </a:t>
            </a:r>
            <a:r>
              <a:rPr lang="en-US" sz="800" i="1" u="sng" dirty="0">
                <a:latin typeface="+mn-lt"/>
              </a:rPr>
              <a:t>Analysis with Open Source Tools</a:t>
            </a:r>
            <a:r>
              <a:rPr lang="en-US" sz="800" i="1" dirty="0">
                <a:latin typeface="+mn-lt"/>
              </a:rPr>
              <a:t>, by Philipp K. </a:t>
            </a:r>
            <a:r>
              <a:rPr lang="en-US" sz="800" i="1" dirty="0" err="1">
                <a:latin typeface="+mn-lt"/>
              </a:rPr>
              <a:t>Janert</a:t>
            </a:r>
            <a:r>
              <a:rPr lang="en-US" sz="800" i="1" dirty="0">
                <a:latin typeface="+mn-lt"/>
              </a:rPr>
              <a:t>. </a:t>
            </a:r>
            <a:r>
              <a:rPr lang="en-US" sz="800" i="1" dirty="0" smtClean="0">
                <a:latin typeface="+mn-lt"/>
              </a:rPr>
              <a:t>O’Reilly Media, 2011.</a:t>
            </a:r>
            <a:endParaRPr lang="en-US" sz="800" i="1" dirty="0">
              <a:latin typeface="+mn-lt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920" y="1028700"/>
            <a:ext cx="5915234" cy="383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395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Overfitting</a:t>
            </a:r>
            <a:r>
              <a:rPr lang="en-US" dirty="0" smtClean="0"/>
              <a:t> - example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1937" y="4891326"/>
            <a:ext cx="4515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source: http://</a:t>
            </a:r>
            <a:r>
              <a:rPr lang="en-US" sz="800" i="1" dirty="0" err="1" smtClean="0">
                <a:latin typeface="+mn-lt"/>
              </a:rPr>
              <a:t>www.dtreg.com</a:t>
            </a:r>
            <a:endParaRPr lang="en-US" sz="800" i="1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406" y="1028700"/>
            <a:ext cx="5402263" cy="384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2573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Overfitting</a:t>
            </a:r>
            <a:r>
              <a:rPr lang="en-US" dirty="0" smtClean="0"/>
              <a:t> - example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1937" y="4891326"/>
            <a:ext cx="4515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source: http://</a:t>
            </a:r>
            <a:r>
              <a:rPr lang="en-US" sz="800" i="1" dirty="0" err="1" smtClean="0">
                <a:latin typeface="+mn-lt"/>
              </a:rPr>
              <a:t>www.dtreg.com</a:t>
            </a:r>
            <a:endParaRPr lang="en-US" sz="800" i="1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020" y="1093140"/>
            <a:ext cx="3997035" cy="383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250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Training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865336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What’s wrong with training error?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we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train our model using the entire dataset.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How low can we push the training error?</a:t>
            </a:r>
          </a:p>
          <a:p>
            <a:pPr marL="342900" indent="-342900" algn="l">
              <a:buFontTx/>
              <a:buChar char="-"/>
            </a:pPr>
            <a:r>
              <a:rPr lang="en-US" sz="2500" i="1" dirty="0" smtClean="0">
                <a:latin typeface="PFDinTextCompPro-Italic"/>
                <a:cs typeface="PFDinTextCompPro-Italic"/>
              </a:rPr>
              <a:t>We can make the model arbitrarily complex (effectively</a:t>
            </a:r>
          </a:p>
          <a:p>
            <a:pPr lvl="1" indent="0" algn="l"/>
            <a:r>
              <a:rPr lang="en-US" sz="2500" i="1" dirty="0" smtClean="0">
                <a:latin typeface="PFDinTextCompPro-Italic"/>
                <a:cs typeface="PFDinTextCompPro-Italic"/>
              </a:rPr>
              <a:t>“memorizing” the entire training set).</a:t>
            </a:r>
          </a:p>
          <a:p>
            <a:pPr algn="l"/>
            <a:r>
              <a:rPr lang="en-US" sz="2500" i="1" dirty="0">
                <a:latin typeface="PFDinTextCompPro-Italic"/>
                <a:cs typeface="PFDinTextCompPro-Italic"/>
              </a:rPr>
              <a:t>A: Down to zero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!</a:t>
            </a:r>
          </a:p>
          <a:p>
            <a:pPr algn="l"/>
            <a:endParaRPr lang="en-US" sz="25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Training error is not a good estimate of </a:t>
            </a:r>
            <a:r>
              <a:rPr lang="en-US" sz="3000" dirty="0" smtClean="0">
                <a:latin typeface="PFDinTextCompPro-Italic"/>
                <a:cs typeface="PFDinTextCompPro-Italic"/>
              </a:rPr>
              <a:t>accuracy beyond training data.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pSp>
        <p:nvGrpSpPr>
          <p:cNvPr id="11" name="Group 26"/>
          <p:cNvGrpSpPr>
            <a:grpSpLocks/>
          </p:cNvGrpSpPr>
          <p:nvPr/>
        </p:nvGrpSpPr>
        <p:grpSpPr bwMode="auto">
          <a:xfrm>
            <a:off x="7180262" y="2917825"/>
            <a:ext cx="1463675" cy="1463675"/>
            <a:chOff x="0" y="0"/>
            <a:chExt cx="1280" cy="1280"/>
          </a:xfrm>
        </p:grpSpPr>
        <p:pic>
          <p:nvPicPr>
            <p:cNvPr id="12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4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This phenomenon</a:t>
              </a: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is called</a:t>
              </a:r>
            </a:p>
            <a:p>
              <a:pPr algn="l">
                <a:lnSpc>
                  <a:spcPts val="1150"/>
                </a:lnSpc>
              </a:pPr>
              <a:r>
                <a:rPr lang="en-US" sz="900" i="1" dirty="0" err="1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overfitting</a:t>
              </a: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68904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81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 smtClean="0">
                <a:latin typeface="PFDinTextCompPro-Italic"/>
                <a:cs typeface="PFDinTextCompPro-Italic"/>
              </a:rPr>
              <a:t>How can we make a model that generalizes well?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371" y="1638300"/>
            <a:ext cx="2145566" cy="3319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EVALuation</a:t>
            </a:r>
            <a:r>
              <a:rPr lang="en-US" dirty="0" smtClean="0"/>
              <a:t> PROCEDURES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8361363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8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371" y="1638300"/>
            <a:ext cx="2145566" cy="3319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/>
              <a:t>EVALuation</a:t>
            </a:r>
            <a:r>
              <a:rPr lang="en-US" dirty="0"/>
              <a:t> PROCEDURES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3157537" y="3619500"/>
            <a:ext cx="1905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553598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FOR PREDICTION: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EVALUATION METRICS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EVALUATION PROCEDURES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8123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/>
              <a:t>EVALuation</a:t>
            </a:r>
            <a:r>
              <a:rPr lang="en-US" dirty="0"/>
              <a:t> PROCEDURES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537" y="1714500"/>
            <a:ext cx="1987015" cy="3124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415376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812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/>
              <a:t>EVALuation</a:t>
            </a:r>
            <a:r>
              <a:rPr lang="en-US" dirty="0"/>
              <a:t> PROCEDURES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8737780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8123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</a:t>
            </a:r>
            <a:r>
              <a:rPr lang="en-US" sz="2500" dirty="0" smtClean="0">
                <a:latin typeface="PFDinTextCompPro-Italic"/>
                <a:cs typeface="PFDinTextCompPro-Italic"/>
              </a:rPr>
              <a:t>model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4)  iterate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/>
              <a:t>EVALuation</a:t>
            </a:r>
            <a:r>
              <a:rPr lang="en-US" dirty="0"/>
              <a:t> PROCEDURES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1578221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812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</a:t>
            </a:r>
            <a:r>
              <a:rPr lang="en-US" sz="2500" dirty="0" smtClean="0">
                <a:latin typeface="PFDinTextCompPro-Italic"/>
                <a:cs typeface="PFDinTextCompPro-Italic"/>
              </a:rPr>
              <a:t>model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4)  iterate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5)  choose final model</a:t>
            </a:r>
            <a:endParaRPr lang="en-US" sz="25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/>
              <a:t>EVALuation</a:t>
            </a:r>
            <a:r>
              <a:rPr lang="en-US" dirty="0"/>
              <a:t> PROCEDURES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7263736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8123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</a:t>
            </a:r>
            <a:r>
              <a:rPr lang="en-US" sz="2500" dirty="0" smtClean="0">
                <a:latin typeface="PFDinTextCompPro-Italic"/>
                <a:cs typeface="PFDinTextCompPro-Italic"/>
              </a:rPr>
              <a:t>model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4)  iterate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5)  choose final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6)  train on all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/>
              <a:t>EVALuation</a:t>
            </a:r>
            <a:r>
              <a:rPr lang="en-US" dirty="0"/>
              <a:t> PROCEDURES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584582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812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</a:t>
            </a:r>
            <a:r>
              <a:rPr lang="en-US" sz="2500" dirty="0" smtClean="0">
                <a:latin typeface="PFDinTextCompPro-Italic"/>
                <a:cs typeface="PFDinTextCompPro-Italic"/>
              </a:rPr>
              <a:t>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4)  iterate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5)  choose final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6)  train on all </a:t>
            </a:r>
            <a:r>
              <a:rPr lang="en-US" sz="2500" dirty="0" smtClean="0">
                <a:latin typeface="PFDinTextCompPro-Italic"/>
                <a:cs typeface="PFDinTextCompPro-Italic"/>
              </a:rPr>
              <a:t>data</a:t>
            </a:r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>
                <a:latin typeface="PFDinTextCompPro-Italic"/>
                <a:cs typeface="PFDinTextCompPro-Italic"/>
              </a:rPr>
              <a:t>7</a:t>
            </a:r>
            <a:r>
              <a:rPr lang="en-US" sz="2500" dirty="0" smtClean="0">
                <a:latin typeface="PFDinTextCompPro-Italic"/>
                <a:cs typeface="PFDinTextCompPro-Italic"/>
              </a:rPr>
              <a:t>)  </a:t>
            </a:r>
            <a:r>
              <a:rPr lang="en-US" sz="2500" dirty="0" smtClean="0">
                <a:latin typeface="PFDinTextCompPro-Italic"/>
                <a:cs typeface="PFDinTextCompPro-Italic"/>
              </a:rPr>
              <a:t>make predictions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/>
              <a:t>EVALuation</a:t>
            </a:r>
            <a:r>
              <a:rPr lang="en-US" dirty="0"/>
              <a:t> PROCEDURES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19800000">
            <a:off x="6891337" y="3716117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274" y="4076700"/>
            <a:ext cx="1643063" cy="10403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43412" y="4393168"/>
            <a:ext cx="84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new data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7503200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812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</a:t>
            </a:r>
            <a:r>
              <a:rPr lang="en-US" sz="2500" dirty="0" smtClean="0">
                <a:latin typeface="PFDinTextCompPro-Italic"/>
                <a:cs typeface="PFDinTextCompPro-Italic"/>
              </a:rPr>
              <a:t>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4)  iterate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5)  choose final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6)  train on all </a:t>
            </a:r>
            <a:r>
              <a:rPr lang="en-US" sz="2500" dirty="0" smtClean="0">
                <a:latin typeface="PFDinTextCompPro-Italic"/>
                <a:cs typeface="PFDinTextCompPro-Italic"/>
              </a:rPr>
              <a:t>data</a:t>
            </a:r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>
                <a:latin typeface="PFDinTextCompPro-Italic"/>
                <a:cs typeface="PFDinTextCompPro-Italic"/>
              </a:rPr>
              <a:t>7</a:t>
            </a:r>
            <a:r>
              <a:rPr lang="en-US" sz="2500" dirty="0" smtClean="0">
                <a:latin typeface="PFDinTextCompPro-Italic"/>
                <a:cs typeface="PFDinTextCompPro-Italic"/>
              </a:rPr>
              <a:t>)  </a:t>
            </a:r>
            <a:r>
              <a:rPr lang="en-US" sz="2500" dirty="0" smtClean="0">
                <a:latin typeface="PFDinTextCompPro-Italic"/>
                <a:cs typeface="PFDinTextCompPro-Italic"/>
              </a:rPr>
              <a:t>make predictions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/>
              <a:t>EVALuation</a:t>
            </a:r>
            <a:r>
              <a:rPr lang="en-US" dirty="0"/>
              <a:t> PROCEDURES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19800000">
            <a:off x="6891337" y="3716117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274" y="4076700"/>
            <a:ext cx="1643063" cy="10403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43412" y="4393168"/>
            <a:ext cx="84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new data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grpSp>
        <p:nvGrpSpPr>
          <p:cNvPr id="17" name="Group 26"/>
          <p:cNvGrpSpPr>
            <a:grpSpLocks/>
          </p:cNvGrpSpPr>
          <p:nvPr/>
        </p:nvGrpSpPr>
        <p:grpSpPr bwMode="auto">
          <a:xfrm>
            <a:off x="7348537" y="1104900"/>
            <a:ext cx="1463675" cy="1463675"/>
            <a:chOff x="0" y="0"/>
            <a:chExt cx="1280" cy="1280"/>
          </a:xfrm>
        </p:grpSpPr>
        <p:pic>
          <p:nvPicPr>
            <p:cNvPr id="18" name="Picture 2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23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This new data is called </a:t>
              </a:r>
              <a:r>
                <a:rPr lang="en-US" sz="900" i="1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out of sample</a:t>
              </a:r>
              <a:endParaRPr lang="en-US" sz="900" dirty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data.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We don’t know the labels for these OOS records!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99688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0141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types of prediction error will we run into?</a:t>
            </a:r>
            <a:endParaRPr lang="en-US" sz="25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/>
              <a:t>EVALuation</a:t>
            </a:r>
            <a:r>
              <a:rPr lang="en-US" dirty="0"/>
              <a:t> PROCEDURES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19800000">
            <a:off x="6891337" y="3716117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274" y="4076700"/>
            <a:ext cx="1643063" cy="10403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43412" y="4393168"/>
            <a:ext cx="84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new data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6461030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0141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types of prediction error will we run into?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training error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/>
              <a:t>EVALuation</a:t>
            </a:r>
            <a:r>
              <a:rPr lang="en-US" dirty="0"/>
              <a:t> PROCEDURES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19800000">
            <a:off x="6891337" y="3716117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274" y="4076700"/>
            <a:ext cx="1643063" cy="10403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43412" y="4393168"/>
            <a:ext cx="84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new data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3570337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014192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types of prediction error will we run into?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training error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2)  generalization error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/>
              <a:t>EVALuation</a:t>
            </a:r>
            <a:r>
              <a:rPr lang="en-US" dirty="0"/>
              <a:t> PROCEDURES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19800000">
            <a:off x="6891337" y="3716117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274" y="4076700"/>
            <a:ext cx="1643063" cy="10403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43412" y="4393168"/>
            <a:ext cx="84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new data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6736013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I. </a:t>
            </a:r>
            <a:r>
              <a:rPr lang="en-US" sz="7500" dirty="0" smtClean="0"/>
              <a:t>Evaluation METRICS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01419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types of prediction error will we run into?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training error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2)  generalization error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OOS error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/>
              <a:t>EVALuation</a:t>
            </a:r>
            <a:r>
              <a:rPr lang="en-US" dirty="0"/>
              <a:t> PROCEDURES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19800000">
            <a:off x="6891337" y="3716117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274" y="4076700"/>
            <a:ext cx="1643063" cy="10403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43412" y="4393168"/>
            <a:ext cx="84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new data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3628712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01419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types of prediction error will we run into?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training error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2)  generalization error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OOS error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/>
              <a:t>EVALuation</a:t>
            </a:r>
            <a:r>
              <a:rPr lang="en-US" dirty="0"/>
              <a:t> PROCEDURES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19800000">
            <a:off x="6891337" y="3716117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274" y="4076700"/>
            <a:ext cx="1643063" cy="10403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43412" y="4393168"/>
            <a:ext cx="84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new data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grpSp>
        <p:nvGrpSpPr>
          <p:cNvPr id="17" name="Group 26"/>
          <p:cNvGrpSpPr>
            <a:grpSpLocks/>
          </p:cNvGrpSpPr>
          <p:nvPr/>
        </p:nvGrpSpPr>
        <p:grpSpPr bwMode="auto">
          <a:xfrm>
            <a:off x="7348537" y="1104900"/>
            <a:ext cx="1463675" cy="1463675"/>
            <a:chOff x="0" y="0"/>
            <a:chExt cx="1280" cy="1280"/>
          </a:xfrm>
        </p:grpSpPr>
        <p:pic>
          <p:nvPicPr>
            <p:cNvPr id="18" name="Picture 2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22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We want to estimate</a:t>
              </a: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OOS prediction error so we know what to expect from our model.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59362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Generalization error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41875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Suppose we do the train/test split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20785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Generalization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7238344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Suppose we do the train/test split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well does generalization error predict OOS accuracy?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4436597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Generalization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7268390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Suppose we do the train/test split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well does generalization error predict OOS accuracy?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we had done a different train/test split.</a:t>
            </a:r>
          </a:p>
        </p:txBody>
      </p:sp>
    </p:spTree>
    <p:extLst>
      <p:ext uri="{BB962C8B-B14F-4D97-AF65-F5344CB8AC3E}">
        <p14:creationId xmlns:p14="http://schemas.microsoft.com/office/powerpoint/2010/main" val="16560310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Generalization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726839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Suppose we do the train/test split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well does generalization error predict OOS accuracy?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we had done a different train/test split.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Would the generalization error remain the same?</a:t>
            </a:r>
          </a:p>
        </p:txBody>
      </p:sp>
    </p:spTree>
    <p:extLst>
      <p:ext uri="{BB962C8B-B14F-4D97-AF65-F5344CB8AC3E}">
        <p14:creationId xmlns:p14="http://schemas.microsoft.com/office/powerpoint/2010/main" val="22334069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Generalization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7268390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Suppose we do the train/test split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well does generalization error predict OOS accuracy?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we had done a different train/test split.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Would the generalization error remain the same?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A: Of course not!</a:t>
            </a:r>
          </a:p>
        </p:txBody>
      </p:sp>
    </p:spTree>
    <p:extLst>
      <p:ext uri="{BB962C8B-B14F-4D97-AF65-F5344CB8AC3E}">
        <p14:creationId xmlns:p14="http://schemas.microsoft.com/office/powerpoint/2010/main" val="12958588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Generalization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72683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Suppose we do the train/test split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well does generalization error predict OOS accuracy?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we had done a different train/test split.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Would the generalization error remain the same?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A: Of course not!</a:t>
            </a:r>
          </a:p>
          <a:p>
            <a:pPr algn="l"/>
            <a:endParaRPr lang="en-US" sz="25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On its own, not very well.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8374639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Generalization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72683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Suppose we do the train/test split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well does generalization error predict OOS accuracy?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we had done a different train/test split.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Would the generalization error remain the same?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A: Of course not!</a:t>
            </a:r>
          </a:p>
          <a:p>
            <a:pPr algn="l"/>
            <a:endParaRPr lang="en-US" sz="25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On its own, not very well.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6728778" y="3222625"/>
            <a:ext cx="1463675" cy="1463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The generalization error gives a</a:t>
              </a:r>
            </a:p>
            <a:p>
              <a:pPr algn="l">
                <a:lnSpc>
                  <a:spcPts val="1150"/>
                </a:lnSpc>
              </a:pPr>
              <a:r>
                <a:rPr lang="en-US" sz="900" i="1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high-variance estimate</a:t>
              </a: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of OOS accuracy.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47575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Generalization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32727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Something is still missing!</a:t>
            </a:r>
          </a:p>
        </p:txBody>
      </p:sp>
    </p:spTree>
    <p:extLst>
      <p:ext uri="{BB962C8B-B14F-4D97-AF65-F5344CB8AC3E}">
        <p14:creationId xmlns:p14="http://schemas.microsoft.com/office/powerpoint/2010/main" val="1192248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29290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categorical labels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rankings/scorings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numeric predictions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840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Generalization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3272757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Something is still missing!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32954810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Generalization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817936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Something is still missing!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can we do better?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Different train/test splits will give us different generalization errors.</a:t>
            </a:r>
          </a:p>
        </p:txBody>
      </p:sp>
    </p:spTree>
    <p:extLst>
      <p:ext uri="{BB962C8B-B14F-4D97-AF65-F5344CB8AC3E}">
        <p14:creationId xmlns:p14="http://schemas.microsoft.com/office/powerpoint/2010/main" val="25801769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Generalization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81793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Something is still missing!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can we do better?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Different train/test splits will give us different generalization errors.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What if we did a bunch of these and took the average?</a:t>
            </a:r>
          </a:p>
        </p:txBody>
      </p:sp>
    </p:spTree>
    <p:extLst>
      <p:ext uri="{BB962C8B-B14F-4D97-AF65-F5344CB8AC3E}">
        <p14:creationId xmlns:p14="http://schemas.microsoft.com/office/powerpoint/2010/main" val="21127356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Generalization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817936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Something is still missing!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can we do better?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Different train/test splits will give us different generalization errors.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What if we did a bunch of these and took the average?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A: Now you’re talking!</a:t>
            </a:r>
          </a:p>
        </p:txBody>
      </p:sp>
    </p:spTree>
    <p:extLst>
      <p:ext uri="{BB962C8B-B14F-4D97-AF65-F5344CB8AC3E}">
        <p14:creationId xmlns:p14="http://schemas.microsoft.com/office/powerpoint/2010/main" val="42713534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Generalization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81793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Something is still missing!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can we do better?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Different train/test splits will give us different generalization errors.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What if we did a bunch of these and took the average?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A: Now you’re talking!</a:t>
            </a:r>
          </a:p>
          <a:p>
            <a:pPr algn="l"/>
            <a:endParaRPr lang="en-US" sz="25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Cross-validation.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42335326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40910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Steps for n-fold cross-validation:</a:t>
            </a:r>
          </a:p>
        </p:txBody>
      </p:sp>
    </p:spTree>
    <p:extLst>
      <p:ext uri="{BB962C8B-B14F-4D97-AF65-F5344CB8AC3E}">
        <p14:creationId xmlns:p14="http://schemas.microsoft.com/office/powerpoint/2010/main" val="7473706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54462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Steps for n-fold cross-validation: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Randomly split the dataset into n equal partitions.</a:t>
            </a:r>
          </a:p>
        </p:txBody>
      </p:sp>
    </p:spTree>
    <p:extLst>
      <p:ext uri="{BB962C8B-B14F-4D97-AF65-F5344CB8AC3E}">
        <p14:creationId xmlns:p14="http://schemas.microsoft.com/office/powerpoint/2010/main" val="9946527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7086381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Steps for n-fold cross-validation: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Randomly split the dataset into n equal partitions.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Use partition 1 as test set &amp; union of other partitions as training set.</a:t>
            </a:r>
          </a:p>
        </p:txBody>
      </p:sp>
    </p:spTree>
    <p:extLst>
      <p:ext uri="{BB962C8B-B14F-4D97-AF65-F5344CB8AC3E}">
        <p14:creationId xmlns:p14="http://schemas.microsoft.com/office/powerpoint/2010/main" val="28586026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708638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Steps for n-fold cross-validation: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</a:t>
            </a:r>
            <a:r>
              <a:rPr lang="en-US" sz="2500" dirty="0">
                <a:latin typeface="PFDinTextCompPro-Italic"/>
                <a:cs typeface="PFDinTextCompPro-Italic"/>
              </a:rPr>
              <a:t>Randomly split </a:t>
            </a:r>
            <a:r>
              <a:rPr lang="en-US" sz="2500" dirty="0" smtClean="0">
                <a:latin typeface="PFDinTextCompPro-Italic"/>
                <a:cs typeface="PFDinTextCompPro-Italic"/>
              </a:rPr>
              <a:t>the dataset into n equal partitions.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Use partition 1 as test set &amp; union of other partitions as training set.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3)  Find </a:t>
            </a:r>
            <a:r>
              <a:rPr lang="en-US" sz="2500" dirty="0">
                <a:latin typeface="PFDinTextCompPro-Italic"/>
                <a:cs typeface="PFDinTextCompPro-Italic"/>
              </a:rPr>
              <a:t>generalization error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86026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7819243" cy="2477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Steps for n-fold cross-validation: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Randomly </a:t>
            </a:r>
            <a:r>
              <a:rPr lang="en-US" sz="2500" dirty="0">
                <a:latin typeface="PFDinTextCompPro-Italic"/>
                <a:cs typeface="PFDinTextCompPro-Italic"/>
              </a:rPr>
              <a:t>split </a:t>
            </a:r>
            <a:r>
              <a:rPr lang="en-US" sz="2500" dirty="0" smtClean="0">
                <a:latin typeface="PFDinTextCompPro-Italic"/>
                <a:cs typeface="PFDinTextCompPro-Italic"/>
              </a:rPr>
              <a:t>the dataset into n equal partitions.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Use partition 1 as test set &amp; union of other partitions as training set.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3)  Find </a:t>
            </a:r>
            <a:r>
              <a:rPr lang="en-US" sz="2500" dirty="0">
                <a:latin typeface="PFDinTextCompPro-Italic"/>
                <a:cs typeface="PFDinTextCompPro-Italic"/>
              </a:rPr>
              <a:t>generalization error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4)  Repeat steps 2-3 using a different partition as the test set at each iteration.</a:t>
            </a:r>
          </a:p>
        </p:txBody>
      </p:sp>
    </p:spTree>
    <p:extLst>
      <p:ext uri="{BB962C8B-B14F-4D97-AF65-F5344CB8AC3E}">
        <p14:creationId xmlns:p14="http://schemas.microsoft.com/office/powerpoint/2010/main" val="28586026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5737" y="1104900"/>
            <a:ext cx="503293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Courier New"/>
                <a:cs typeface="Courier New"/>
              </a:rPr>
              <a:t>&gt; </a:t>
            </a:r>
            <a:r>
              <a:rPr lang="en-US" sz="1800" dirty="0" err="1">
                <a:latin typeface="Courier New"/>
                <a:cs typeface="Courier New"/>
              </a:rPr>
              <a:t>confusionMatrix</a:t>
            </a:r>
            <a:r>
              <a:rPr lang="en-US" sz="1800" dirty="0">
                <a:latin typeface="Courier New"/>
                <a:cs typeface="Courier New"/>
              </a:rPr>
              <a:t>(predicted, truth)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Confusion Matrix and Statistics</a:t>
            </a:r>
          </a:p>
          <a:p>
            <a:pPr algn="l"/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      Reference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Prediction OJ VC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    OJ 25  9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    VC  5 21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                                      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           Accuracy : 0.7667          </a:t>
            </a:r>
          </a:p>
          <a:p>
            <a:pPr algn="l"/>
            <a:r>
              <a:rPr lang="en-US" sz="1800" dirty="0" smtClean="0">
                <a:latin typeface="Courier New"/>
                <a:cs typeface="Courier New"/>
              </a:rPr>
              <a:t>    No </a:t>
            </a:r>
            <a:r>
              <a:rPr lang="en-US" sz="1800" dirty="0">
                <a:latin typeface="Courier New"/>
                <a:cs typeface="Courier New"/>
              </a:rPr>
              <a:t>Information Rate : 0.5             </a:t>
            </a:r>
            <a:r>
              <a:rPr lang="en-US" sz="1800" dirty="0" smtClean="0">
                <a:latin typeface="Courier New"/>
                <a:cs typeface="Courier New"/>
              </a:rPr>
              <a:t>                                          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endParaRPr lang="en-US" sz="1800" dirty="0" smtClean="0">
              <a:latin typeface="Courier New"/>
              <a:cs typeface="Courier New"/>
            </a:endParaRPr>
          </a:p>
          <a:p>
            <a:pPr algn="l"/>
            <a:r>
              <a:rPr lang="en-US" sz="1800" dirty="0" smtClean="0">
                <a:latin typeface="Courier New"/>
                <a:cs typeface="Courier New"/>
              </a:rPr>
              <a:t>                  </a:t>
            </a:r>
            <a:r>
              <a:rPr lang="en-US" sz="1800" dirty="0">
                <a:latin typeface="Courier New"/>
                <a:cs typeface="Courier New"/>
              </a:rPr>
              <a:t>Kappa : 0.5333        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605337" y="1638300"/>
            <a:ext cx="467995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>
                <a:latin typeface="Courier New"/>
                <a:cs typeface="Courier New"/>
              </a:rPr>
              <a:t> 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        Sensitivity : 0.8333          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        Specificity : 0.7000          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     </a:t>
            </a:r>
            <a:r>
              <a:rPr lang="en-US" sz="1800" dirty="0" err="1">
                <a:latin typeface="Courier New"/>
                <a:cs typeface="Courier New"/>
              </a:rPr>
              <a:t>Pos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Pred</a:t>
            </a:r>
            <a:r>
              <a:rPr lang="en-US" sz="1800" dirty="0">
                <a:latin typeface="Courier New"/>
                <a:cs typeface="Courier New"/>
              </a:rPr>
              <a:t> Value : 0.7353          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     </a:t>
            </a:r>
            <a:r>
              <a:rPr lang="en-US" sz="1800" dirty="0" err="1">
                <a:latin typeface="Courier New"/>
                <a:cs typeface="Courier New"/>
              </a:rPr>
              <a:t>Neg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Pred</a:t>
            </a:r>
            <a:r>
              <a:rPr lang="en-US" sz="1800" dirty="0">
                <a:latin typeface="Courier New"/>
                <a:cs typeface="Courier New"/>
              </a:rPr>
              <a:t> Value : 0.8077          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         Prevalence : 0.5000          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     Detection Rate : 0.4167          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Detection Prevalence : 0.5667          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  Balanced Accuracy : 0.7667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130413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7819243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Steps for n-fold cross-validation: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Randomly </a:t>
            </a:r>
            <a:r>
              <a:rPr lang="en-US" sz="2500" dirty="0">
                <a:latin typeface="PFDinTextCompPro-Italic"/>
                <a:cs typeface="PFDinTextCompPro-Italic"/>
              </a:rPr>
              <a:t>split </a:t>
            </a:r>
            <a:r>
              <a:rPr lang="en-US" sz="2500" dirty="0" smtClean="0">
                <a:latin typeface="PFDinTextCompPro-Italic"/>
                <a:cs typeface="PFDinTextCompPro-Italic"/>
              </a:rPr>
              <a:t>the dataset into n equal partitions.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Use partition 1 as test set &amp; union of other partitions as training set.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3)  Find </a:t>
            </a:r>
            <a:r>
              <a:rPr lang="en-US" sz="2500" dirty="0">
                <a:latin typeface="PFDinTextCompPro-Italic"/>
                <a:cs typeface="PFDinTextCompPro-Italic"/>
              </a:rPr>
              <a:t>generalization error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4)  Repeat steps 2-3 using a different partition as the test set at each iteration.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5</a:t>
            </a:r>
            <a:r>
              <a:rPr lang="en-US" sz="2500" dirty="0" smtClean="0">
                <a:latin typeface="PFDinTextCompPro-Italic"/>
                <a:cs typeface="PFDinTextCompPro-Italic"/>
              </a:rPr>
              <a:t>)  Take the average generalization error as the estimate of OOS accuracy.</a:t>
            </a:r>
          </a:p>
        </p:txBody>
      </p:sp>
    </p:spTree>
    <p:extLst>
      <p:ext uri="{BB962C8B-B14F-4D97-AF65-F5344CB8AC3E}">
        <p14:creationId xmlns:p14="http://schemas.microsoft.com/office/powerpoint/2010/main" val="18243067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43583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Features of n-fold cross-validation:</a:t>
            </a:r>
          </a:p>
        </p:txBody>
      </p:sp>
    </p:spTree>
    <p:extLst>
      <p:ext uri="{BB962C8B-B14F-4D97-AF65-F5344CB8AC3E}">
        <p14:creationId xmlns:p14="http://schemas.microsoft.com/office/powerpoint/2010/main" val="18014104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51262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Features of n-fold cross-validation: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More accurate </a:t>
            </a:r>
            <a:r>
              <a:rPr lang="en-US" sz="2500" dirty="0">
                <a:latin typeface="PFDinTextCompPro-Italic"/>
                <a:cs typeface="PFDinTextCompPro-Italic"/>
              </a:rPr>
              <a:t>estimate of OOS prediction error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  <a:endParaRPr lang="en-US" sz="25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2042053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904913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Features of n-fold cross-validation: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More accurate </a:t>
            </a:r>
            <a:r>
              <a:rPr lang="en-US" sz="2500" dirty="0">
                <a:latin typeface="PFDinTextCompPro-Italic"/>
                <a:cs typeface="PFDinTextCompPro-Italic"/>
              </a:rPr>
              <a:t>estimate of OOS prediction error.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</a:t>
            </a:r>
            <a:r>
              <a:rPr lang="en-US" sz="2500" dirty="0">
                <a:latin typeface="PFDinTextCompPro-Italic"/>
                <a:cs typeface="PFDinTextCompPro-Italic"/>
              </a:rPr>
              <a:t>More efficient use of data than single train/test split.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      - Each record in our dataset is used for both training and testing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2213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90491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Features of n-fold cross-validation: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More accurate </a:t>
            </a:r>
            <a:r>
              <a:rPr lang="en-US" sz="2500" dirty="0">
                <a:latin typeface="PFDinTextCompPro-Italic"/>
                <a:cs typeface="PFDinTextCompPro-Italic"/>
              </a:rPr>
              <a:t>estimate of OOS prediction error.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</a:t>
            </a:r>
            <a:r>
              <a:rPr lang="en-US" sz="2500" dirty="0">
                <a:latin typeface="PFDinTextCompPro-Italic"/>
                <a:cs typeface="PFDinTextCompPro-Italic"/>
              </a:rPr>
              <a:t>More efficient use of data than single train/test split.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      - Each record in our dataset is used for both training and testing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3)  Presents tradeoff between efficiency and computational expense.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       - 10-fold CV is 10x more expensive than a single train/test split</a:t>
            </a:r>
          </a:p>
        </p:txBody>
      </p:sp>
    </p:spTree>
    <p:extLst>
      <p:ext uri="{BB962C8B-B14F-4D97-AF65-F5344CB8AC3E}">
        <p14:creationId xmlns:p14="http://schemas.microsoft.com/office/powerpoint/2010/main" val="25532213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904913" cy="324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Features of n-fold cross-validation: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More accurate </a:t>
            </a:r>
            <a:r>
              <a:rPr lang="en-US" sz="2500" dirty="0">
                <a:latin typeface="PFDinTextCompPro-Italic"/>
                <a:cs typeface="PFDinTextCompPro-Italic"/>
              </a:rPr>
              <a:t>estimate of OOS prediction error.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</a:t>
            </a:r>
            <a:r>
              <a:rPr lang="en-US" sz="2500" dirty="0">
                <a:latin typeface="PFDinTextCompPro-Italic"/>
                <a:cs typeface="PFDinTextCompPro-Italic"/>
              </a:rPr>
              <a:t>More efficient use of data than single train/test split.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      - Each record in our dataset is used for both training and testing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3)  Presents tradeoff between efficiency and computational expense.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       - 10-fold CV is 10x more expensive than </a:t>
            </a:r>
            <a:r>
              <a:rPr lang="en-US" sz="2500" dirty="0">
                <a:latin typeface="PFDinTextCompPro-Italic"/>
                <a:cs typeface="PFDinTextCompPro-Italic"/>
              </a:rPr>
              <a:t>a single train/test split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4)  Can be used for model selection.</a:t>
            </a:r>
          </a:p>
        </p:txBody>
      </p:sp>
    </p:spTree>
    <p:extLst>
      <p:ext uri="{BB962C8B-B14F-4D97-AF65-F5344CB8AC3E}">
        <p14:creationId xmlns:p14="http://schemas.microsoft.com/office/powerpoint/2010/main" val="25532213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904913" cy="324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Features of n-fold cross-validation: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More accurate </a:t>
            </a:r>
            <a:r>
              <a:rPr lang="en-US" sz="2500" dirty="0">
                <a:latin typeface="PFDinTextCompPro-Italic"/>
                <a:cs typeface="PFDinTextCompPro-Italic"/>
              </a:rPr>
              <a:t>estimate of OOS prediction error.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</a:t>
            </a:r>
            <a:r>
              <a:rPr lang="en-US" sz="2500" dirty="0">
                <a:latin typeface="PFDinTextCompPro-Italic"/>
                <a:cs typeface="PFDinTextCompPro-Italic"/>
              </a:rPr>
              <a:t>More efficient use of data than single train/test split.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      - Each record in our dataset is used for both training and testing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3)  Presents tradeoff between efficiency and computational expense.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       - 10-fold CV is 10x more expensive than </a:t>
            </a:r>
            <a:r>
              <a:rPr lang="en-US" sz="2500" dirty="0">
                <a:latin typeface="PFDinTextCompPro-Italic"/>
                <a:cs typeface="PFDinTextCompPro-Italic"/>
              </a:rPr>
              <a:t>a single train/test split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4)  Can be used for model selection.</a:t>
            </a: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6967537" y="1104900"/>
            <a:ext cx="1463675" cy="1463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Leave one out cross-validation is a special case of n-fold cross-validation.</a:t>
              </a: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68759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093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7855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more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413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601074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II. Evaluation PROCEDURES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3454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Training error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43964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 smtClean="0">
                <a:latin typeface="PFDinTextCompPro-Italic"/>
                <a:cs typeface="PFDinTextCompPro-Italic"/>
              </a:rPr>
              <a:t>What’s wrong with training error?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3095855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Training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5466961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What’s wrong with training error?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we train our model using the entire dataset.</a:t>
            </a:r>
          </a:p>
        </p:txBody>
      </p:sp>
    </p:spTree>
    <p:extLst>
      <p:ext uri="{BB962C8B-B14F-4D97-AF65-F5344CB8AC3E}">
        <p14:creationId xmlns:p14="http://schemas.microsoft.com/office/powerpoint/2010/main" val="29800837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12973</TotalTime>
  <Pages>0</Pages>
  <Words>2576</Words>
  <Characters>0</Characters>
  <Application>Microsoft Macintosh PowerPoint</Application>
  <PresentationFormat>Custom</PresentationFormat>
  <Lines>0</Lines>
  <Paragraphs>577</Paragraphs>
  <Slides>57</Slides>
  <Notes>57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59" baseType="lpstr">
      <vt:lpstr>GA_Instructor_Template_Deck</vt:lpstr>
      <vt:lpstr>Agenda</vt:lpstr>
      <vt:lpstr>INTRO to DATA SCIENCE EVALUATION METRICS AND PROCEDURES</vt:lpstr>
      <vt:lpstr> FOR PREDICTION:  I. EVALUATION METRICS iI. EVALUATION PROCEDURES</vt:lpstr>
      <vt:lpstr>I. Evaluation METRICS</vt:lpstr>
      <vt:lpstr>PowerPoint Presentation</vt:lpstr>
      <vt:lpstr>PowerPoint Presentation</vt:lpstr>
      <vt:lpstr>PowerPoint Presentation</vt:lpstr>
      <vt:lpstr>II. Evaluation PROCEDURES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Aaron Schumacher</cp:lastModifiedBy>
  <cp:revision>1714</cp:revision>
  <cp:lastPrinted>2013-03-28T23:13:53Z</cp:lastPrinted>
  <dcterms:modified xsi:type="dcterms:W3CDTF">2014-03-17T03:32:54Z</dcterms:modified>
</cp:coreProperties>
</file>