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79"/>
  </p:notesMasterIdLst>
  <p:sldIdLst>
    <p:sldId id="258" r:id="rId3"/>
    <p:sldId id="340" r:id="rId4"/>
    <p:sldId id="326" r:id="rId5"/>
    <p:sldId id="473" r:id="rId6"/>
    <p:sldId id="1107" r:id="rId7"/>
    <p:sldId id="1108" r:id="rId8"/>
    <p:sldId id="1110" r:id="rId9"/>
    <p:sldId id="1111" r:id="rId10"/>
    <p:sldId id="1136" r:id="rId11"/>
    <p:sldId id="1112" r:id="rId12"/>
    <p:sldId id="1113" r:id="rId13"/>
    <p:sldId id="1114" r:id="rId14"/>
    <p:sldId id="1115" r:id="rId15"/>
    <p:sldId id="1116" r:id="rId16"/>
    <p:sldId id="1138" r:id="rId17"/>
    <p:sldId id="1118" r:id="rId18"/>
    <p:sldId id="1140" r:id="rId19"/>
    <p:sldId id="1142" r:id="rId20"/>
    <p:sldId id="1119" r:id="rId21"/>
    <p:sldId id="1010" r:id="rId22"/>
    <p:sldId id="1120" r:id="rId23"/>
    <p:sldId id="1121" r:id="rId24"/>
    <p:sldId id="1122" r:id="rId25"/>
    <p:sldId id="1009" r:id="rId26"/>
    <p:sldId id="1123" r:id="rId27"/>
    <p:sldId id="1143" r:id="rId28"/>
    <p:sldId id="1126" r:id="rId29"/>
    <p:sldId id="1127" r:id="rId30"/>
    <p:sldId id="1128" r:id="rId31"/>
    <p:sldId id="1129" r:id="rId32"/>
    <p:sldId id="1130" r:id="rId33"/>
    <p:sldId id="1132" r:id="rId34"/>
    <p:sldId id="1131" r:id="rId35"/>
    <p:sldId id="1134" r:id="rId36"/>
    <p:sldId id="1133" r:id="rId37"/>
    <p:sldId id="1194" r:id="rId38"/>
    <p:sldId id="1135" r:id="rId39"/>
    <p:sldId id="1145" r:id="rId40"/>
    <p:sldId id="1144" r:id="rId41"/>
    <p:sldId id="1149" r:id="rId42"/>
    <p:sldId id="1150" r:id="rId43"/>
    <p:sldId id="1153" r:id="rId44"/>
    <p:sldId id="1154" r:id="rId45"/>
    <p:sldId id="1155" r:id="rId46"/>
    <p:sldId id="1166" r:id="rId47"/>
    <p:sldId id="1159" r:id="rId48"/>
    <p:sldId id="1160" r:id="rId49"/>
    <p:sldId id="1161" r:id="rId50"/>
    <p:sldId id="1162" r:id="rId51"/>
    <p:sldId id="1163" r:id="rId52"/>
    <p:sldId id="1164" r:id="rId53"/>
    <p:sldId id="1165" r:id="rId54"/>
    <p:sldId id="1168" r:id="rId55"/>
    <p:sldId id="1170" r:id="rId56"/>
    <p:sldId id="1171" r:id="rId57"/>
    <p:sldId id="1169" r:id="rId58"/>
    <p:sldId id="1172" r:id="rId59"/>
    <p:sldId id="1174" r:id="rId60"/>
    <p:sldId id="1182" r:id="rId61"/>
    <p:sldId id="1178" r:id="rId62"/>
    <p:sldId id="1179" r:id="rId63"/>
    <p:sldId id="1180" r:id="rId64"/>
    <p:sldId id="1177" r:id="rId65"/>
    <p:sldId id="1181" r:id="rId66"/>
    <p:sldId id="1183" r:id="rId67"/>
    <p:sldId id="1184" r:id="rId68"/>
    <p:sldId id="1185" r:id="rId69"/>
    <p:sldId id="1186" r:id="rId70"/>
    <p:sldId id="1188" r:id="rId71"/>
    <p:sldId id="1187" r:id="rId72"/>
    <p:sldId id="1192" r:id="rId73"/>
    <p:sldId id="1193" r:id="rId74"/>
    <p:sldId id="1189" r:id="rId75"/>
    <p:sldId id="1190" r:id="rId76"/>
    <p:sldId id="1050" r:id="rId77"/>
    <p:sldId id="504" r:id="rId78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8" autoAdjust="0"/>
    <p:restoredTop sz="99841" autoAdjust="0"/>
  </p:normalViewPr>
  <p:slideViewPr>
    <p:cSldViewPr>
      <p:cViewPr>
        <p:scale>
          <a:sx n="125" d="100"/>
          <a:sy n="125" d="100"/>
        </p:scale>
        <p:origin x="-560" y="-80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80" Type="http://schemas.openxmlformats.org/officeDocument/2006/relationships/printerSettings" Target="printerSettings/printerSettings1.bin"/><Relationship Id="rId81" Type="http://schemas.openxmlformats.org/officeDocument/2006/relationships/presProps" Target="presProps.xml"/><Relationship Id="rId82" Type="http://schemas.openxmlformats.org/officeDocument/2006/relationships/viewProps" Target="viewProps.xml"/><Relationship Id="rId83" Type="http://schemas.openxmlformats.org/officeDocument/2006/relationships/theme" Target="theme/theme1.xml"/><Relationship Id="rId84" Type="http://schemas.openxmlformats.org/officeDocument/2006/relationships/tableStyles" Target="tableStyles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notesMaster" Target="notesMasters/notesMaster1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4/23/14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details can be found in refs posted on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schoology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picture illustrates “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jensen’s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inequality”: secant line of convex function f(x) lies above the graph of f(x)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margin = 1/norm(w), so this min will maximize the margin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y = label (-1, +1)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QP: quadratic opt w/ linear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C = cost parameter, soft-margin constant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Greek letter is “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zai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” or “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sai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” or “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ksai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”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C = cost parameter, soft-margin constant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 C (cost parameter, soft-margin constant) controls complexity by specifying penalty for training error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 sum zetas gives upper bound on the number of misclassified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high penalty  fewer misclassified results  narrow margin  more generalization error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alphas etc. amount to re-writing the w from earlier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Dot product when vectors are in Euclidean space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Feature spaces have same dims here, but logic generalizes to higher dims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we need a more clever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linear classifier – assumes data is *linearly separable*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gamma = width of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gaussian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kernel (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corresp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to SD)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gamma = width of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gaussian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kernel (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corresp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to SD)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more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hyperparams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more model complexity (tougher to avoid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overfitting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overfitting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for high values of gamma!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Einstein: talking about physics w/o geometry is like talking about thoughts w/o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5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8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3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support vector machines</a:t>
            </a:r>
            <a:endParaRPr lang="en-US" sz="5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the decision boundary derived?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Using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geometric reasoning</a:t>
            </a:r>
            <a:r>
              <a:rPr lang="en-US" sz="3000" dirty="0" smtClean="0">
                <a:latin typeface="PFDinTextCompPro-Italic"/>
                <a:cs typeface="PFDinTextCompPro-Italic"/>
              </a:rPr>
              <a:t> (as opposed to the algebraic reasoning we’ve used to derive other classifiers).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generalization error is equated with the geometric concept of </a:t>
            </a:r>
            <a:r>
              <a:rPr lang="en-US" sz="3000" dirty="0" smtClean="0">
                <a:latin typeface="PFDinTextCompPro-Medium"/>
                <a:cs typeface="PFDinTextCompPro-Medium"/>
              </a:rPr>
              <a:t>margin</a:t>
            </a:r>
            <a:r>
              <a:rPr lang="en-US" sz="3000" dirty="0" smtClean="0">
                <a:latin typeface="PFDinTextCompPro-Italic"/>
                <a:cs typeface="PFDinTextCompPro-Italic"/>
              </a:rPr>
              <a:t>, which is the region along the decision boundary that is free of data points.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6797476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515" y="1022444"/>
            <a:ext cx="6356044" cy="406345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1937" y="4967526"/>
            <a:ext cx="45157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 </a:t>
            </a:r>
            <a:r>
              <a:rPr lang="en-US" sz="800" i="1" u="sng" dirty="0" smtClean="0">
                <a:latin typeface="+mn-lt"/>
              </a:rPr>
              <a:t>Data </a:t>
            </a:r>
            <a:r>
              <a:rPr lang="en-US" sz="800" i="1" u="sng" dirty="0">
                <a:latin typeface="+mn-lt"/>
              </a:rPr>
              <a:t>Analysis with Open Source Tools</a:t>
            </a:r>
            <a:r>
              <a:rPr lang="en-US" sz="800" i="1" dirty="0">
                <a:latin typeface="+mn-lt"/>
              </a:rPr>
              <a:t>, by Philipp K. </a:t>
            </a:r>
            <a:r>
              <a:rPr lang="en-US" sz="800" i="1" dirty="0" err="1">
                <a:latin typeface="+mn-lt"/>
              </a:rPr>
              <a:t>Janert</a:t>
            </a:r>
            <a:r>
              <a:rPr lang="en-US" sz="800" i="1" dirty="0">
                <a:latin typeface="+mn-lt"/>
              </a:rPr>
              <a:t>. </a:t>
            </a:r>
            <a:r>
              <a:rPr lang="en-US" sz="800" i="1" dirty="0" smtClean="0">
                <a:latin typeface="+mn-lt"/>
              </a:rPr>
              <a:t>O’Reilly Media, 2011.</a:t>
            </a:r>
            <a:endParaRPr lang="en-US" sz="800" i="1" dirty="0"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1459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the decision boundary derived?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Using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geometric reasoning</a:t>
            </a:r>
            <a:r>
              <a:rPr lang="en-US" sz="3000" dirty="0" smtClean="0">
                <a:latin typeface="PFDinTextCompPro-Italic"/>
                <a:cs typeface="PFDinTextCompPro-Italic"/>
              </a:rPr>
              <a:t> (as opposed to the algebraic reasoning we’ve used to derive other classifiers).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goal of an SVM is to create the linear decision boundary with the largest margin. This is commonly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maximum margin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hyperplane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9598912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the decision boundary derived?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Using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geometric reasoning</a:t>
            </a:r>
            <a:r>
              <a:rPr lang="en-US" sz="3000" dirty="0" smtClean="0">
                <a:latin typeface="PFDinTextCompPro-Italic"/>
                <a:cs typeface="PFDinTextCompPro-Italic"/>
              </a:rPr>
              <a:t> (as opposed to the algebraic reasoning we’ve used to derive other classifiers).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The goal of an SVM is to create the linear decision boundary with the largest margin. This is commonly called the </a:t>
            </a:r>
            <a:r>
              <a:rPr lang="en-US" sz="3000" dirty="0">
                <a:latin typeface="PFDinTextCompPro-Medium"/>
                <a:cs typeface="PFDinTextCompPro-Medium"/>
              </a:rPr>
              <a:t>maximum margin </a:t>
            </a:r>
            <a:r>
              <a:rPr lang="en-US" sz="3000" dirty="0" err="1">
                <a:latin typeface="PFDinTextCompPro-Medium"/>
                <a:cs typeface="PFDinTextCompPro-Medium"/>
              </a:rPr>
              <a:t>hyperplane</a:t>
            </a:r>
            <a:r>
              <a:rPr lang="en-US" sz="3000" dirty="0">
                <a:latin typeface="PFDinTextCompPro-Italic"/>
                <a:cs typeface="PFDinTextCompPro-Italic"/>
              </a:rPr>
              <a:t>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1409700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A </a:t>
              </a:r>
              <a:r>
                <a:rPr lang="en-US" sz="900" i="1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hyperplane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is just a high-dimensional generalization of a line.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82464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If SVM is a linear classifier, how can you use it for nonlinear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classification?</a:t>
            </a:r>
          </a:p>
        </p:txBody>
      </p:sp>
    </p:spTree>
    <p:extLst>
      <p:ext uri="{BB962C8B-B14F-4D97-AF65-F5344CB8AC3E}">
        <p14:creationId xmlns:p14="http://schemas.microsoft.com/office/powerpoint/2010/main" val="5474372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If SVM is a linear classifier, how can you use it for nonlinear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classification?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Using a clever maneuver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kernel trick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98978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Kernel trick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Nonlinear applications of SVM </a:t>
            </a:r>
            <a:r>
              <a:rPr lang="en-US" sz="3000" dirty="0" smtClean="0">
                <a:latin typeface="PFDinTextCompPro-Italic"/>
                <a:cs typeface="PFDinTextCompPro-Italic"/>
              </a:rPr>
              <a:t>rely </a:t>
            </a:r>
            <a:r>
              <a:rPr lang="en-US" sz="3000" dirty="0">
                <a:latin typeface="PFDinTextCompPro-Italic"/>
                <a:cs typeface="PFDinTextCompPro-Italic"/>
              </a:rPr>
              <a:t>on </a:t>
            </a:r>
            <a:r>
              <a:rPr lang="en-US" sz="3000" dirty="0" smtClean="0">
                <a:latin typeface="PFDinTextCompPro-Italic"/>
                <a:cs typeface="PFDinTextCompPro-Italic"/>
              </a:rPr>
              <a:t>an implicit (nonlinear) mapping </a:t>
            </a:r>
            <a:r>
              <a:rPr lang="en-US" sz="3000" dirty="0">
                <a:latin typeface="Symbol" charset="2"/>
                <a:cs typeface="Symbol" charset="2"/>
              </a:rPr>
              <a:t>F</a:t>
            </a:r>
            <a:r>
              <a:rPr lang="en-US" sz="3000" dirty="0">
                <a:latin typeface="PFDinTextCompPro-Italic"/>
                <a:cs typeface="PFDinTextCompPro-Italic"/>
              </a:rPr>
              <a:t> that sends vectors from the original feature space </a:t>
            </a:r>
            <a:r>
              <a:rPr lang="en-US" sz="2500" i="1" dirty="0">
                <a:latin typeface="+mn-lt"/>
                <a:cs typeface="PFDinTextCompPro-Italic"/>
              </a:rPr>
              <a:t>K</a:t>
            </a:r>
            <a:r>
              <a:rPr lang="en-US" sz="3000" dirty="0">
                <a:latin typeface="PFDinTextCompPro-Italic"/>
                <a:cs typeface="PFDinTextCompPro-Italic"/>
              </a:rPr>
              <a:t> into a higher-dimensional feature space </a:t>
            </a:r>
            <a:r>
              <a:rPr lang="en-US" sz="2500" i="1" dirty="0">
                <a:latin typeface="+mn-lt"/>
                <a:cs typeface="PFDinTextCompPro-Italic"/>
              </a:rPr>
              <a:t>K’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797224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Kernel trick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Nonlinear applications of SVM rely on an implicit (nonlinear) mapping </a:t>
            </a:r>
            <a:r>
              <a:rPr lang="en-US" sz="3000" dirty="0">
                <a:latin typeface="Symbol" charset="2"/>
                <a:cs typeface="Symbol" charset="2"/>
              </a:rPr>
              <a:t>F</a:t>
            </a:r>
            <a:r>
              <a:rPr lang="en-US" sz="3000" dirty="0">
                <a:latin typeface="PFDinTextCompPro-Italic"/>
                <a:cs typeface="PFDinTextCompPro-Italic"/>
              </a:rPr>
              <a:t> that sends vectors from the original feature space </a:t>
            </a:r>
            <a:r>
              <a:rPr lang="en-US" sz="2500" i="1" dirty="0">
                <a:latin typeface="+mn-lt"/>
                <a:cs typeface="PFDinTextCompPro-Italic"/>
              </a:rPr>
              <a:t>K</a:t>
            </a:r>
            <a:r>
              <a:rPr lang="en-US" sz="3000" dirty="0">
                <a:latin typeface="PFDinTextCompPro-Italic"/>
                <a:cs typeface="PFDinTextCompPro-Italic"/>
              </a:rPr>
              <a:t> into a higher-dimensional feature space </a:t>
            </a:r>
            <a:r>
              <a:rPr lang="en-US" sz="2500" i="1" dirty="0">
                <a:latin typeface="+mn-lt"/>
                <a:cs typeface="PFDinTextCompPro-Italic"/>
              </a:rPr>
              <a:t>K’</a:t>
            </a:r>
            <a:r>
              <a:rPr lang="en-US" sz="3000" dirty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Symbol" charset="2"/>
              <a:cs typeface="Symbol" charset="2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Nonlinear classification in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is then obtained by creating a linear decision boundary in </a:t>
            </a:r>
            <a:r>
              <a:rPr lang="en-US" sz="2500" i="1" dirty="0" smtClean="0">
                <a:latin typeface="+mn-lt"/>
                <a:cs typeface="PFDinTextCompPro-Italic"/>
              </a:rPr>
              <a:t>K’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49068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Kernel trick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Nonlinear applications of SVM rely on an implicit (nonlinear) </a:t>
            </a:r>
            <a:r>
              <a:rPr lang="en-US" sz="3000" dirty="0" smtClean="0">
                <a:latin typeface="PFDinTextCompPro-Italic"/>
                <a:cs typeface="PFDinTextCompPro-Italic"/>
              </a:rPr>
              <a:t>mapping </a:t>
            </a:r>
            <a:r>
              <a:rPr lang="en-US" sz="3000" dirty="0" smtClean="0">
                <a:latin typeface="Symbol" charset="2"/>
                <a:cs typeface="Symbol" charset="2"/>
              </a:rPr>
              <a:t>F</a:t>
            </a:r>
            <a:r>
              <a:rPr lang="en-US" sz="3000" dirty="0" smtClean="0">
                <a:latin typeface="PFDinTextCompPro-Italic"/>
                <a:cs typeface="PFDinTextCompPro-Italic"/>
              </a:rPr>
              <a:t> that </a:t>
            </a:r>
            <a:r>
              <a:rPr lang="en-US" sz="3000" dirty="0">
                <a:latin typeface="PFDinTextCompPro-Italic"/>
                <a:cs typeface="PFDinTextCompPro-Italic"/>
              </a:rPr>
              <a:t>sends vectors from the original feature space </a:t>
            </a:r>
            <a:r>
              <a:rPr lang="en-US" sz="2500" i="1" dirty="0">
                <a:latin typeface="+mn-lt"/>
                <a:cs typeface="PFDinTextCompPro-Italic"/>
              </a:rPr>
              <a:t>K</a:t>
            </a:r>
            <a:r>
              <a:rPr lang="en-US" sz="3000" dirty="0">
                <a:latin typeface="PFDinTextCompPro-Italic"/>
                <a:cs typeface="PFDinTextCompPro-Italic"/>
              </a:rPr>
              <a:t> into a higher-dimensional feature space </a:t>
            </a:r>
            <a:r>
              <a:rPr lang="en-US" sz="2500" i="1" dirty="0">
                <a:latin typeface="+mn-lt"/>
                <a:cs typeface="PFDinTextCompPro-Italic"/>
              </a:rPr>
              <a:t>K’</a:t>
            </a:r>
            <a:r>
              <a:rPr lang="en-US" sz="3000" dirty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Symbol" charset="2"/>
              <a:cs typeface="Symbol" charset="2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Nonlinear classification in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is then obtained by creating a linear decision boundary in </a:t>
            </a:r>
            <a:r>
              <a:rPr lang="en-US" sz="2500" i="1" dirty="0" smtClean="0">
                <a:latin typeface="+mn-lt"/>
                <a:cs typeface="PFDinTextCompPro-Italic"/>
              </a:rPr>
              <a:t>K’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In practice, this involves no computations in the higher dimensional space</a:t>
            </a:r>
            <a:r>
              <a:rPr lang="en-US" sz="3000" dirty="0" smtClean="0">
                <a:latin typeface="PFDinTextCompPro-Italic"/>
                <a:cs typeface="PFDinTextCompPro-Italic"/>
              </a:rPr>
              <a:t>!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4707612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II. maximum margin </a:t>
            </a:r>
            <a:r>
              <a:rPr lang="en-US" sz="7500" dirty="0" err="1" smtClean="0"/>
              <a:t>hyperplanes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7659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support vector machines</a:t>
            </a: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Maximum margin </a:t>
            </a: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hyperplanes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Slack variables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Nonlinear classification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exercise: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V. </a:t>
            </a: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svm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 in </a:t>
            </a: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scikit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-learn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How is the decision boundary (</a:t>
            </a:r>
            <a:r>
              <a:rPr lang="en-US" sz="3000" dirty="0" err="1">
                <a:latin typeface="PFDinTextCompPro-Italic"/>
                <a:cs typeface="PFDinTextCompPro-Italic"/>
              </a:rPr>
              <a:t>mmh</a:t>
            </a:r>
            <a:r>
              <a:rPr lang="en-US" sz="3000" dirty="0">
                <a:latin typeface="PFDinTextCompPro-Italic"/>
                <a:cs typeface="PFDinTextCompPro-Italic"/>
              </a:rPr>
              <a:t>) derived?</a:t>
            </a:r>
          </a:p>
        </p:txBody>
      </p:sp>
    </p:spTree>
    <p:extLst>
      <p:ext uri="{BB962C8B-B14F-4D97-AF65-F5344CB8AC3E}">
        <p14:creationId xmlns:p14="http://schemas.microsoft.com/office/powerpoint/2010/main" val="10848148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the decision boundary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mmh</a:t>
            </a:r>
            <a:r>
              <a:rPr lang="en-US" sz="3000" dirty="0" smtClean="0">
                <a:latin typeface="PFDinTextCompPro-Italic"/>
                <a:cs typeface="PFDinTextCompPro-Italic"/>
              </a:rPr>
              <a:t>) derived?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By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discriminant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,</a:t>
            </a:r>
          </a:p>
          <a:p>
            <a:pPr algn="l"/>
            <a:endParaRPr lang="en-US" sz="3000" dirty="0">
              <a:latin typeface="PFDinTextCompPro-Medium"/>
              <a:cs typeface="PFDinTextCompPro-Medium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endParaRPr lang="en-US" sz="3000" dirty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such that w is 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weight vector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b is 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bias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037" y="2413000"/>
            <a:ext cx="34290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476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the decision boundary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mmh</a:t>
            </a:r>
            <a:r>
              <a:rPr lang="en-US" sz="3000" dirty="0" smtClean="0">
                <a:latin typeface="PFDinTextCompPro-Italic"/>
                <a:cs typeface="PFDinTextCompPro-Italic"/>
              </a:rPr>
              <a:t>) derived?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 By the </a:t>
            </a:r>
            <a:r>
              <a:rPr lang="en-US" sz="3000" dirty="0">
                <a:latin typeface="PFDinTextCompPro-Medium"/>
                <a:cs typeface="PFDinTextCompPro-Medium"/>
              </a:rPr>
              <a:t>discriminant function</a:t>
            </a:r>
            <a:r>
              <a:rPr lang="en-US" sz="3000" dirty="0">
                <a:latin typeface="PFDinTextCompPro-Italic"/>
                <a:cs typeface="PFDinTextCompPro-Italic"/>
              </a:rPr>
              <a:t>,</a:t>
            </a:r>
          </a:p>
          <a:p>
            <a:pPr algn="l"/>
            <a:endParaRPr lang="en-US" sz="3000" dirty="0">
              <a:latin typeface="PFDinTextCompPro-Medium"/>
              <a:cs typeface="PFDinTextCompPro-Medium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endParaRPr lang="en-US" sz="3000" dirty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such that w is 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weight vector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b is 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bias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sign of </a:t>
            </a:r>
            <a:r>
              <a:rPr lang="en-US" sz="2500" i="1" dirty="0" smtClean="0">
                <a:latin typeface="+mn-lt"/>
                <a:cs typeface="PFDinTextCompPro-Italic"/>
              </a:rPr>
              <a:t>f(x)</a:t>
            </a:r>
            <a:r>
              <a:rPr lang="en-US" sz="3000" dirty="0" smtClean="0">
                <a:latin typeface="PFDinTextCompPro-Italic"/>
                <a:cs typeface="PFDinTextCompPro-Italic"/>
              </a:rPr>
              <a:t> determines the (binary) class label of a record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037" y="2413000"/>
            <a:ext cx="34290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811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037" y="2413000"/>
            <a:ext cx="3429000" cy="825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721" y="952500"/>
            <a:ext cx="4545633" cy="4149260"/>
          </a:xfrm>
          <a:prstGeom prst="rect">
            <a:avLst/>
          </a:prstGeom>
        </p:spPr>
      </p:pic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332662" y="1409700"/>
            <a:ext cx="1463675" cy="2209800"/>
            <a:chOff x="0" y="0"/>
            <a:chExt cx="1280" cy="1280"/>
          </a:xfrm>
        </p:grpSpPr>
        <p:pic>
          <p:nvPicPr>
            <p:cNvPr id="10" name="Picture 2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2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 weight vector determines the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orientation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of the decision boundary.</a:t>
              </a:r>
              <a:endParaRPr lang="en-US" sz="9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 bias determines its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translation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from the origin.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1937" y="4988868"/>
            <a:ext cx="28264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latin typeface="+mn-lt"/>
                <a:cs typeface="PFDinTextCompPro-Italic"/>
              </a:rPr>
              <a:t>source: http://</a:t>
            </a:r>
            <a:r>
              <a:rPr lang="en-US" sz="900" i="1" dirty="0" err="1">
                <a:latin typeface="+mn-lt"/>
                <a:cs typeface="PFDinTextCompPro-Italic"/>
              </a:rPr>
              <a:t>pyml.sourceforge.net</a:t>
            </a:r>
            <a:r>
              <a:rPr lang="en-US" sz="900" i="1" dirty="0">
                <a:latin typeface="+mn-lt"/>
                <a:cs typeface="PFDinTextCompPro-Italic"/>
              </a:rPr>
              <a:t>/doc/</a:t>
            </a:r>
            <a:r>
              <a:rPr lang="en-US" sz="900" i="1" dirty="0" err="1">
                <a:latin typeface="+mn-lt"/>
                <a:cs typeface="PFDinTextCompPro-Italic"/>
              </a:rPr>
              <a:t>howto.pdf</a:t>
            </a:r>
            <a:endParaRPr lang="en-US" sz="900" i="1" dirty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0898047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As we said before, SVM solves for the decision boundary that minimizes generalization error, or equivalently, that has the maximum margin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Why are these the same thing?</a:t>
            </a:r>
          </a:p>
        </p:txBody>
      </p:sp>
    </p:spTree>
    <p:extLst>
      <p:ext uri="{BB962C8B-B14F-4D97-AF65-F5344CB8AC3E}">
        <p14:creationId xmlns:p14="http://schemas.microsoft.com/office/powerpoint/2010/main" val="7976453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As we said before, SVM solves for the decision boundary that minimizes generalization error, or equivalently, that has the maximum margin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Why are these the same thing?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Because using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mmh</a:t>
            </a:r>
            <a:r>
              <a:rPr lang="en-US" sz="3000" dirty="0" smtClean="0">
                <a:latin typeface="PFDinTextCompPro-Italic"/>
                <a:cs typeface="PFDinTextCompPro-Italic"/>
              </a:rPr>
              <a:t> as the decision boundary minimizes the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probability that a small perturbation in the position of a point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produces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 classification error.</a:t>
            </a:r>
          </a:p>
        </p:txBody>
      </p:sp>
    </p:spTree>
    <p:extLst>
      <p:ext uri="{BB962C8B-B14F-4D97-AF65-F5344CB8AC3E}">
        <p14:creationId xmlns:p14="http://schemas.microsoft.com/office/powerpoint/2010/main" val="4864630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As we said before, SVM solves for the decision boundary that minimizes generalization error, or equivalently, that has the maximum margin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Why are these the same thing?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Because using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mmh</a:t>
            </a:r>
            <a:r>
              <a:rPr lang="en-US" sz="3000" dirty="0" smtClean="0">
                <a:latin typeface="PFDinTextCompPro-Italic"/>
                <a:cs typeface="PFDinTextCompPro-Italic"/>
              </a:rPr>
              <a:t> as the decision boundary minimizes the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probability that a small perturbation in the position of a point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produces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 classification error.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2079625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Intuitively, the wider the margin, the clearer the distinction between classes.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42694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7145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Selecting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mmh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an exercise in analytic geometry.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particular, this task reduces to the optimization of a </a:t>
            </a:r>
            <a:r>
              <a:rPr lang="en-US" sz="3000" dirty="0" smtClean="0">
                <a:latin typeface="PFDinTextCompPro-Medium"/>
                <a:cs typeface="PFDinTextCompPro-Medium"/>
              </a:rPr>
              <a:t>convex </a:t>
            </a:r>
            <a:r>
              <a:rPr lang="en-US" sz="3000" dirty="0" smtClean="0">
                <a:latin typeface="PFDinTextCompPro-Italic"/>
                <a:cs typeface="PFDinTextCompPro-Italic"/>
              </a:rPr>
              <a:t>objective function.</a:t>
            </a:r>
          </a:p>
        </p:txBody>
      </p:sp>
    </p:spTree>
    <p:extLst>
      <p:ext uri="{BB962C8B-B14F-4D97-AF65-F5344CB8AC3E}">
        <p14:creationId xmlns:p14="http://schemas.microsoft.com/office/powerpoint/2010/main" val="24040681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Convex functions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68" y="1104884"/>
            <a:ext cx="7577138" cy="39871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7673" y="4988868"/>
            <a:ext cx="34932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latin typeface="+mn-lt"/>
                <a:cs typeface="PFDinTextCompPro-Italic"/>
              </a:rPr>
              <a:t>source: http://</a:t>
            </a:r>
            <a:r>
              <a:rPr lang="en-US" sz="900" i="1" dirty="0" err="1">
                <a:latin typeface="+mn-lt"/>
                <a:cs typeface="PFDinTextCompPro-Italic"/>
              </a:rPr>
              <a:t>en.wikipedia.org</a:t>
            </a:r>
            <a:r>
              <a:rPr lang="en-US" sz="900" i="1" dirty="0">
                <a:latin typeface="+mn-lt"/>
                <a:cs typeface="PFDinTextCompPro-Italic"/>
              </a:rPr>
              <a:t>/wiki/</a:t>
            </a:r>
            <a:r>
              <a:rPr lang="en-US" sz="900" i="1" dirty="0" err="1">
                <a:latin typeface="+mn-lt"/>
                <a:cs typeface="PFDinTextCompPro-Italic"/>
              </a:rPr>
              <a:t>File:ConvexFunction.svg</a:t>
            </a:r>
            <a:endParaRPr lang="en-US" sz="900" i="1" dirty="0">
              <a:latin typeface="+mn-lt"/>
              <a:cs typeface="PFDinTextCompPro-Italic"/>
            </a:endParaRPr>
          </a:p>
        </p:txBody>
      </p: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474662" y="1241425"/>
            <a:ext cx="1463675" cy="1463675"/>
            <a:chOff x="0" y="0"/>
            <a:chExt cx="1280" cy="1280"/>
          </a:xfrm>
        </p:grpSpPr>
        <p:pic>
          <p:nvPicPr>
            <p:cNvPr id="11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3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 black curve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f(x)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is  a convex function of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x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57559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Selecting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mmh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 straightforward exercise in analytic geometry (we won’t go through the details here).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particular, this task reduces to the optimization of a </a:t>
            </a:r>
            <a:r>
              <a:rPr lang="en-US" sz="3000" dirty="0" smtClean="0">
                <a:latin typeface="PFDinTextCompPro-Medium"/>
                <a:cs typeface="PFDinTextCompPro-Medium"/>
              </a:rPr>
              <a:t>convex </a:t>
            </a:r>
            <a:r>
              <a:rPr lang="en-US" sz="3000" dirty="0" smtClean="0">
                <a:latin typeface="PFDinTextCompPro-Italic"/>
                <a:cs typeface="PFDinTextCompPro-Italic"/>
              </a:rPr>
              <a:t>objective function.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is nice because convex optimization problems are guaranteed to give </a:t>
            </a:r>
            <a:r>
              <a:rPr lang="en-US" sz="3000" dirty="0" smtClean="0">
                <a:latin typeface="PFDinTextCompPro-Medium"/>
                <a:cs typeface="PFDinTextCompPro-Medium"/>
              </a:rPr>
              <a:t>global optima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(and they’re easy to solve numerically too).</a:t>
            </a:r>
          </a:p>
        </p:txBody>
      </p:sp>
    </p:spTree>
    <p:extLst>
      <p:ext uri="{BB962C8B-B14F-4D97-AF65-F5344CB8AC3E}">
        <p14:creationId xmlns:p14="http://schemas.microsoft.com/office/powerpoint/2010/main" val="32904771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I. support vector machines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Selecting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mmh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 straightforward exercise in analytic geometry (we won’t go through the details here).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particular, this task reduces to the optimization of a </a:t>
            </a:r>
            <a:r>
              <a:rPr lang="en-US" sz="3000" dirty="0" smtClean="0">
                <a:latin typeface="PFDinTextCompPro-Medium"/>
                <a:cs typeface="PFDinTextCompPro-Medium"/>
              </a:rPr>
              <a:t>convex </a:t>
            </a:r>
            <a:r>
              <a:rPr lang="en-US" sz="3000" dirty="0" smtClean="0">
                <a:latin typeface="PFDinTextCompPro-Italic"/>
                <a:cs typeface="PFDinTextCompPro-Italic"/>
              </a:rPr>
              <a:t>objective function.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This is nice because convex optimization problems are guaranteed to give </a:t>
            </a:r>
            <a:r>
              <a:rPr lang="en-US" sz="3000" dirty="0">
                <a:latin typeface="PFDinTextCompPro-Medium"/>
                <a:cs typeface="PFDinTextCompPro-Medium"/>
              </a:rPr>
              <a:t>global optima</a:t>
            </a:r>
            <a:r>
              <a:rPr lang="en-US" sz="3000" dirty="0">
                <a:latin typeface="PFDinTextCompPro-Italic"/>
                <a:cs typeface="PFDinTextCompPro-Italic"/>
              </a:rPr>
              <a:t> (and they’re easy to solve numerically too).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408862" y="2019300"/>
            <a:ext cx="1463675" cy="1600200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 heuristic techniques we’ve discussed (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eg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greedy algorithms) are not necessary with convex optimization!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2867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Notice that the margin depends only on a </a:t>
            </a:r>
            <a:r>
              <a:rPr lang="en-US" sz="3000" i="1" dirty="0">
                <a:latin typeface="PFDinTextCompPro-Italic"/>
                <a:cs typeface="PFDinTextCompPro-Italic"/>
              </a:rPr>
              <a:t>subset</a:t>
            </a:r>
            <a:r>
              <a:rPr lang="en-US" sz="3000" dirty="0">
                <a:latin typeface="PFDinTextCompPro-Italic"/>
                <a:cs typeface="PFDinTextCompPro-Italic"/>
              </a:rPr>
              <a:t> of the training data; namely, those points that are nearest to the decision boundary.</a:t>
            </a:r>
          </a:p>
        </p:txBody>
      </p:sp>
    </p:spTree>
    <p:extLst>
      <p:ext uri="{BB962C8B-B14F-4D97-AF65-F5344CB8AC3E}">
        <p14:creationId xmlns:p14="http://schemas.microsoft.com/office/powerpoint/2010/main" val="15300875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1937" y="4988868"/>
            <a:ext cx="28264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latin typeface="+mn-lt"/>
                <a:cs typeface="PFDinTextCompPro-Italic"/>
              </a:rPr>
              <a:t>source: http://</a:t>
            </a:r>
            <a:r>
              <a:rPr lang="en-US" sz="900" i="1" dirty="0" err="1">
                <a:latin typeface="+mn-lt"/>
                <a:cs typeface="PFDinTextCompPro-Italic"/>
              </a:rPr>
              <a:t>pyml.sourceforge.net</a:t>
            </a:r>
            <a:r>
              <a:rPr lang="en-US" sz="900" i="1" dirty="0">
                <a:latin typeface="+mn-lt"/>
                <a:cs typeface="PFDinTextCompPro-Italic"/>
              </a:rPr>
              <a:t>/doc/</a:t>
            </a:r>
            <a:r>
              <a:rPr lang="en-US" sz="900" i="1" dirty="0" err="1">
                <a:latin typeface="+mn-lt"/>
                <a:cs typeface="PFDinTextCompPro-Italic"/>
              </a:rPr>
              <a:t>howto.pdf</a:t>
            </a:r>
            <a:endParaRPr lang="en-US" sz="900" i="1" dirty="0">
              <a:latin typeface="+mn-lt"/>
              <a:cs typeface="PFDinTextCompPro-Italic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36" y="1015178"/>
            <a:ext cx="4261667" cy="397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18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Notice that the margin depends only on a </a:t>
            </a:r>
            <a:r>
              <a:rPr lang="en-US" sz="3000" i="1" dirty="0">
                <a:latin typeface="PFDinTextCompPro-Italic"/>
                <a:cs typeface="PFDinTextCompPro-Italic"/>
              </a:rPr>
              <a:t>subset</a:t>
            </a:r>
            <a:r>
              <a:rPr lang="en-US" sz="3000" dirty="0">
                <a:latin typeface="PFDinTextCompPro-Italic"/>
                <a:cs typeface="PFDinTextCompPro-Italic"/>
              </a:rPr>
              <a:t> of the training data; namely, those points that are nearest to the decision boundary.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points are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support vectors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21825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Notice that the margin depends only on a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subset</a:t>
            </a:r>
            <a:r>
              <a:rPr lang="en-US" sz="3000" dirty="0" smtClean="0">
                <a:latin typeface="PFDinTextCompPro-Italic"/>
                <a:cs typeface="PFDinTextCompPro-Italic"/>
              </a:rPr>
              <a:t> of the training data; namely, those points that are nearest to the decision boundary.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points are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support vectors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other points (far from the decision boundary) don’t affect the construction of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mmh</a:t>
            </a:r>
            <a:r>
              <a:rPr lang="en-US" sz="3000" dirty="0" smtClean="0">
                <a:latin typeface="PFDinTextCompPro-Italic"/>
                <a:cs typeface="PFDinTextCompPro-Italic"/>
              </a:rPr>
              <a:t> at all!</a:t>
            </a:r>
          </a:p>
        </p:txBody>
      </p:sp>
    </p:spTree>
    <p:extLst>
      <p:ext uri="{BB962C8B-B14F-4D97-AF65-F5344CB8AC3E}">
        <p14:creationId xmlns:p14="http://schemas.microsoft.com/office/powerpoint/2010/main" val="35917211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All of the decision boundaries we’ve seen so far have split the data perfectly;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the data are </a:t>
            </a:r>
            <a:r>
              <a:rPr lang="en-US" sz="3000" dirty="0" smtClean="0">
                <a:latin typeface="PFDinTextCompPro-Medium"/>
                <a:cs typeface="PFDinTextCompPro-Medium"/>
              </a:rPr>
              <a:t>linearly separable</a:t>
            </a:r>
            <a:r>
              <a:rPr lang="en-US" sz="3000" dirty="0" smtClean="0">
                <a:latin typeface="PFDinTextCompPro-Italic"/>
                <a:cs typeface="PFDinTextCompPro-Italic"/>
              </a:rPr>
              <a:t>, and therefore the training error is 0.</a:t>
            </a:r>
          </a:p>
        </p:txBody>
      </p:sp>
    </p:spTree>
    <p:extLst>
      <p:ext uri="{BB962C8B-B14F-4D97-AF65-F5344CB8AC3E}">
        <p14:creationId xmlns:p14="http://schemas.microsoft.com/office/powerpoint/2010/main" val="18966971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All of the decision boundaries we’ve seen so far have split the data perfectly;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the data are </a:t>
            </a:r>
            <a:r>
              <a:rPr lang="en-US" sz="3000" dirty="0" smtClean="0">
                <a:latin typeface="PFDinTextCompPro-Medium"/>
                <a:cs typeface="PFDinTextCompPro-Medium"/>
              </a:rPr>
              <a:t>linearly separable</a:t>
            </a:r>
            <a:r>
              <a:rPr lang="en-US" sz="3000" dirty="0" smtClean="0">
                <a:latin typeface="PFDinTextCompPro-Italic"/>
                <a:cs typeface="PFDinTextCompPro-Italic"/>
              </a:rPr>
              <a:t>, and therefore the training error is 0.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optimization problem that this SVM solves is: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37" y="3670300"/>
            <a:ext cx="60960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953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All of the decision boundaries we’ve seen so far have split the data perfectly;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the data are </a:t>
            </a:r>
            <a:r>
              <a:rPr lang="en-US" sz="3000" dirty="0" smtClean="0">
                <a:latin typeface="PFDinTextCompPro-Medium"/>
                <a:cs typeface="PFDinTextCompPro-Medium"/>
              </a:rPr>
              <a:t>linearly separable</a:t>
            </a:r>
            <a:r>
              <a:rPr lang="en-US" sz="3000" dirty="0" smtClean="0">
                <a:latin typeface="PFDinTextCompPro-Italic"/>
                <a:cs typeface="PFDinTextCompPro-Italic"/>
              </a:rPr>
              <a:t>, and therefore the training error is 0.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optimization problem that this SVM solves is: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37" y="3670300"/>
            <a:ext cx="6096000" cy="1168400"/>
          </a:xfrm>
          <a:prstGeom prst="rect">
            <a:avLst/>
          </a:prstGeom>
        </p:spPr>
      </p:pic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408862" y="2324100"/>
            <a:ext cx="1463675" cy="2133600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type of optimization problem can be solved with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quadratic programming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 result of this </a:t>
              </a:r>
              <a:r>
                <a:rPr lang="en-US" sz="900" dirty="0" err="1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q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p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is the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hard margin classifier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we’ve been discussing.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01395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III. Slack </a:t>
            </a:r>
            <a:r>
              <a:rPr lang="en-US" sz="7500" dirty="0" err="1" smtClean="0"/>
              <a:t>varIables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179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Slack 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Recall that in building the hard margin classifier, we assumed that our data was </a:t>
            </a:r>
            <a:r>
              <a:rPr lang="en-US" sz="3000" dirty="0" smtClean="0">
                <a:latin typeface="PFDinTextCompPro-Medium"/>
                <a:cs typeface="PFDinTextCompPro-Medium"/>
              </a:rPr>
              <a:t>linearly separable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that we could perfectly classify each record with a linear decision boundary).</a:t>
            </a:r>
          </a:p>
        </p:txBody>
      </p:sp>
    </p:spTree>
    <p:extLst>
      <p:ext uri="{BB962C8B-B14F-4D97-AF65-F5344CB8AC3E}">
        <p14:creationId xmlns:p14="http://schemas.microsoft.com/office/powerpoint/2010/main" val="21840821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a support vector machine?</a:t>
            </a:r>
          </a:p>
        </p:txBody>
      </p:sp>
    </p:spTree>
    <p:extLst>
      <p:ext uri="{BB962C8B-B14F-4D97-AF65-F5344CB8AC3E}">
        <p14:creationId xmlns:p14="http://schemas.microsoft.com/office/powerpoint/2010/main" val="32781424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Slack 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Recall that in building the hard margin classifier, we assumed that our data was </a:t>
            </a:r>
            <a:r>
              <a:rPr lang="en-US" sz="3000" dirty="0" smtClean="0">
                <a:latin typeface="PFDinTextCompPro-Medium"/>
                <a:cs typeface="PFDinTextCompPro-Medium"/>
              </a:rPr>
              <a:t>linearly separable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that we could perfectly classify each record with a linear decision boundary).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that this was not true, or suppose that we wanted to use a larger margin at the expense of incurring some training error.</a:t>
            </a:r>
          </a:p>
        </p:txBody>
      </p:sp>
    </p:spTree>
    <p:extLst>
      <p:ext uri="{BB962C8B-B14F-4D97-AF65-F5344CB8AC3E}">
        <p14:creationId xmlns:p14="http://schemas.microsoft.com/office/powerpoint/2010/main" val="20294157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Slack 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Recall that in building the hard margin classifier, we assumed that our data was </a:t>
            </a:r>
            <a:r>
              <a:rPr lang="en-US" sz="3000" dirty="0" smtClean="0">
                <a:latin typeface="PFDinTextCompPro-Medium"/>
                <a:cs typeface="PFDinTextCompPro-Medium"/>
              </a:rPr>
              <a:t>linearly separable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that we could perfectly classify each record with a linear decision boundary).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that this was not true, or suppose that we wanted to use a larger margin at the expense of incurring some training error.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can be done using by introducing </a:t>
            </a:r>
            <a:r>
              <a:rPr lang="en-US" sz="3000" dirty="0" smtClean="0">
                <a:latin typeface="PFDinTextCompPro-Medium"/>
                <a:cs typeface="PFDinTextCompPro-Medium"/>
              </a:rPr>
              <a:t>slack variables.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0294157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Slack 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Slack variables </a:t>
            </a:r>
            <a:r>
              <a:rPr lang="en-US" sz="3000" i="1" dirty="0" smtClean="0">
                <a:latin typeface="Symbol" charset="2"/>
                <a:cs typeface="Symbol" charset="2"/>
              </a:rPr>
              <a:t>x</a:t>
            </a:r>
            <a:r>
              <a:rPr lang="en-US" sz="2500" i="1" baseline="-25000" dirty="0" smtClean="0">
                <a:latin typeface="+mn-lt"/>
                <a:cs typeface="Symbol" charset="2"/>
              </a:rPr>
              <a:t>i</a:t>
            </a:r>
            <a:r>
              <a:rPr lang="en-US" sz="3000" dirty="0" smtClean="0">
                <a:latin typeface="Symbol" charset="2"/>
                <a:cs typeface="Symbol" charset="2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generalize the optimization problem to permit some misclassified training records (which come at a cost </a:t>
            </a:r>
            <a:r>
              <a:rPr lang="en-US" sz="25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9523391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Slack 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3162300"/>
            <a:ext cx="5283200" cy="1028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Slack variables </a:t>
            </a:r>
            <a:r>
              <a:rPr lang="en-US" sz="3000" i="1" dirty="0" smtClean="0">
                <a:latin typeface="Symbol" charset="2"/>
                <a:cs typeface="Symbol" charset="2"/>
              </a:rPr>
              <a:t>x</a:t>
            </a:r>
            <a:r>
              <a:rPr lang="en-US" sz="2500" i="1" baseline="-25000" dirty="0" smtClean="0">
                <a:latin typeface="+mn-lt"/>
                <a:cs typeface="Symbol" charset="2"/>
              </a:rPr>
              <a:t>i</a:t>
            </a:r>
            <a:r>
              <a:rPr lang="en-US" sz="3000" dirty="0" smtClean="0">
                <a:latin typeface="Symbol" charset="2"/>
                <a:cs typeface="Symbol" charset="2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generalize the optimization problem to permit some misclassified training records (which come at a cost </a:t>
            </a:r>
            <a:r>
              <a:rPr lang="en-US" sz="25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resulting </a:t>
            </a:r>
            <a:r>
              <a:rPr lang="en-US" sz="3000" dirty="0" smtClean="0">
                <a:latin typeface="PFDinTextCompPro-Medium"/>
                <a:cs typeface="PFDinTextCompPro-Medium"/>
              </a:rPr>
              <a:t>soft margin classifier </a:t>
            </a:r>
            <a:r>
              <a:rPr lang="en-US" sz="3000" dirty="0" smtClean="0">
                <a:latin typeface="PFDinTextCompPro-Italic"/>
                <a:cs typeface="PFDinTextCompPro-Italic"/>
              </a:rPr>
              <a:t>is given by:</a:t>
            </a:r>
          </a:p>
        </p:txBody>
      </p:sp>
    </p:spTree>
    <p:extLst>
      <p:ext uri="{BB962C8B-B14F-4D97-AF65-F5344CB8AC3E}">
        <p14:creationId xmlns:p14="http://schemas.microsoft.com/office/powerpoint/2010/main" val="37113237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Slack 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Slack variables </a:t>
            </a:r>
            <a:r>
              <a:rPr lang="en-US" sz="3000" i="1" dirty="0" smtClean="0">
                <a:latin typeface="Symbol" charset="2"/>
                <a:cs typeface="Symbol" charset="2"/>
              </a:rPr>
              <a:t>x</a:t>
            </a:r>
            <a:r>
              <a:rPr lang="en-US" sz="2500" i="1" baseline="-25000" dirty="0" smtClean="0">
                <a:latin typeface="+mn-lt"/>
                <a:cs typeface="Symbol" charset="2"/>
              </a:rPr>
              <a:t>i</a:t>
            </a:r>
            <a:r>
              <a:rPr lang="en-US" sz="3000" dirty="0" smtClean="0">
                <a:latin typeface="Symbol" charset="2"/>
                <a:cs typeface="Symbol" charset="2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generalize the optimization problem to permit some misclassified training records (which come at a cost </a:t>
            </a:r>
            <a:r>
              <a:rPr lang="en-US" sz="25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resulting </a:t>
            </a:r>
            <a:r>
              <a:rPr lang="en-US" sz="3000" dirty="0" smtClean="0">
                <a:latin typeface="PFDinTextCompPro-Medium"/>
                <a:cs typeface="PFDinTextCompPro-Medium"/>
              </a:rPr>
              <a:t>soft margin classifier </a:t>
            </a:r>
            <a:r>
              <a:rPr lang="en-US" sz="3000" dirty="0" smtClean="0">
                <a:latin typeface="PFDinTextCompPro-Italic"/>
                <a:cs typeface="PFDinTextCompPro-Italic"/>
              </a:rPr>
              <a:t>is given by: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an example of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bias-variance tradeoff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3162300"/>
            <a:ext cx="52832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237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Slack variables –</a:t>
            </a:r>
            <a:r>
              <a:rPr lang="en-US" dirty="0"/>
              <a:t> </a:t>
            </a:r>
            <a:r>
              <a:rPr lang="en-US" dirty="0" smtClean="0"/>
              <a:t>soft margin constant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3162300"/>
            <a:ext cx="5283200" cy="1028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671" y="1142843"/>
            <a:ext cx="7501732" cy="37720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1937" y="4988868"/>
            <a:ext cx="28264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latin typeface="+mn-lt"/>
                <a:cs typeface="PFDinTextCompPro-Italic"/>
              </a:rPr>
              <a:t>source: http://</a:t>
            </a:r>
            <a:r>
              <a:rPr lang="en-US" sz="900" i="1" dirty="0" err="1">
                <a:latin typeface="+mn-lt"/>
                <a:cs typeface="PFDinTextCompPro-Italic"/>
              </a:rPr>
              <a:t>pyml.sourceforge.net</a:t>
            </a:r>
            <a:r>
              <a:rPr lang="en-US" sz="900" i="1" dirty="0">
                <a:latin typeface="+mn-lt"/>
                <a:cs typeface="PFDinTextCompPro-Italic"/>
              </a:rPr>
              <a:t>/doc/</a:t>
            </a:r>
            <a:r>
              <a:rPr lang="en-US" sz="900" i="1" dirty="0" err="1">
                <a:latin typeface="+mn-lt"/>
                <a:cs typeface="PFDinTextCompPro-Italic"/>
              </a:rPr>
              <a:t>howto.pdf</a:t>
            </a:r>
            <a:endParaRPr lang="en-US" sz="900" i="1" dirty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6915604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Slack 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soft-margin optimization problem can be rewritten as: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095500"/>
            <a:ext cx="6007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522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Slack 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soft-margin optimization problem can be rewritten as: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095500"/>
            <a:ext cx="6007100" cy="1066800"/>
          </a:xfrm>
          <a:prstGeom prst="rect">
            <a:avLst/>
          </a:prstGeom>
        </p:spPr>
      </p:pic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408862" y="3086100"/>
            <a:ext cx="1463675" cy="1600200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is called the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dual formulation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of the optimization problem. 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(reached via Lagrange multipliers)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27962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Slack 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soft-margin optimization problem can be rewritten as: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Notice that this expression depends on the features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 only via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inner product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r>
              <a:rPr lang="en-US" sz="2500" i="1" dirty="0" smtClean="0">
                <a:latin typeface="+mn-lt"/>
                <a:cs typeface="PFDinTextCompPro-Italic"/>
              </a:rPr>
              <a:t>&lt;x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500" i="1" dirty="0" smtClean="0">
                <a:latin typeface="+mn-lt"/>
                <a:cs typeface="PFDinTextCompPro-Italic"/>
              </a:rPr>
              <a:t>, </a:t>
            </a:r>
            <a:r>
              <a:rPr lang="en-US" sz="2500" i="1" dirty="0" err="1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j</a:t>
            </a:r>
            <a:r>
              <a:rPr lang="en-US" sz="2500" i="1" dirty="0" smtClean="0">
                <a:latin typeface="+mn-lt"/>
                <a:cs typeface="PFDinTextCompPro-Italic"/>
              </a:rPr>
              <a:t>&gt; = </a:t>
            </a:r>
            <a:r>
              <a:rPr lang="en-US" sz="2500" i="1" dirty="0" err="1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baseline="30000" dirty="0" err="1" smtClean="0">
                <a:latin typeface="+mn-lt"/>
                <a:cs typeface="PFDinTextCompPro-Italic"/>
              </a:rPr>
              <a:t>T</a:t>
            </a:r>
            <a:r>
              <a:rPr lang="en-US" sz="2500" i="1" dirty="0" err="1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j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  </a:t>
            </a:r>
            <a:endParaRPr lang="en-US" sz="2500" i="1" dirty="0" smtClean="0">
              <a:latin typeface="+mn-lt"/>
              <a:cs typeface="PFDinTextCompPro-Ital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095500"/>
            <a:ext cx="6007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193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Inner products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inner product is an operation that takes two vectors and returns a real number.</a:t>
            </a:r>
          </a:p>
        </p:txBody>
      </p:sp>
    </p:spTree>
    <p:extLst>
      <p:ext uri="{BB962C8B-B14F-4D97-AF65-F5344CB8AC3E}">
        <p14:creationId xmlns:p14="http://schemas.microsoft.com/office/powerpoint/2010/main" val="34055988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a support vector machine?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binary linear classifier whose decision boundary is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explicitly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constructed to minimize generalization error.</a:t>
            </a:r>
          </a:p>
        </p:txBody>
      </p:sp>
    </p:spTree>
    <p:extLst>
      <p:ext uri="{BB962C8B-B14F-4D97-AF65-F5344CB8AC3E}">
        <p14:creationId xmlns:p14="http://schemas.microsoft.com/office/powerpoint/2010/main" val="2899145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Inner products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inner product is an operation that takes two vectors and returns a real number.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fact that we we can rewrite the optimization problem in terms of the inner product means that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we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don’t actually have to do any calculations</a:t>
            </a:r>
            <a:r>
              <a:rPr lang="en-US" sz="3000" dirty="0" smtClean="0">
                <a:latin typeface="PFDinTextCompPro-Italic"/>
                <a:cs typeface="PFDinTextCompPro-Italic"/>
              </a:rPr>
              <a:t> in the feature space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73971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Inner products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inner product is an operation that takes two vectors and returns a real number.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fact that we we can rewrite the optimization problem in terms of the inner product means that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we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don’t actually have to do any calculations</a:t>
            </a:r>
            <a:r>
              <a:rPr lang="en-US" sz="3000" dirty="0" smtClean="0">
                <a:latin typeface="PFDinTextCompPro-Italic"/>
                <a:cs typeface="PFDinTextCompPro-Italic"/>
              </a:rPr>
              <a:t> in the feature space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particular, we can easily change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to be some other space </a:t>
            </a:r>
            <a:r>
              <a:rPr lang="en-US" sz="2500" i="1" dirty="0" smtClean="0">
                <a:latin typeface="+mn-lt"/>
                <a:cs typeface="PFDinTextCompPro-Italic"/>
              </a:rPr>
              <a:t>K’.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0899997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Iv. Nonlinear classification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098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need a more complex classifier than a linear decision boundary allows.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621" y="1973798"/>
            <a:ext cx="3729832" cy="299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763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need a more complex classifier than a linear decision boundary allows.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/>
            </a:r>
            <a:br>
              <a:rPr lang="en-US" sz="3000" dirty="0">
                <a:latin typeface="PFDinTextCompPro-Italic"/>
                <a:cs typeface="PFDinTextCompPro-Italic"/>
              </a:rPr>
            </a:br>
            <a:r>
              <a:rPr lang="en-US" sz="3000" dirty="0" smtClean="0">
                <a:latin typeface="PFDinTextCompPro-Italic"/>
                <a:cs typeface="PFDinTextCompPro-Italic"/>
              </a:rPr>
              <a:t>One possibility is to add nonlinear combinations of features to the data, and then to create a linear decision boundary in the enhanced (higher-dimensional) feature space.</a:t>
            </a:r>
          </a:p>
        </p:txBody>
      </p:sp>
    </p:spTree>
    <p:extLst>
      <p:ext uri="{BB962C8B-B14F-4D97-AF65-F5344CB8AC3E}">
        <p14:creationId xmlns:p14="http://schemas.microsoft.com/office/powerpoint/2010/main" val="32902625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need a more complex classifier than a linear decision boundary allows.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/>
            </a:r>
            <a:br>
              <a:rPr lang="en-US" sz="3000" dirty="0">
                <a:latin typeface="PFDinTextCompPro-Italic"/>
                <a:cs typeface="PFDinTextCompPro-Italic"/>
              </a:rPr>
            </a:br>
            <a:r>
              <a:rPr lang="en-US" sz="3000" dirty="0">
                <a:latin typeface="PFDinTextCompPro-Italic"/>
                <a:cs typeface="PFDinTextCompPro-Italic"/>
              </a:rPr>
              <a:t>One possibility is to add nonlinear combinations of features to the data, and then to create a linear decision boundary in the </a:t>
            </a:r>
            <a:r>
              <a:rPr lang="en-US" sz="3000" dirty="0" smtClean="0">
                <a:latin typeface="PFDinTextCompPro-Italic"/>
                <a:cs typeface="PFDinTextCompPro-Italic"/>
              </a:rPr>
              <a:t>enhanced (higher-dimensional) feature </a:t>
            </a:r>
            <a:r>
              <a:rPr lang="en-US" sz="3000" dirty="0">
                <a:latin typeface="PFDinTextCompPro-Italic"/>
                <a:cs typeface="PFDinTextCompPro-Italic"/>
              </a:rPr>
              <a:t>space.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linear</a:t>
            </a:r>
            <a:r>
              <a:rPr lang="en-US" sz="3000" dirty="0" smtClean="0">
                <a:latin typeface="PFDinTextCompPro-Italic"/>
                <a:cs typeface="PFDinTextCompPro-Italic"/>
              </a:rPr>
              <a:t> decision boundary will be mapped to a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nonlinear</a:t>
            </a:r>
            <a:r>
              <a:rPr lang="en-US" sz="3000" dirty="0" smtClean="0">
                <a:latin typeface="PFDinTextCompPro-Italic"/>
                <a:cs typeface="PFDinTextCompPro-Italic"/>
              </a:rPr>
              <a:t> decision boundary in the original feature space.</a:t>
            </a:r>
          </a:p>
        </p:txBody>
      </p:sp>
    </p:spTree>
    <p:extLst>
      <p:ext uri="{BB962C8B-B14F-4D97-AF65-F5344CB8AC3E}">
        <p14:creationId xmlns:p14="http://schemas.microsoft.com/office/powerpoint/2010/main" val="32902625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7737" y="4457700"/>
            <a:ext cx="23519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+mn-lt"/>
              </a:rPr>
              <a:t>original feature space </a:t>
            </a:r>
            <a:r>
              <a:rPr lang="en-US" sz="1500" i="1" dirty="0" smtClean="0">
                <a:latin typeface="+mn-lt"/>
              </a:rPr>
              <a:t>K</a:t>
            </a:r>
            <a:endParaRPr lang="en-US" sz="1500" i="1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24537" y="4457700"/>
            <a:ext cx="26725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+mn-lt"/>
              </a:rPr>
              <a:t>higher-dim feature space </a:t>
            </a:r>
            <a:r>
              <a:rPr lang="en-US" sz="1500" i="1" dirty="0" smtClean="0">
                <a:latin typeface="+mn-lt"/>
              </a:rPr>
              <a:t>K’</a:t>
            </a:r>
            <a:endParaRPr lang="en-US" sz="1500" i="1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1350851"/>
            <a:ext cx="8982075" cy="303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325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logic of this approach is sound, but there are a few problems with this version.</a:t>
            </a:r>
          </a:p>
        </p:txBody>
      </p:sp>
    </p:spTree>
    <p:extLst>
      <p:ext uri="{BB962C8B-B14F-4D97-AF65-F5344CB8AC3E}">
        <p14:creationId xmlns:p14="http://schemas.microsoft.com/office/powerpoint/2010/main" val="8324485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logic of this approach is sound, but there are a few problems with this version.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particular, this will not scale well, since it requires many high-dimensional calculations.</a:t>
            </a:r>
          </a:p>
        </p:txBody>
      </p:sp>
    </p:spTree>
    <p:extLst>
      <p:ext uri="{BB962C8B-B14F-4D97-AF65-F5344CB8AC3E}">
        <p14:creationId xmlns:p14="http://schemas.microsoft.com/office/powerpoint/2010/main" val="36238736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logic of this approach is sound, but there are a few problems with this version.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particular, this will not scale well, since it requires many high-dimensional calculations.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It will likely lead to more complexity (both modeling complexity and computational complexity) than we want.</a:t>
            </a:r>
          </a:p>
        </p:txBody>
      </p:sp>
    </p:spTree>
    <p:extLst>
      <p:ext uri="{BB962C8B-B14F-4D97-AF65-F5344CB8AC3E}">
        <p14:creationId xmlns:p14="http://schemas.microsoft.com/office/powerpoint/2010/main" val="17340795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a support vector machine?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binary linear classifier whose decision boundary is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explicitly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constructed to minimize generalization error.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recall: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</a:t>
            </a:r>
            <a:r>
              <a:rPr lang="en-US" sz="3000" dirty="0" smtClean="0">
                <a:latin typeface="PFDinTextCompPro-Medium"/>
                <a:cs typeface="PFDinTextCompPro-Medium"/>
              </a:rPr>
              <a:t>binary classifier</a:t>
            </a:r>
            <a:r>
              <a:rPr lang="en-US" sz="3000" dirty="0" smtClean="0">
                <a:latin typeface="PFDinTextCompPro-Italic"/>
                <a:cs typeface="PFDinTextCompPro-Italic"/>
              </a:rPr>
              <a:t> – solves two-class problem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</a:t>
            </a:r>
            <a:r>
              <a:rPr lang="en-US" sz="3000" dirty="0" smtClean="0">
                <a:latin typeface="PFDinTextCompPro-Medium"/>
                <a:cs typeface="PFDinTextCompPro-Medium"/>
              </a:rPr>
              <a:t>linear classifier</a:t>
            </a:r>
            <a:r>
              <a:rPr lang="en-US" sz="3000" dirty="0" smtClean="0">
                <a:latin typeface="PFDinTextCompPro-Italic"/>
                <a:cs typeface="PFDinTextCompPro-Italic"/>
              </a:rPr>
              <a:t> – creates linear decision boundary (in 2d)</a:t>
            </a:r>
          </a:p>
        </p:txBody>
      </p:sp>
    </p:spTree>
    <p:extLst>
      <p:ext uri="{BB962C8B-B14F-4D97-AF65-F5344CB8AC3E}">
        <p14:creationId xmlns:p14="http://schemas.microsoft.com/office/powerpoint/2010/main" val="10262169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Let’s hang on to the logic of the previous example, namely:</a:t>
            </a:r>
          </a:p>
        </p:txBody>
      </p:sp>
    </p:spTree>
    <p:extLst>
      <p:ext uri="{BB962C8B-B14F-4D97-AF65-F5344CB8AC3E}">
        <p14:creationId xmlns:p14="http://schemas.microsoft.com/office/powerpoint/2010/main" val="27097548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Let’s hang on to the logic of the previous example, namely: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remap the feature vectors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 into a higher-dimensional space </a:t>
            </a:r>
            <a:r>
              <a:rPr lang="en-US" sz="2500" i="1" dirty="0" smtClean="0">
                <a:latin typeface="+mn-lt"/>
                <a:cs typeface="PFDinTextCompPro-Italic"/>
              </a:rPr>
              <a:t>K’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create a linear decision boundary in </a:t>
            </a:r>
            <a:r>
              <a:rPr lang="en-US" sz="2500" i="1" dirty="0" smtClean="0">
                <a:latin typeface="+mn-lt"/>
                <a:cs typeface="PFDinTextCompPro-Italic"/>
              </a:rPr>
              <a:t>K’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back out the nonlinear decision boundary in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from the result</a:t>
            </a:r>
          </a:p>
        </p:txBody>
      </p:sp>
    </p:spTree>
    <p:extLst>
      <p:ext uri="{BB962C8B-B14F-4D97-AF65-F5344CB8AC3E}">
        <p14:creationId xmlns:p14="http://schemas.microsoft.com/office/powerpoint/2010/main" val="42823045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Let’s hang on to the logic of the previous example, namely: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remap the feature vectors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 into a higher-dimensional space </a:t>
            </a:r>
            <a:r>
              <a:rPr lang="en-US" sz="2500" i="1" dirty="0" smtClean="0">
                <a:latin typeface="+mn-lt"/>
                <a:cs typeface="PFDinTextCompPro-Italic"/>
              </a:rPr>
              <a:t>K’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create a linear decision boundary in </a:t>
            </a:r>
            <a:r>
              <a:rPr lang="en-US" sz="2500" i="1" dirty="0" smtClean="0">
                <a:latin typeface="+mn-lt"/>
                <a:cs typeface="PFDinTextCompPro-Italic"/>
              </a:rPr>
              <a:t>K’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back out the nonlinear decision boundary in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from the result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But we want to save ourselves the trouble of doing a lot of additional high-dimensional calculations. How can we do this?</a:t>
            </a:r>
          </a:p>
        </p:txBody>
      </p:sp>
    </p:spTree>
    <p:extLst>
      <p:ext uri="{BB962C8B-B14F-4D97-AF65-F5344CB8AC3E}">
        <p14:creationId xmlns:p14="http://schemas.microsoft.com/office/powerpoint/2010/main" val="5791636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Recall that our optimization problem depends on the features only through the inner product </a:t>
            </a:r>
            <a:r>
              <a:rPr lang="en-US" sz="2500" i="1" dirty="0" err="1" smtClean="0">
                <a:latin typeface="+mn-lt"/>
                <a:cs typeface="PFDinTextCompPro-Italic"/>
              </a:rPr>
              <a:t>x</a:t>
            </a:r>
            <a:r>
              <a:rPr lang="en-US" sz="2500" i="1" baseline="30000" dirty="0" err="1" smtClean="0">
                <a:latin typeface="+mn-lt"/>
                <a:cs typeface="PFDinTextCompPro-Italic"/>
              </a:rPr>
              <a:t>T</a:t>
            </a:r>
            <a:r>
              <a:rPr lang="en-US" sz="2500" i="1" dirty="0" err="1" smtClean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324100"/>
            <a:ext cx="6007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174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Recall that our optimization problem depends on the features only through the inner product </a:t>
            </a:r>
            <a:r>
              <a:rPr lang="en-US" sz="2500" i="1" dirty="0" err="1">
                <a:latin typeface="+mn-lt"/>
                <a:cs typeface="PFDinTextCompPro-Italic"/>
              </a:rPr>
              <a:t>x</a:t>
            </a:r>
            <a:r>
              <a:rPr lang="en-US" sz="2500" i="1" baseline="30000" dirty="0" err="1">
                <a:latin typeface="+mn-lt"/>
                <a:cs typeface="PFDinTextCompPro-Italic"/>
              </a:rPr>
              <a:t>T</a:t>
            </a:r>
            <a:r>
              <a:rPr lang="en-US" sz="2500" i="1" dirty="0" err="1">
                <a:latin typeface="+mn-lt"/>
                <a:cs typeface="PFDinTextCompPro-Italic"/>
              </a:rPr>
              <a:t>x</a:t>
            </a:r>
            <a:r>
              <a:rPr lang="en-US" sz="3000" dirty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replace this inner product with a more general function that has the same type of output as the inner product.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324100"/>
            <a:ext cx="6007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250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Formally, we can think of the inner product as a map that sends two vectors in the feature space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into the real line      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337" y="1638300"/>
            <a:ext cx="45927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935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Formally, we can think of the inner product as a map that sends two vectors in the feature space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into the real line      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replace this with a generalization of the inner product called a </a:t>
            </a:r>
            <a:r>
              <a:rPr lang="en-US" sz="3000" dirty="0" smtClean="0">
                <a:latin typeface="PFDinTextCompPro-Medium"/>
                <a:cs typeface="PFDinTextCompPro-Medium"/>
              </a:rPr>
              <a:t>kernel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that maps two vectors in a higher-dimensional feature space </a:t>
            </a:r>
            <a:r>
              <a:rPr lang="en-US" sz="2500" i="1" dirty="0" smtClean="0">
                <a:latin typeface="+mn-lt"/>
                <a:cs typeface="PFDinTextCompPro-Italic"/>
              </a:rPr>
              <a:t>K’</a:t>
            </a:r>
            <a:r>
              <a:rPr lang="en-US" sz="3000" dirty="0" smtClean="0">
                <a:latin typeface="PFDinTextCompPro-Italic"/>
                <a:cs typeface="PFDinTextCompPro-Italic"/>
              </a:rPr>
              <a:t> into       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337" y="1638300"/>
            <a:ext cx="459278" cy="495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459" y="3467100"/>
            <a:ext cx="45927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212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upshot is that we can use a kernel function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implicitly</a:t>
            </a:r>
            <a:r>
              <a:rPr lang="en-US" sz="3000" dirty="0" smtClean="0">
                <a:latin typeface="PFDinTextCompPro-Italic"/>
                <a:cs typeface="PFDinTextCompPro-Italic"/>
              </a:rPr>
              <a:t> train our model in a higher-dimensional feature space,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without</a:t>
            </a:r>
            <a:r>
              <a:rPr lang="en-US" sz="3000" dirty="0" smtClean="0">
                <a:latin typeface="PFDinTextCompPro-Italic"/>
                <a:cs typeface="PFDinTextCompPro-Italic"/>
              </a:rPr>
              <a:t> incurring additional computational complexity!</a:t>
            </a:r>
          </a:p>
        </p:txBody>
      </p:sp>
    </p:spTree>
    <p:extLst>
      <p:ext uri="{BB962C8B-B14F-4D97-AF65-F5344CB8AC3E}">
        <p14:creationId xmlns:p14="http://schemas.microsoft.com/office/powerpoint/2010/main" val="21812428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upshot is that we can use a kernel function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implicitly</a:t>
            </a:r>
            <a:r>
              <a:rPr lang="en-US" sz="3000" dirty="0" smtClean="0">
                <a:latin typeface="PFDinTextCompPro-Italic"/>
                <a:cs typeface="PFDinTextCompPro-Italic"/>
              </a:rPr>
              <a:t> train our model in a higher-dimensional feature space,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without</a:t>
            </a:r>
            <a:r>
              <a:rPr lang="en-US" sz="3000" dirty="0" smtClean="0">
                <a:latin typeface="PFDinTextCompPro-Italic"/>
                <a:cs typeface="PFDinTextCompPro-Italic"/>
              </a:rPr>
              <a:t> incurring additional computational complexity!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As long as the kernel function satisfies certain conditions, our conclusions above regarding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mmh</a:t>
            </a:r>
            <a:r>
              <a:rPr lang="en-US" sz="3000" dirty="0" smtClean="0">
                <a:latin typeface="PFDinTextCompPro-Italic"/>
                <a:cs typeface="PFDinTextCompPro-Italic"/>
              </a:rPr>
              <a:t> continue to hold.</a:t>
            </a:r>
          </a:p>
        </p:txBody>
      </p:sp>
    </p:spTree>
    <p:extLst>
      <p:ext uri="{BB962C8B-B14F-4D97-AF65-F5344CB8AC3E}">
        <p14:creationId xmlns:p14="http://schemas.microsoft.com/office/powerpoint/2010/main" val="38818058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upshot is that we can use a kernel function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implicitly</a:t>
            </a:r>
            <a:r>
              <a:rPr lang="en-US" sz="3000" dirty="0" smtClean="0">
                <a:latin typeface="PFDinTextCompPro-Italic"/>
                <a:cs typeface="PFDinTextCompPro-Italic"/>
              </a:rPr>
              <a:t> train our model in a higher-dimensional feature space,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without</a:t>
            </a:r>
            <a:r>
              <a:rPr lang="en-US" sz="3000" dirty="0" smtClean="0">
                <a:latin typeface="PFDinTextCompPro-Italic"/>
                <a:cs typeface="PFDinTextCompPro-Italic"/>
              </a:rPr>
              <a:t> incurring additional computational complexity!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As long as the kernel function satisfies certain conditions, our conclusions above regarding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mmh</a:t>
            </a:r>
            <a:r>
              <a:rPr lang="en-US" sz="3000" dirty="0" smtClean="0">
                <a:latin typeface="PFDinTextCompPro-Italic"/>
                <a:cs typeface="PFDinTextCompPro-Italic"/>
              </a:rPr>
              <a:t> continue to hold.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408862" y="3467100"/>
            <a:ext cx="1463675" cy="1600200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These conditions are contained in a result called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Mercer’s theorem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78982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the decision boundary derived?</a:t>
            </a:r>
          </a:p>
        </p:txBody>
      </p:sp>
    </p:spTree>
    <p:extLst>
      <p:ext uri="{BB962C8B-B14F-4D97-AF65-F5344CB8AC3E}">
        <p14:creationId xmlns:p14="http://schemas.microsoft.com/office/powerpoint/2010/main" val="241724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upshot is that we can use a kernel function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implicitly</a:t>
            </a:r>
            <a:r>
              <a:rPr lang="en-US" sz="3000" dirty="0" smtClean="0">
                <a:latin typeface="PFDinTextCompPro-Italic"/>
                <a:cs typeface="PFDinTextCompPro-Italic"/>
              </a:rPr>
              <a:t> train our model in a higher-dimensional feature space,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without</a:t>
            </a:r>
            <a:r>
              <a:rPr lang="en-US" sz="3000" dirty="0" smtClean="0">
                <a:latin typeface="PFDinTextCompPro-Italic"/>
                <a:cs typeface="PFDinTextCompPro-Italic"/>
              </a:rPr>
              <a:t> incurring additional computational complexity!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As long as the kernel function satisfies certain conditions, our conclusions above regarding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mmh</a:t>
            </a:r>
            <a:r>
              <a:rPr lang="en-US" sz="3000" dirty="0" smtClean="0">
                <a:latin typeface="PFDinTextCompPro-Italic"/>
                <a:cs typeface="PFDinTextCompPro-Italic"/>
              </a:rPr>
              <a:t> continue to hold.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other words, no algorithmic changes are necessary, and all the benefits of a linear SVM are maintained.</a:t>
            </a:r>
          </a:p>
        </p:txBody>
      </p:sp>
    </p:spTree>
    <p:extLst>
      <p:ext uri="{BB962C8B-B14F-4D97-AF65-F5344CB8AC3E}">
        <p14:creationId xmlns:p14="http://schemas.microsoft.com/office/powerpoint/2010/main" val="38818058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 popular kernels: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linear kernel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polynomial kernel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Gaussian kernel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37" y="1931260"/>
            <a:ext cx="2667000" cy="5198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2808476"/>
            <a:ext cx="3266144" cy="5824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937" y="3823430"/>
            <a:ext cx="3886200" cy="43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268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 popular kernels: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linear kernel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polynomial kernel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Gaussian kernel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hyperparameters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, </a:t>
            </a:r>
            <a:r>
              <a:rPr lang="en-US" sz="3000" i="1" dirty="0" smtClean="0">
                <a:latin typeface="Symbol" charset="2"/>
                <a:cs typeface="Symbol" charset="2"/>
              </a:rPr>
              <a:t>g</a:t>
            </a:r>
            <a:r>
              <a:rPr lang="en-US" sz="3000" dirty="0" smtClean="0">
                <a:latin typeface="PFDinTextCompPro-Italic"/>
                <a:cs typeface="PFDinTextCompPro-Italic"/>
              </a:rPr>
              <a:t> affect the flexibility of the decision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bdy</a:t>
            </a:r>
            <a:r>
              <a:rPr lang="en-US" sz="3000" dirty="0" smtClean="0">
                <a:latin typeface="PFDinTextCompPro-Italic"/>
                <a:cs typeface="PFDinTextCompPro-Italic"/>
              </a:rPr>
              <a:t>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37" y="1931260"/>
            <a:ext cx="2667000" cy="5198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2808476"/>
            <a:ext cx="3266144" cy="5824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937" y="3823430"/>
            <a:ext cx="3886200" cy="43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325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</a:t>
            </a:r>
            <a:r>
              <a:rPr lang="en-US" dirty="0" smtClean="0"/>
              <a:t>classification –</a:t>
            </a:r>
            <a:r>
              <a:rPr lang="en-US" dirty="0"/>
              <a:t> </a:t>
            </a:r>
            <a:r>
              <a:rPr lang="en-US" dirty="0" smtClean="0"/>
              <a:t>polynomial kernel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68" y="1333500"/>
            <a:ext cx="8567738" cy="30869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1937" y="4988868"/>
            <a:ext cx="28264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latin typeface="+mn-lt"/>
                <a:cs typeface="PFDinTextCompPro-Italic"/>
              </a:rPr>
              <a:t>source: http://</a:t>
            </a:r>
            <a:r>
              <a:rPr lang="en-US" sz="900" i="1" dirty="0" err="1">
                <a:latin typeface="+mn-lt"/>
                <a:cs typeface="PFDinTextCompPro-Italic"/>
              </a:rPr>
              <a:t>pyml.sourceforge.net</a:t>
            </a:r>
            <a:r>
              <a:rPr lang="en-US" sz="900" i="1" dirty="0">
                <a:latin typeface="+mn-lt"/>
                <a:cs typeface="PFDinTextCompPro-Italic"/>
              </a:rPr>
              <a:t>/doc/</a:t>
            </a:r>
            <a:r>
              <a:rPr lang="en-US" sz="900" i="1" dirty="0" err="1">
                <a:latin typeface="+mn-lt"/>
                <a:cs typeface="PFDinTextCompPro-Italic"/>
              </a:rPr>
              <a:t>howto.pdf</a:t>
            </a:r>
            <a:endParaRPr lang="en-US" sz="900" i="1" dirty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7932534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</a:t>
            </a:r>
            <a:r>
              <a:rPr lang="en-US" dirty="0" smtClean="0"/>
              <a:t>classification –</a:t>
            </a:r>
            <a:r>
              <a:rPr lang="en-US" dirty="0"/>
              <a:t> </a:t>
            </a:r>
            <a:r>
              <a:rPr lang="en-US" dirty="0" smtClean="0"/>
              <a:t>Gaussian kernel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937" y="955688"/>
            <a:ext cx="4267200" cy="41779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1937" y="4988868"/>
            <a:ext cx="28264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latin typeface="+mn-lt"/>
                <a:cs typeface="PFDinTextCompPro-Italic"/>
              </a:rPr>
              <a:t>source: http://</a:t>
            </a:r>
            <a:r>
              <a:rPr lang="en-US" sz="900" i="1" dirty="0" err="1">
                <a:latin typeface="+mn-lt"/>
                <a:cs typeface="PFDinTextCompPro-Italic"/>
              </a:rPr>
              <a:t>pyml.sourceforge.net</a:t>
            </a:r>
            <a:r>
              <a:rPr lang="en-US" sz="900" i="1" dirty="0">
                <a:latin typeface="+mn-lt"/>
                <a:cs typeface="PFDinTextCompPro-Italic"/>
              </a:rPr>
              <a:t>/doc/</a:t>
            </a:r>
            <a:r>
              <a:rPr lang="en-US" sz="900" i="1" dirty="0" err="1">
                <a:latin typeface="+mn-lt"/>
                <a:cs typeface="PFDinTextCompPro-Italic"/>
              </a:rPr>
              <a:t>howto.pdf</a:t>
            </a:r>
            <a:endParaRPr lang="en-US" sz="900" i="1" dirty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7806298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Svm</a:t>
            </a:r>
            <a:r>
              <a:rPr lang="en-US" dirty="0" smtClean="0"/>
              <a:t> strengths &amp; weaknesses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SVMs (and </a:t>
            </a:r>
            <a:r>
              <a:rPr lang="en-US" sz="3000" dirty="0" smtClean="0">
                <a:latin typeface="PFDinTextCompPro-Medium"/>
                <a:cs typeface="PFDinTextCompPro-Medium"/>
              </a:rPr>
              <a:t>kernel methods</a:t>
            </a:r>
            <a:r>
              <a:rPr lang="en-US" sz="3000" dirty="0" smtClean="0">
                <a:latin typeface="PFDinTextCompPro-Italic"/>
                <a:cs typeface="PFDinTextCompPro-Italic"/>
              </a:rPr>
              <a:t> in general) are versatile, powerful, and popular techniques that can produce accurate results for a wide array of classification problems.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main disadvantage of SVMs is the lack of intuition they produce. These models are truly black boxes!</a:t>
            </a:r>
          </a:p>
        </p:txBody>
      </p:sp>
    </p:spTree>
    <p:extLst>
      <p:ext uri="{BB962C8B-B14F-4D97-AF65-F5344CB8AC3E}">
        <p14:creationId xmlns:p14="http://schemas.microsoft.com/office/powerpoint/2010/main" val="14910237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4671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Ex: </a:t>
            </a:r>
            <a:r>
              <a:rPr lang="en-US" sz="7500" dirty="0" err="1" smtClean="0"/>
              <a:t>svm</a:t>
            </a:r>
            <a:r>
              <a:rPr lang="en-US" sz="7500" dirty="0" smtClean="0"/>
              <a:t> in </a:t>
            </a:r>
            <a:r>
              <a:rPr lang="en-US" sz="7500" dirty="0" err="1" smtClean="0"/>
              <a:t>scikit</a:t>
            </a:r>
            <a:r>
              <a:rPr lang="en-US" sz="7500" dirty="0" smtClean="0"/>
              <a:t>-learn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36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the decision boundary derived?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Using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geometric reasoning</a:t>
            </a:r>
            <a:r>
              <a:rPr lang="en-US" sz="3000" dirty="0" smtClean="0">
                <a:latin typeface="PFDinTextCompPro-Italic"/>
                <a:cs typeface="PFDinTextCompPro-Italic"/>
              </a:rPr>
              <a:t> (as opposed to the algebraic reasoning we’ve used to derive other classifiers).</a:t>
            </a:r>
          </a:p>
        </p:txBody>
      </p:sp>
    </p:spTree>
    <p:extLst>
      <p:ext uri="{BB962C8B-B14F-4D97-AF65-F5344CB8AC3E}">
        <p14:creationId xmlns:p14="http://schemas.microsoft.com/office/powerpoint/2010/main" val="37948700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the decision boundary derived?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Using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geometric reasoning</a:t>
            </a:r>
            <a:r>
              <a:rPr lang="en-US" sz="3000" dirty="0" smtClean="0">
                <a:latin typeface="PFDinTextCompPro-Italic"/>
                <a:cs typeface="PFDinTextCompPro-Italic"/>
              </a:rPr>
              <a:t> (as opposed to the algebraic reasoning we’ve used to derive other classifiers).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2308225"/>
            <a:ext cx="1463675" cy="1844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These are two different ways of looking at the same problem.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Familiarity with both leads to deeper understanding!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5480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26252</TotalTime>
  <Pages>0</Pages>
  <Words>3232</Words>
  <Characters>0</Characters>
  <Application>Microsoft Macintosh PowerPoint</Application>
  <PresentationFormat>Custom</PresentationFormat>
  <Lines>0</Lines>
  <Paragraphs>560</Paragraphs>
  <Slides>76</Slides>
  <Notes>76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76</vt:i4>
      </vt:variant>
    </vt:vector>
  </HeadingPairs>
  <TitlesOfParts>
    <vt:vector size="78" baseType="lpstr">
      <vt:lpstr>GA_Instructor_Template_Deck</vt:lpstr>
      <vt:lpstr>Agenda</vt:lpstr>
      <vt:lpstr>INTRO to DATA SCIENCE support vector machines</vt:lpstr>
      <vt:lpstr> I. support vector machines II. Maximum margin hyperplanes III. Slack variables Iv. Nonlinear classification  exercise: V. svm in scikit-learn</vt:lpstr>
      <vt:lpstr>I. support vector machines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maximum margin hyperplanes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III. Slack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Iv. Nonlinear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Ex: svm in scikit-learn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Aaron Schumacher</cp:lastModifiedBy>
  <cp:revision>6907</cp:revision>
  <dcterms:modified xsi:type="dcterms:W3CDTF">2014-04-24T00:11:11Z</dcterms:modified>
</cp:coreProperties>
</file>