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6"/>
  </p:notesMasterIdLst>
  <p:sldIdLst>
    <p:sldId id="473" r:id="rId3"/>
    <p:sldId id="340" r:id="rId4"/>
    <p:sldId id="326" r:id="rId5"/>
    <p:sldId id="477" r:id="rId6"/>
    <p:sldId id="482" r:id="rId7"/>
    <p:sldId id="484" r:id="rId8"/>
    <p:sldId id="485" r:id="rId9"/>
    <p:sldId id="486" r:id="rId10"/>
    <p:sldId id="487" r:id="rId11"/>
    <p:sldId id="488" r:id="rId12"/>
    <p:sldId id="489" r:id="rId13"/>
    <p:sldId id="497" r:id="rId14"/>
    <p:sldId id="490" r:id="rId15"/>
    <p:sldId id="491" r:id="rId16"/>
    <p:sldId id="492" r:id="rId17"/>
    <p:sldId id="493" r:id="rId18"/>
    <p:sldId id="483" r:id="rId19"/>
    <p:sldId id="498" r:id="rId20"/>
    <p:sldId id="500" r:id="rId21"/>
    <p:sldId id="499" r:id="rId22"/>
    <p:sldId id="501" r:id="rId23"/>
    <p:sldId id="502" r:id="rId24"/>
    <p:sldId id="476" r:id="rId25"/>
    <p:sldId id="414" r:id="rId26"/>
    <p:sldId id="432" r:id="rId27"/>
    <p:sldId id="433" r:id="rId28"/>
    <p:sldId id="431" r:id="rId29"/>
    <p:sldId id="434" r:id="rId30"/>
    <p:sldId id="435" r:id="rId31"/>
    <p:sldId id="440" r:id="rId32"/>
    <p:sldId id="474" r:id="rId33"/>
    <p:sldId id="475" r:id="rId34"/>
    <p:sldId id="436" r:id="rId35"/>
    <p:sldId id="402" r:id="rId36"/>
    <p:sldId id="406" r:id="rId37"/>
    <p:sldId id="408" r:id="rId38"/>
    <p:sldId id="409" r:id="rId39"/>
    <p:sldId id="479" r:id="rId40"/>
    <p:sldId id="480" r:id="rId41"/>
    <p:sldId id="481" r:id="rId42"/>
    <p:sldId id="411" r:id="rId43"/>
    <p:sldId id="419" r:id="rId44"/>
    <p:sldId id="425" r:id="rId45"/>
    <p:sldId id="426" r:id="rId46"/>
    <p:sldId id="427" r:id="rId47"/>
    <p:sldId id="429" r:id="rId48"/>
    <p:sldId id="430" r:id="rId49"/>
    <p:sldId id="463" r:id="rId50"/>
    <p:sldId id="447" r:id="rId51"/>
    <p:sldId id="443" r:id="rId52"/>
    <p:sldId id="444" r:id="rId53"/>
    <p:sldId id="446" r:id="rId54"/>
    <p:sldId id="445" r:id="rId55"/>
    <p:sldId id="449" r:id="rId56"/>
    <p:sldId id="448" r:id="rId57"/>
    <p:sldId id="450" r:id="rId58"/>
    <p:sldId id="451" r:id="rId59"/>
    <p:sldId id="452" r:id="rId60"/>
    <p:sldId id="453" r:id="rId61"/>
    <p:sldId id="454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4" r:id="rId71"/>
    <p:sldId id="465" r:id="rId72"/>
    <p:sldId id="466" r:id="rId73"/>
    <p:sldId id="478" r:id="rId74"/>
    <p:sldId id="339" r:id="rId7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99819" autoAdjust="0"/>
  </p:normalViewPr>
  <p:slideViewPr>
    <p:cSldViewPr>
      <p:cViewPr>
        <p:scale>
          <a:sx n="125" d="100"/>
          <a:sy n="125" d="100"/>
        </p:scale>
        <p:origin x="-832" y="-1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281256"/>
        <c:axId val="-2134277032"/>
      </c:scatterChart>
      <c:valAx>
        <c:axId val="-2134281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4277032"/>
        <c:crosses val="autoZero"/>
        <c:crossBetween val="midCat"/>
        <c:majorUnit val="0.25"/>
      </c:valAx>
      <c:valAx>
        <c:axId val="-21342770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428125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1198584"/>
        <c:axId val="-2131195624"/>
      </c:scatterChart>
      <c:valAx>
        <c:axId val="-2131198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1195624"/>
        <c:crosses val="autoZero"/>
        <c:crossBetween val="midCat"/>
        <c:majorUnit val="0.25"/>
      </c:valAx>
      <c:valAx>
        <c:axId val="-2131195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1198584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it out!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probability that if you choose a spam and a ham their scores are correctly ordered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Code that made plot: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&lt;-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data.frame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(label=rep(c("a", "b"), each=100), score=c(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rnorm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(100, mean=0.7,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=0.15),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rnorm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(100, mean=0.3,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=0.15)))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ggplot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(x,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aes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(x=score, fill=label)) +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geom_density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(alpha=0.6) +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theme_classic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() + guides(fill=FALSE)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Didn’t save seed – sorry!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probability that if you choose a spam and a ham their scores are correctly ordered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Code that made plot: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&lt;-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data.frame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(label=rep(c("a", "b"), each=100), score=c(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rnorm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(100, mean=0.7,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=0.15),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rnorm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(100, mean=0.3,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=0.15)))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ggplot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(x,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aes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(x=score, fill=label)) +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geom_density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(alpha=0.6) +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theme_classic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() + guides(fill=FALSE)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Didn’t save seed – sorry!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probability that if you choose a spam and a ham their scores are correctly ordered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Code that made plot: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&lt;-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data.frame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(label=rep(c("a", "b"), each=100), score=c(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rnorm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(100, mean=0.7,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=0.15),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rnorm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(100, mean=0.3,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=0.15)))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ggplot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(x,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aes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(x=score, fill=label)) +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geom_density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(alpha=0.6) +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theme_classic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() + guides(fill=FALSE)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Didn’t save seed – sorry!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vocab: “decision boundary”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Need to use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error to get a better estimate.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“useful things” paper: we don’t have direct access to our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split is random &amp; uneven…70/30 is a good place to start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talk about the reason for this in just a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labels…predicting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  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Think in terms of our diagram.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test-set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OOS = out of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Bias-variance tradeoff!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(Training error is biased estimate of OOS prediction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 at this point what we can do to improve our estimate?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n-fold partition on the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partitions = equally-sized subsets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st.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none intersect &amp; union of all partitions is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often is each record used for training/testing?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Each record used for training n-1 times, used for testing exactly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“spam” is “positive”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10 is a typical value for n, can also do n = total number of records (leave-one-out CV)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(we won’t talk about this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(we won’t talk about this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EVALUATION METRICS AND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6383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37" y="952500"/>
            <a:ext cx="220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Matrix: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337" y="1124783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are the labels?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is “positive”? (Connect to “true positives” etc.)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How good is the result?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How can we quantify how good it is?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How c</a:t>
            </a:r>
            <a:r>
              <a:rPr lang="en-US" sz="3000" dirty="0" smtClean="0">
                <a:latin typeface="PFDinTextCompPro-Italic"/>
                <a:cs typeface="PFDinTextCompPro-Italic"/>
              </a:rPr>
              <a:t>an we extend to more than two labels?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99865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80306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33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10742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6337" y="1124783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= (blue + green) / total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Precision = blue / (blue + red)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= blue / (blue + yellow)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564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36639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6337" y="1124783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= (blue + green) / total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Precision = blue / (blue + red)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= blue / (blue + yellow)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337" y="30861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True Positive Rate =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          blue / (blue + yellow)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False Positive Rate =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        red / (red + green)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08956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36639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6337" y="1124783"/>
            <a:ext cx="396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= (blue + green) / total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Precision = blue / (blue + red)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= blue / (blue + yellow)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Also F scores, which combine precision and recall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337" y="30861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True Positive Rate =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          blue / (blue + yellow)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False Positive Rate =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        red / (red + green)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08956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36639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6337" y="1124783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= (blue + green) / total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Precision = blue / (blue + red)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= blue / (blue + yellow)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Also F scores, which combine precision and recall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kappas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337" y="30861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True Positive Rate =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          blue / (blue + yellow)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False Positive Rate =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        red / (red + green)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08956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36639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6337" y="1124783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= (blue + green) / total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Precision = blue / (blue + red)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= blue / (blue + yellow)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Also F scores, which combine precision and recall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kappas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577137" y="36957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There are more methods and many more terms that can be used for many of these!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5337" y="30861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True Positive Rate =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          blue / (blue + yellow)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False Positive Rate =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        red / (red + green)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08956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1937" y="1104900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email gets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3000" dirty="0" smtClean="0">
                <a:latin typeface="PFDinTextCompPro-Italic"/>
                <a:cs typeface="PFDinTextCompPro-Italic"/>
              </a:rPr>
              <a:t> score.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Choosing a cut-off, this becomes a classification.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do we choose a cut-off?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do we evaluate the ranking without choosing a cut-off?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Ratings/Scoring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71678"/>
              </p:ext>
            </p:extLst>
          </p:nvPr>
        </p:nvGraphicFramePr>
        <p:xfrm>
          <a:off x="9477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Ratings/Scoring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45"/>
              </p:ext>
            </p:extLst>
          </p:nvPr>
        </p:nvGraphicFramePr>
        <p:xfrm>
          <a:off x="9477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575918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943180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Ratings/Scoring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76994"/>
              </p:ext>
            </p:extLst>
          </p:nvPr>
        </p:nvGraphicFramePr>
        <p:xfrm>
          <a:off x="9477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0299416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8937" y="32385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1997546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FOR PREDICTION: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EVALUATION METRICS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EVALUATION PROCEDURES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Ratings/Scoring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638300"/>
            <a:ext cx="5562600" cy="337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8737" y="3314700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spam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2337" y="3314700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137" y="95250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interpretation of AUC (cf. common language effect size) </a:t>
            </a:r>
          </a:p>
        </p:txBody>
      </p:sp>
    </p:spTree>
    <p:extLst>
      <p:ext uri="{BB962C8B-B14F-4D97-AF65-F5344CB8AC3E}">
        <p14:creationId xmlns:p14="http://schemas.microsoft.com/office/powerpoint/2010/main" val="1109497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Ratings/Scoring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9137" y="14859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ratings/scoring that aren’t for classification, there are other evaluation metrics such as Kendall’s tau, types of gain, etc.</a:t>
            </a:r>
          </a:p>
        </p:txBody>
      </p:sp>
    </p:spTree>
    <p:extLst>
      <p:ext uri="{BB962C8B-B14F-4D97-AF65-F5344CB8AC3E}">
        <p14:creationId xmlns:p14="http://schemas.microsoft.com/office/powerpoint/2010/main" val="10012552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Numeric predictions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9137" y="1485900"/>
            <a:ext cx="8001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Mean Squared Error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Mean Absolute Error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o</a:t>
            </a:r>
            <a:r>
              <a:rPr lang="en-US" sz="3000" dirty="0" smtClean="0">
                <a:latin typeface="PFDinTextCompPro-Italic"/>
                <a:cs typeface="PFDinTextCompPro-Italic"/>
              </a:rPr>
              <a:t>thers possible</a:t>
            </a:r>
          </a:p>
        </p:txBody>
      </p:sp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601074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Evaluation PROCEDURES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5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396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What’s wrong with training error?</a:t>
            </a:r>
          </a:p>
        </p:txBody>
      </p:sp>
    </p:spTree>
    <p:extLst>
      <p:ext uri="{BB962C8B-B14F-4D97-AF65-F5344CB8AC3E}">
        <p14:creationId xmlns:p14="http://schemas.microsoft.com/office/powerpoint/2010/main" val="3309585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6696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2980083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0508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</p:txBody>
      </p:sp>
    </p:spTree>
    <p:extLst>
      <p:ext uri="{BB962C8B-B14F-4D97-AF65-F5344CB8AC3E}">
        <p14:creationId xmlns:p14="http://schemas.microsoft.com/office/powerpoint/2010/main" val="2297145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1139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  <a:endParaRPr lang="en-US" sz="25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2158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Evaluation METRICS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20" y="1028700"/>
            <a:ext cx="5915234" cy="38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6" y="1028700"/>
            <a:ext cx="5402263" cy="38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6533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EVALuation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iterate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39067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 categorical </a:t>
            </a:r>
            <a:r>
              <a:rPr lang="en-US" sz="3000" dirty="0" smtClean="0">
                <a:latin typeface="PFDinTextCompPro-Italic"/>
                <a:cs typeface="PFDinTextCompPro-Italic"/>
              </a:rPr>
              <a:t>labels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 rankings/scorings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 </a:t>
            </a:r>
            <a:r>
              <a:rPr lang="en-US" sz="3000" dirty="0" smtClean="0">
                <a:latin typeface="PFDinTextCompPro-Italic"/>
                <a:cs typeface="PFDinTextCompPro-Italic"/>
              </a:rPr>
              <a:t>numeric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all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of sample</a:t>
              </a: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don’t know the labels for these OOS records!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6103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57033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73601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62871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prediction error so we know what to expect from our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936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Generalization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18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078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3834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43659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41828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37" y="952500"/>
            <a:ext cx="220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Matrix: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</p:txBody>
      </p:sp>
    </p:spTree>
    <p:extLst>
      <p:ext uri="{BB962C8B-B14F-4D97-AF65-F5344CB8AC3E}">
        <p14:creationId xmlns:p14="http://schemas.microsoft.com/office/powerpoint/2010/main" val="1656031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</p:txBody>
      </p:sp>
    </p:spTree>
    <p:extLst>
      <p:ext uri="{BB962C8B-B14F-4D97-AF65-F5344CB8AC3E}">
        <p14:creationId xmlns:p14="http://schemas.microsoft.com/office/powerpoint/2010/main" val="2233406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</p:txBody>
      </p:sp>
    </p:spTree>
    <p:extLst>
      <p:ext uri="{BB962C8B-B14F-4D97-AF65-F5344CB8AC3E}">
        <p14:creationId xmlns:p14="http://schemas.microsoft.com/office/powerpoint/2010/main" val="1295858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28778" y="32226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generalization error gives a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</p:txBody>
      </p:sp>
    </p:spTree>
    <p:extLst>
      <p:ext uri="{BB962C8B-B14F-4D97-AF65-F5344CB8AC3E}">
        <p14:creationId xmlns:p14="http://schemas.microsoft.com/office/powerpoint/2010/main" val="119224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295481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</p:txBody>
      </p:sp>
    </p:spTree>
    <p:extLst>
      <p:ext uri="{BB962C8B-B14F-4D97-AF65-F5344CB8AC3E}">
        <p14:creationId xmlns:p14="http://schemas.microsoft.com/office/powerpoint/2010/main" val="2580176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</p:txBody>
      </p:sp>
    </p:spTree>
    <p:extLst>
      <p:ext uri="{BB962C8B-B14F-4D97-AF65-F5344CB8AC3E}">
        <p14:creationId xmlns:p14="http://schemas.microsoft.com/office/powerpoint/2010/main" val="2112735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</p:txBody>
      </p:sp>
    </p:spTree>
    <p:extLst>
      <p:ext uri="{BB962C8B-B14F-4D97-AF65-F5344CB8AC3E}">
        <p14:creationId xmlns:p14="http://schemas.microsoft.com/office/powerpoint/2010/main" val="4271353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6383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37" y="952500"/>
            <a:ext cx="220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Matrix: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337" y="1124783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are the labels?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99865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09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747370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46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</p:txBody>
      </p:sp>
    </p:spTree>
    <p:extLst>
      <p:ext uri="{BB962C8B-B14F-4D97-AF65-F5344CB8AC3E}">
        <p14:creationId xmlns:p14="http://schemas.microsoft.com/office/powerpoint/2010/main" val="994652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</a:t>
            </a:r>
            <a:r>
              <a:rPr lang="en-US" sz="2500" dirty="0">
                <a:latin typeface="PFDinTextCompPro-Italic"/>
                <a:cs typeface="PFDinTextCompPro-Italic"/>
              </a:rPr>
              <a:t>Randomly 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5</a:t>
            </a:r>
            <a:r>
              <a:rPr lang="en-US" sz="2500" dirty="0" smtClean="0">
                <a:latin typeface="PFDinTextCompPro-Italic"/>
                <a:cs typeface="PFDinTextCompPro-Italic"/>
              </a:rPr>
              <a:t>)  Take the average generalization error 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35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1801410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1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04205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6383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37" y="952500"/>
            <a:ext cx="220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Matrix: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337" y="1124783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are the labels?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is “positive”? (Connect to “true positives” etc.)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99865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- 10-fold CV is 10x more expensive than a single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model selection.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967537" y="1104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Leave one out cross-validation is a special case of n-fold cross-validation.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875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6383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37" y="952500"/>
            <a:ext cx="220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Matrix: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337" y="1124783"/>
            <a:ext cx="396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are the labels?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is “positive”? (Connect to “true positives” etc.)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How good is the result?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99865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</a:t>
            </a:r>
            <a:r>
              <a:rPr lang="en-US" dirty="0" smtClean="0"/>
              <a:t>METRICS – Categorical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6383"/>
              </p:ext>
            </p:extLst>
          </p:nvPr>
        </p:nvGraphicFramePr>
        <p:xfrm>
          <a:off x="490537" y="1562100"/>
          <a:ext cx="419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1516</a:t>
                      </a:r>
                      <a:endParaRPr lang="en-US" sz="1800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855</a:t>
                      </a:r>
                      <a:endParaRPr lang="en-US" sz="1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37" y="952500"/>
            <a:ext cx="220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Matrix: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337" y="1124783"/>
            <a:ext cx="396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are the labels?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What is “positive”? (Connect to “true positives” etc.)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How good is the result?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How can we quantify how good it is?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99865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13086</TotalTime>
  <Pages>0</Pages>
  <Words>3753</Words>
  <Characters>0</Characters>
  <Application>Microsoft Macintosh PowerPoint</Application>
  <PresentationFormat>Custom</PresentationFormat>
  <Lines>0</Lines>
  <Paragraphs>900</Paragraphs>
  <Slides>73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GA_Instructor_Template_Deck</vt:lpstr>
      <vt:lpstr>Agenda</vt:lpstr>
      <vt:lpstr>INTRO to DATA SCIENCE EVALUATION METRICS AND PROCEDURES</vt:lpstr>
      <vt:lpstr> FOR PREDICTION:  I. EVALUATION METRICS iI. EVALUATION PROCEDURES</vt:lpstr>
      <vt:lpstr>I.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1724</cp:revision>
  <cp:lastPrinted>2013-03-28T23:13:53Z</cp:lastPrinted>
  <dcterms:modified xsi:type="dcterms:W3CDTF">2014-03-22T17:27:57Z</dcterms:modified>
</cp:coreProperties>
</file>