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6"/>
  </p:notesMasterIdLst>
  <p:sldIdLst>
    <p:sldId id="258" r:id="rId3"/>
    <p:sldId id="340" r:id="rId4"/>
    <p:sldId id="326" r:id="rId5"/>
    <p:sldId id="382" r:id="rId6"/>
    <p:sldId id="473" r:id="rId7"/>
    <p:sldId id="474" r:id="rId8"/>
    <p:sldId id="481" r:id="rId9"/>
    <p:sldId id="482" r:id="rId10"/>
    <p:sldId id="483" r:id="rId11"/>
    <p:sldId id="475" r:id="rId12"/>
    <p:sldId id="476" r:id="rId13"/>
    <p:sldId id="545" r:id="rId14"/>
    <p:sldId id="544" r:id="rId15"/>
    <p:sldId id="546" r:id="rId16"/>
    <p:sldId id="477" r:id="rId17"/>
    <p:sldId id="478" r:id="rId18"/>
    <p:sldId id="533" r:id="rId19"/>
    <p:sldId id="534" r:id="rId20"/>
    <p:sldId id="535" r:id="rId21"/>
    <p:sldId id="529" r:id="rId22"/>
    <p:sldId id="530" r:id="rId23"/>
    <p:sldId id="531" r:id="rId24"/>
    <p:sldId id="532" r:id="rId25"/>
    <p:sldId id="486" r:id="rId26"/>
    <p:sldId id="487" r:id="rId27"/>
    <p:sldId id="488" r:id="rId28"/>
    <p:sldId id="489" r:id="rId29"/>
    <p:sldId id="536" r:id="rId30"/>
    <p:sldId id="537" r:id="rId31"/>
    <p:sldId id="492" r:id="rId32"/>
    <p:sldId id="495" r:id="rId33"/>
    <p:sldId id="496" r:id="rId34"/>
    <p:sldId id="497" r:id="rId35"/>
    <p:sldId id="498" r:id="rId36"/>
    <p:sldId id="503" r:id="rId37"/>
    <p:sldId id="499" r:id="rId38"/>
    <p:sldId id="500" r:id="rId39"/>
    <p:sldId id="502" r:id="rId40"/>
    <p:sldId id="501" r:id="rId41"/>
    <p:sldId id="504" r:id="rId42"/>
    <p:sldId id="494" r:id="rId43"/>
    <p:sldId id="509" r:id="rId44"/>
    <p:sldId id="510" r:id="rId45"/>
    <p:sldId id="511" r:id="rId46"/>
    <p:sldId id="515" r:id="rId47"/>
    <p:sldId id="512" r:id="rId48"/>
    <p:sldId id="516" r:id="rId49"/>
    <p:sldId id="518" r:id="rId50"/>
    <p:sldId id="519" r:id="rId51"/>
    <p:sldId id="517" r:id="rId52"/>
    <p:sldId id="520" r:id="rId53"/>
    <p:sldId id="521" r:id="rId54"/>
    <p:sldId id="523" r:id="rId55"/>
    <p:sldId id="525" r:id="rId56"/>
    <p:sldId id="528" r:id="rId57"/>
    <p:sldId id="538" r:id="rId58"/>
    <p:sldId id="539" r:id="rId59"/>
    <p:sldId id="540" r:id="rId60"/>
    <p:sldId id="541" r:id="rId61"/>
    <p:sldId id="543" r:id="rId62"/>
    <p:sldId id="542" r:id="rId63"/>
    <p:sldId id="355" r:id="rId64"/>
    <p:sldId id="334" r:id="rId6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8410" autoAdjust="0"/>
  </p:normalViewPr>
  <p:slideViewPr>
    <p:cSldViewPr>
      <p:cViewPr>
        <p:scale>
          <a:sx n="125" d="100"/>
          <a:sy n="125" d="100"/>
        </p:scale>
        <p:origin x="-832" y="-40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Foreshadowing…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spam filter idea in mind as we go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See why this is true?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is sometimes used as the definition of independent events. We will use this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light intro to a huge field.</a:t>
            </a:r>
          </a:p>
          <a:p>
            <a:r>
              <a:rPr lang="en-US" dirty="0" smtClean="0"/>
              <a:t>NOTE: lots of whiteboard</a:t>
            </a:r>
            <a:r>
              <a:rPr lang="en-US" baseline="0" dirty="0" smtClean="0"/>
              <a:t> </a:t>
            </a:r>
            <a:r>
              <a:rPr lang="en-US" dirty="0" smtClean="0"/>
              <a:t>for this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Gives you a way to translate one conditional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into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We derived it from scratch in a handful of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talk a bit about that in a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really what we care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quick side 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usual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defn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from undergraduate math &amp; stats classes…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a coin toss resulting in H is 1/2 because, as the number of trials goes to +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proportion of heads will be 1/2.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well-defined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defined probabilities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MCMC, nonparametric methods,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Personal favorite Bayesian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calc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estimate of masses of Saturn, Jupiter made 200 years ago correct to within 1%!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- tracking subs, cracking codes, solving court cases  this framework is a statistical superhero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r>
              <a:rPr lang="en-US" baseline="0" dirty="0" smtClean="0"/>
              <a:t> inference is another huge field (also very interesting, effective, and fashionable).</a:t>
            </a:r>
          </a:p>
          <a:p>
            <a:r>
              <a:rPr lang="en-US" baseline="0" dirty="0" smtClean="0"/>
              <a:t>This is a lightning tour.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anyone want to take a stab at this?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Hint: we want to find the probability that label C applies to a particular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probabilistic classification, not deterministic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{xi} = {x1, x2, …,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xn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Joint because {xi} is a vector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“class-conditional probability”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represents our “prior beliefs” about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(makes sure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all sum to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class C given the data/evidence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posterior = f(prior)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Classical statistics 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complicated beast.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Basically impossible! This is related to something called the “curse of dimensionality”…something we’ll see later!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 Hint: you have seen the answer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hit independence again here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what we said before about independent events?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true likelihood function is an extremely complex conditional joint distribution…we don’t want to mess with this (more precisely, we will never have sufficient data to estimate this accurately).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</a:t>
            </a:r>
            <a:r>
              <a:rPr lang="en-US" sz="5000" dirty="0" smtClean="0"/>
              <a:t>classification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2000" dirty="0">
                <a:latin typeface="+mn-lt"/>
                <a:cs typeface="PFDinTextCompPro-Italic"/>
              </a:rPr>
              <a:t> &amp;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</a:t>
            </a:r>
            <a:r>
              <a:rPr lang="en-US" sz="3000" dirty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of these events?</a:t>
            </a:r>
          </a:p>
        </p:txBody>
      </p:sp>
    </p:spTree>
    <p:extLst>
      <p:ext uri="{BB962C8B-B14F-4D97-AF65-F5344CB8AC3E}">
        <p14:creationId xmlns:p14="http://schemas.microsoft.com/office/powerpoint/2010/main" val="2996632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&amp;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these events?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With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joint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2000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 smtClean="0">
                <a:latin typeface="+mn-lt"/>
                <a:cs typeface="PFDinTextCompPro-Italic"/>
              </a:rPr>
              <a:t>P(AB)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481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&amp;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these events?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With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joint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2000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 smtClean="0">
                <a:latin typeface="+mn-lt"/>
                <a:cs typeface="PFDinTextCompPro-Italic"/>
              </a:rPr>
              <a:t>P(AB)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043737" y="3009900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The symbol ∩ is often used for intersection. </a:t>
              </a:r>
              <a:r>
                <a:rPr lang="en-US" sz="900" dirty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For example, “P(A 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∩ B)”.</a:t>
              </a: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828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2000" i="1" dirty="0">
                <a:latin typeface="+mn-lt"/>
                <a:cs typeface="PFDinTextCompPro-Italic"/>
              </a:rPr>
              <a:t>P(AB</a:t>
            </a:r>
            <a:r>
              <a:rPr lang="en-US" sz="2000" i="1" dirty="0">
                <a:latin typeface="+mn-lt"/>
                <a:cs typeface="PFDinTextCompPro-Italic"/>
              </a:rPr>
              <a:t>) </a:t>
            </a:r>
            <a:r>
              <a:rPr lang="en-US" sz="3000" dirty="0">
                <a:latin typeface="PFDinTextCompPro-Italic"/>
                <a:cs typeface="PFDinTextCompPro-Italic"/>
              </a:rPr>
              <a:t>equal to </a:t>
            </a:r>
            <a:r>
              <a:rPr lang="en-US" sz="2000" i="1" dirty="0">
                <a:latin typeface="+mn-lt"/>
                <a:cs typeface="PFDinTextCompPro-Italic"/>
              </a:rPr>
              <a:t>P(A)P(B)</a:t>
            </a:r>
            <a:r>
              <a:rPr lang="en-US" sz="3200" i="1" dirty="0" smtClean="0"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879791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2000" i="1" dirty="0">
                <a:latin typeface="+mn-lt"/>
                <a:cs typeface="PFDinTextCompPro-Italic"/>
              </a:rPr>
              <a:t>P(AB</a:t>
            </a:r>
            <a:r>
              <a:rPr lang="en-US" sz="2000" i="1" dirty="0">
                <a:latin typeface="+mn-lt"/>
                <a:cs typeface="PFDinTextCompPro-Italic"/>
              </a:rPr>
              <a:t>) </a:t>
            </a:r>
            <a:r>
              <a:rPr lang="en-US" sz="3000" dirty="0">
                <a:latin typeface="PFDinTextCompPro-Italic"/>
                <a:cs typeface="PFDinTextCompPro-Italic"/>
              </a:rPr>
              <a:t>equal to </a:t>
            </a:r>
            <a:r>
              <a:rPr lang="en-US" sz="2000" i="1" dirty="0">
                <a:latin typeface="+mn-lt"/>
                <a:cs typeface="PFDinTextCompPro-Italic"/>
              </a:rPr>
              <a:t>P(A)P(B)</a:t>
            </a:r>
            <a:r>
              <a:rPr lang="en-US" sz="3200" i="1" dirty="0" smtClean="0"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Maybe, maybe not. More later…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39768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probability 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given</a:t>
            </a:r>
            <a:r>
              <a:rPr lang="en-US" sz="3000" dirty="0" smtClean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54477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</a:t>
            </a:r>
            <a:r>
              <a:rPr lang="en-US" sz="3000" dirty="0" smtClean="0">
                <a:latin typeface="PFDinTextCompPro-Italic"/>
                <a:cs typeface="PFDinTextCompPro-Italic"/>
              </a:rPr>
              <a:t>quantity represents </a:t>
            </a:r>
            <a:r>
              <a:rPr lang="en-US" sz="3000" dirty="0">
                <a:latin typeface="PFDinTextCompPro-Italic"/>
                <a:cs typeface="PFDinTextCompPro-Italic"/>
              </a:rPr>
              <a:t>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80950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660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>
                <a:latin typeface="PFDinTextCompPro-Italic"/>
                <a:cs typeface="PFDinTextCompPro-Italic"/>
              </a:rPr>
              <a:t>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492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Notice, with this we can also write </a:t>
            </a:r>
            <a:r>
              <a:rPr lang="en-US" sz="2000" i="1" dirty="0">
                <a:latin typeface="+mn-lt"/>
                <a:cs typeface="PFDinTextCompPro-Italic"/>
              </a:rPr>
              <a:t>P(AB) = P(A|B) *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95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probability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Naïve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Bayes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LAB: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a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spam filter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3571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445672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23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Using the definition of the conditional probability, we can also write:</a:t>
            </a:r>
          </a:p>
          <a:p>
            <a:pPr algn="l"/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</a:t>
            </a:r>
            <a:r>
              <a:rPr lang="en-US" sz="2000" i="1" dirty="0">
                <a:latin typeface="+mn-lt"/>
                <a:cs typeface="PFDinTextCompPro-Italic"/>
              </a:rPr>
              <a:t>(A|B) = P(AB) /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= P(A) 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   P(AB) = P(A) * P(B)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468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</a:t>
            </a:r>
            <a:r>
              <a:rPr lang="en-US" sz="3000" dirty="0" smtClean="0">
                <a:latin typeface="PFDinTextCompPro-Italic"/>
                <a:cs typeface="PFDinTextCompPro-Italic"/>
              </a:rPr>
              <a:t>proof 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course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3594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</a:t>
            </a:r>
            <a:r>
              <a:rPr lang="en-US" sz="3000" dirty="0" smtClean="0">
                <a:latin typeface="PFDinTextCompPro-Italic"/>
                <a:cs typeface="PFDinTextCompPro-Italic"/>
              </a:rPr>
              <a:t>proof 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course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52038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</a:t>
            </a:r>
            <a:r>
              <a:rPr lang="en-US" sz="3000" dirty="0" smtClean="0">
                <a:latin typeface="PFDinTextCompPro-Italic"/>
                <a:cs typeface="PFDinTextCompPro-Italic"/>
              </a:rPr>
              <a:t>proof 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course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86109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</a:t>
            </a:r>
            <a:r>
              <a:rPr lang="en-US" sz="3000" dirty="0" smtClean="0">
                <a:latin typeface="PFDinTextCompPro-Italic"/>
                <a:cs typeface="PFDinTextCompPro-Italic"/>
              </a:rPr>
              <a:t>proof 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course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23979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</a:t>
            </a:r>
            <a:r>
              <a:rPr lang="en-US" sz="3000" dirty="0" smtClean="0">
                <a:latin typeface="PFDinTextCompPro-Italic"/>
                <a:cs typeface="PFDinTextCompPro-Italic"/>
              </a:rPr>
              <a:t>proof 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course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45197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</a:t>
            </a:r>
            <a:r>
              <a:rPr lang="en-US" sz="3000" dirty="0" smtClean="0">
                <a:latin typeface="PFDinTextCompPro-Italic"/>
                <a:cs typeface="PFDinTextCompPro-Italic"/>
              </a:rPr>
              <a:t>proof 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course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last slide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= P(B|A) * P(A) / P(B)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by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rearranging last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step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5735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intro to probability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</p:txBody>
      </p:sp>
    </p:spTree>
    <p:extLst>
      <p:ext uri="{BB962C8B-B14F-4D97-AF65-F5344CB8AC3E}">
        <p14:creationId xmlns:p14="http://schemas.microsoft.com/office/powerpoint/2010/main" val="3186696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43870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It’s </a:t>
            </a:r>
            <a:r>
              <a:rPr lang="en-US" sz="2500" dirty="0" smtClean="0">
                <a:latin typeface="PFDinTextCompPro-Italic"/>
                <a:cs typeface="PFDinTextCompPro-Italic"/>
              </a:rPr>
              <a:t>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a </a:t>
            </a:r>
            <a:r>
              <a:rPr lang="en-US" sz="2500" dirty="0">
                <a:latin typeface="PFDinTextCompPro-Italic"/>
                <a:cs typeface="PFDinTextCompPro-Italic"/>
              </a:rPr>
              <a:t>very powerful computational </a:t>
            </a:r>
            <a:r>
              <a:rPr lang="en-US" sz="2500" dirty="0" smtClean="0">
                <a:latin typeface="PFDinTextCompPro-Italic"/>
                <a:cs typeface="PFDinTextCompPro-Italic"/>
              </a:rPr>
              <a:t>tool.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73509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29491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31799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Bayesian interpretation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regards an event’s probability as a “degree of belief,” which can apply even to events that have not yet occurred.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0102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0370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</p:txBody>
      </p:sp>
    </p:spTree>
    <p:extLst>
      <p:ext uri="{BB962C8B-B14F-4D97-AF65-F5344CB8AC3E}">
        <p14:creationId xmlns:p14="http://schemas.microsoft.com/office/powerpoint/2010/main" val="1363523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a good direction to head if you like math and/or if you’re interested in learning about cutting-edge data science techniques.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70447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Naïve </a:t>
            </a:r>
            <a:r>
              <a:rPr lang="en-US" sz="7500" dirty="0" err="1" smtClean="0"/>
              <a:t>bayes</a:t>
            </a:r>
            <a:r>
              <a:rPr lang="en-US" sz="7500" dirty="0" smtClean="0"/>
              <a:t> </a:t>
            </a:r>
            <a:r>
              <a:rPr lang="en-US" sz="7500" dirty="0" smtClean="0"/>
              <a:t>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87373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3000" i="1" dirty="0">
                <a:latin typeface="PFDinTextCompPro-Italic"/>
                <a:cs typeface="PFDinTextCompPro-Italic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the data we observe.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Some terminology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Each term in this relationship has a name, and each plays a distinct role in any Bayesian calculation (including ours).</a:t>
            </a:r>
          </a:p>
        </p:txBody>
      </p:sp>
    </p:spTree>
    <p:extLst>
      <p:ext uri="{BB962C8B-B14F-4D97-AF65-F5344CB8AC3E}">
        <p14:creationId xmlns:p14="http://schemas.microsoft.com/office/powerpoint/2010/main" val="3346734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09937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</a:t>
            </a:r>
            <a:r>
              <a:rPr lang="en-US" sz="3000" dirty="0" smtClean="0">
                <a:latin typeface="PFDinTextCompPro-Italic"/>
                <a:cs typeface="PFDinTextCompPro-Italic"/>
              </a:rPr>
              <a:t>approximate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value of the likelihood function from the training data.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163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7100000" flipV="1">
            <a:off x="7151684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value of the prior is also observed from the data.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693919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7100000" flipV="1">
            <a:off x="5716590" y="3349908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normalization constant doesn’t tell us much.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121033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some event will occur.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6200000" flipV="1">
            <a:off x="2776538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any Bayesian computation is to find (“learn”) the posterior distribution of a particular variable.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5350648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 dirty="0" smtClean="0">
                <a:latin typeface="PFDinTextCompPro-Medium"/>
                <a:cs typeface="PFDinTextCompPro-Medium"/>
              </a:rPr>
              <a:t>update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we can use the posterior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3681629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 quick comparison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Methods				Predictions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“classical”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frequentist</a:t>
            </a:r>
            <a:r>
              <a:rPr lang="en-US" sz="3000" dirty="0" smtClean="0">
                <a:latin typeface="PFDinTextCompPro-Italic"/>
                <a:cs typeface="PFDinTextCompPro-Italic"/>
              </a:rPr>
              <a:t>)			point estimates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Bayesian				distributions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2937" y="2247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4888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smtClean="0"/>
              <a:t>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</p:txBody>
      </p:sp>
    </p:spTree>
    <p:extLst>
      <p:ext uri="{BB962C8B-B14F-4D97-AF65-F5344CB8AC3E}">
        <p14:creationId xmlns:p14="http://schemas.microsoft.com/office/powerpoint/2010/main" val="1431286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smtClean="0"/>
              <a:t>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Remember the likelihood function?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i="1" dirty="0" smtClean="0">
                <a:latin typeface="+mn-lt"/>
                <a:cs typeface="PFDinTextCompPro-Italic"/>
              </a:rPr>
              <a:t>}|C) = 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})|C)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627247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smtClean="0"/>
              <a:t>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Remember the likelihood function?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i="1" dirty="0" smtClean="0">
                <a:latin typeface="+mn-lt"/>
                <a:cs typeface="PFDinTextCompPro-Italic"/>
              </a:rPr>
              <a:t>}|C) = 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})|C)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estimate.</a:t>
            </a:r>
            <a:endParaRPr lang="en-US" sz="3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40060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smtClean="0"/>
              <a:t>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Estimating the full likelihood function.</a:t>
            </a: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smtClean="0"/>
              <a:t>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2856987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smtClean="0"/>
              <a:t>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200" i="1" baseline="-25000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are conditionally independent from each other:</a:t>
            </a:r>
          </a:p>
        </p:txBody>
      </p:sp>
    </p:spTree>
    <p:extLst>
      <p:ext uri="{BB962C8B-B14F-4D97-AF65-F5344CB8AC3E}">
        <p14:creationId xmlns:p14="http://schemas.microsoft.com/office/powerpoint/2010/main" val="2166920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some event will occur.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probability of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denoted </a:t>
            </a:r>
            <a:r>
              <a:rPr lang="en-US" sz="2000" i="1" dirty="0" smtClean="0">
                <a:latin typeface="+mn-lt"/>
                <a:cs typeface="PFDinTextCompPro-Italic"/>
              </a:rPr>
              <a:t>P(A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960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smtClean="0"/>
              <a:t>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200" i="1" baseline="-25000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</a:t>
            </a:r>
            <a:r>
              <a:rPr lang="en-US" sz="2000" i="1" dirty="0" err="1">
                <a:latin typeface="+mn-lt"/>
                <a:cs typeface="PFDinTextCompPro-Italic"/>
              </a:rPr>
              <a:t>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361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smtClean="0"/>
              <a:t>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“naïve” assumption simplifies the likelihood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to make it tractable.</a:t>
            </a:r>
            <a:endParaRPr lang="en-US" sz="30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Spam filter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spam filter (document classification)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</a:t>
            </a:r>
            <a:r>
              <a:rPr lang="en-US" sz="2300" dirty="0">
                <a:latin typeface="PFDinTextCompPro-Italic"/>
                <a:ea typeface="ヒラギノ角ゴ ProN W3" charset="0"/>
                <a:cs typeface="PFDinTextCompPro-Italic"/>
              </a:rPr>
              <a:t>preprocess data			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	- 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tm, R</a:t>
            </a:r>
            <a:endParaRPr lang="en-US" sz="2300" dirty="0" smtClean="0">
              <a:latin typeface="PFDinTextCompPro-Italic"/>
              <a:ea typeface="ヒラギノ角ゴ ProN W3" charset="0"/>
              <a:cs typeface="PFDinTextCompPro-Italic"/>
            </a:endParaRPr>
          </a:p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perform naïve Bayes classification</a:t>
            </a: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2175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 smtClean="0">
                <a:latin typeface="+mn-lt"/>
                <a:cs typeface="Arial"/>
              </a:rPr>
              <a:t>Ω</a:t>
            </a:r>
            <a:r>
              <a:rPr lang="en-US" sz="3000" dirty="0" smtClean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member of the sample space, as is every other event.</a:t>
            </a:r>
          </a:p>
        </p:txBody>
      </p:sp>
    </p:spTree>
    <p:extLst>
      <p:ext uri="{BB962C8B-B14F-4D97-AF65-F5344CB8AC3E}">
        <p14:creationId xmlns:p14="http://schemas.microsoft.com/office/powerpoint/2010/main" val="2549143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>
                <a:latin typeface="+mn-lt"/>
                <a:cs typeface="Arial"/>
              </a:rPr>
              <a:t>Ω</a:t>
            </a:r>
            <a:r>
              <a:rPr lang="en-US" sz="3000" dirty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is a member of the sample space, as is every other event.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total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sample space </a:t>
            </a:r>
            <a:r>
              <a:rPr lang="en-US" sz="2000" i="1" dirty="0" smtClean="0">
                <a:latin typeface="News706 BT (Body)"/>
                <a:cs typeface="News706 BT (Body)"/>
              </a:rPr>
              <a:t>P(</a:t>
            </a:r>
            <a:r>
              <a:rPr lang="en-US" sz="2000" i="1" dirty="0" err="1">
                <a:latin typeface="News706 BT (Body)"/>
                <a:cs typeface="News706 BT (Body)"/>
              </a:rPr>
              <a:t>Ω</a:t>
            </a:r>
            <a:r>
              <a:rPr lang="en-US" sz="2000" i="1" dirty="0" smtClean="0">
                <a:latin typeface="News706 BT (Body)"/>
                <a:cs typeface="News706 BT (Body)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is 1.</a:t>
            </a:r>
          </a:p>
        </p:txBody>
      </p:sp>
    </p:spTree>
    <p:extLst>
      <p:ext uri="{BB962C8B-B14F-4D97-AF65-F5344CB8AC3E}">
        <p14:creationId xmlns:p14="http://schemas.microsoft.com/office/powerpoint/2010/main" val="1174110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13648</TotalTime>
  <Pages>0</Pages>
  <Words>2931</Words>
  <Characters>0</Characters>
  <Application>Microsoft Macintosh PowerPoint</Application>
  <PresentationFormat>Custom</PresentationFormat>
  <Lines>0</Lines>
  <Paragraphs>465</Paragraphs>
  <Slides>63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GA_Instructor_Template_Deck</vt:lpstr>
      <vt:lpstr>Agenda</vt:lpstr>
      <vt:lpstr>INTRO to DATA SCIENCE naive bayes classification</vt:lpstr>
      <vt:lpstr> I. intro to probability iI. Naïve Bayes classification  LAB: III. a spam filter</vt:lpstr>
      <vt:lpstr> I. intro to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Naïve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Spam filter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2225</cp:revision>
  <cp:lastPrinted>2013-03-31T16:37:02Z</cp:lastPrinted>
  <dcterms:modified xsi:type="dcterms:W3CDTF">2014-03-22T21:50:10Z</dcterms:modified>
</cp:coreProperties>
</file>