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2"/>
  </p:notesMasterIdLst>
  <p:sldIdLst>
    <p:sldId id="258" r:id="rId3"/>
    <p:sldId id="340" r:id="rId4"/>
    <p:sldId id="326" r:id="rId5"/>
    <p:sldId id="545" r:id="rId6"/>
    <p:sldId id="546" r:id="rId7"/>
    <p:sldId id="473" r:id="rId8"/>
    <p:sldId id="547" r:id="rId9"/>
    <p:sldId id="549" r:id="rId10"/>
    <p:sldId id="550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643" r:id="rId19"/>
    <p:sldId id="481" r:id="rId20"/>
    <p:sldId id="644" r:id="rId21"/>
    <p:sldId id="567" r:id="rId22"/>
    <p:sldId id="570" r:id="rId23"/>
    <p:sldId id="631" r:id="rId24"/>
    <p:sldId id="645" r:id="rId25"/>
    <p:sldId id="632" r:id="rId26"/>
    <p:sldId id="573" r:id="rId27"/>
    <p:sldId id="574" r:id="rId28"/>
    <p:sldId id="575" r:id="rId29"/>
    <p:sldId id="576" r:id="rId30"/>
    <p:sldId id="577" r:id="rId31"/>
    <p:sldId id="581" r:id="rId32"/>
    <p:sldId id="584" r:id="rId33"/>
    <p:sldId id="590" r:id="rId34"/>
    <p:sldId id="587" r:id="rId35"/>
    <p:sldId id="591" r:id="rId36"/>
    <p:sldId id="592" r:id="rId37"/>
    <p:sldId id="593" r:id="rId38"/>
    <p:sldId id="595" r:id="rId39"/>
    <p:sldId id="594" r:id="rId40"/>
    <p:sldId id="597" r:id="rId41"/>
    <p:sldId id="646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4" r:id="rId50"/>
    <p:sldId id="600" r:id="rId5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680" y="3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Polynomial regression is a linear modeling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the parameter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nonlinear regression refers to something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Show scatterplot of x9, x10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 can handle this for us automatically, and it’s really easy as we will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(predictions are real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Linear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67710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39166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</a:t>
            </a:r>
            <a:r>
              <a:rPr lang="en-US" sz="3000" smtClean="0">
                <a:latin typeface="PFDinTextCompPro-Italic"/>
                <a:cs typeface="PFDinTextCompPro-Italic"/>
              </a:rPr>
              <a:t>the model)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prediction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18121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+mn-lt"/>
                <a:cs typeface="Symbol" charset="2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>
                <a:latin typeface="+mn-lt"/>
                <a:cs typeface="PFDinTextCompPro-Italic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 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68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regression involves several technical assumptions and is often presented with lots of mathematical formality.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details </a:t>
            </a:r>
            <a:r>
              <a:rPr lang="en-US" sz="3000" dirty="0" smtClean="0">
                <a:latin typeface="PFDinTextCompPro-Italic"/>
                <a:cs typeface="PFDinTextCompPro-Italic"/>
              </a:rPr>
              <a:t>are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not very important for our purposes, but you can check </a:t>
            </a:r>
            <a:r>
              <a:rPr lang="en-US" sz="3000" dirty="0" smtClean="0">
                <a:latin typeface="PFDinTextCompPro-Italic"/>
                <a:cs typeface="PFDinTextCompPro-Italic"/>
              </a:rPr>
              <a:t>them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out if you’re interested.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83" y="1028700"/>
            <a:ext cx="2906154" cy="4128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053447"/>
            <a:ext cx="2784993" cy="40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Linear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regression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Polynomial Regression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Linear Regression in R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Predicting Baseball Salaries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</p:txBody>
      </p:sp>
    </p:spTree>
    <p:extLst>
      <p:ext uri="{BB962C8B-B14F-4D97-AF65-F5344CB8AC3E}">
        <p14:creationId xmlns:p14="http://schemas.microsoft.com/office/powerpoint/2010/main" val="2090676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>
                <a:latin typeface="PFDinTextCompPro-Italic"/>
                <a:cs typeface="PFDinTextCompPro-Italic"/>
              </a:rPr>
              <a:t>M</a:t>
            </a:r>
            <a:r>
              <a:rPr lang="en-US" sz="3000" dirty="0" smtClean="0">
                <a:latin typeface="PFDinTextCompPro-Italic"/>
                <a:cs typeface="PFDinTextCompPro-Italic"/>
              </a:rPr>
              <a:t>inimize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sum of the squared residuals (</a:t>
            </a:r>
            <a:r>
              <a:rPr lang="en-US" sz="3000" dirty="0" smtClean="0">
                <a:latin typeface="PFDinTextCompPro-Italic"/>
                <a:cs typeface="PFDinTextCompPro-Italic"/>
              </a:rPr>
              <a:t>Ordinary Least Squares)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999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967298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there are other ways.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90845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there are other ways.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software implements them as well.</a:t>
            </a:r>
          </a:p>
        </p:txBody>
      </p:sp>
    </p:spTree>
    <p:extLst>
      <p:ext uri="{BB962C8B-B14F-4D97-AF65-F5344CB8AC3E}">
        <p14:creationId xmlns:p14="http://schemas.microsoft.com/office/powerpoint/2010/main" val="3518782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II: POLYNOMIAL REGRESSION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71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8907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This represents a nonlinear relationship. Is it still a linear model?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74852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852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PFDinTextCompPro-Italic"/>
                <a:cs typeface="PFDinTextCompPro-Italic"/>
              </a:rPr>
              <a:t>“Although </a:t>
            </a:r>
            <a:r>
              <a:rPr lang="en-US" sz="2000" dirty="0">
                <a:latin typeface="PFDinTextCompPro-Italic"/>
                <a:cs typeface="PFDinTextCompPro-Italic"/>
              </a:rPr>
              <a:t>polynomial regression fits a </a:t>
            </a:r>
            <a:r>
              <a:rPr lang="en-US" sz="2000" i="1" dirty="0">
                <a:latin typeface="PFDinTextCompPro-Italic"/>
                <a:cs typeface="PFDinTextCompPro-Italic"/>
              </a:rPr>
              <a:t>nonlinear</a:t>
            </a:r>
            <a:r>
              <a:rPr lang="en-US" sz="2000" dirty="0">
                <a:latin typeface="PFDinTextCompPro-Italic"/>
                <a:cs typeface="PFDinTextCompPro-Italic"/>
              </a:rPr>
              <a:t> model to the data, as a statistical estimation problem it is </a:t>
            </a:r>
            <a:r>
              <a:rPr lang="en-US" sz="2000" i="1" dirty="0">
                <a:latin typeface="PFDinTextCompPro-Italic"/>
                <a:cs typeface="PFDinTextCompPro-Italic"/>
              </a:rPr>
              <a:t>linear</a:t>
            </a:r>
            <a:r>
              <a:rPr lang="en-US" sz="2000" dirty="0">
                <a:latin typeface="PFDinTextCompPro-Italic"/>
                <a:cs typeface="PFDinTextCompPro-Italic"/>
              </a:rPr>
              <a:t>, in the sense that the regression function E(</a:t>
            </a:r>
            <a:r>
              <a:rPr lang="en-US" sz="2000" dirty="0" err="1">
                <a:latin typeface="PFDinTextCompPro-Italic"/>
                <a:cs typeface="PFDinTextCompPro-Italic"/>
              </a:rPr>
              <a:t>y|x</a:t>
            </a:r>
            <a:r>
              <a:rPr lang="en-US" sz="2000" dirty="0">
                <a:latin typeface="PFDinTextCompPro-Italic"/>
                <a:cs typeface="PFDinTextCompPro-Italic"/>
              </a:rPr>
              <a:t>) is linear in the unknown parameters that are estimated from the data. For this reason, polynomial regression is considered to be a special case of multiple linear regression</a:t>
            </a:r>
            <a:r>
              <a:rPr lang="en-US" sz="2000" dirty="0" smtClean="0">
                <a:latin typeface="PFDinTextCompPro-Italic"/>
                <a:cs typeface="PFDinTextCompPro-Italic"/>
              </a:rPr>
              <a:t>.”	-- Wikipedia</a:t>
            </a:r>
          </a:p>
        </p:txBody>
      </p:sp>
    </p:spTree>
    <p:extLst>
      <p:ext uri="{BB962C8B-B14F-4D97-AF65-F5344CB8AC3E}">
        <p14:creationId xmlns:p14="http://schemas.microsoft.com/office/powerpoint/2010/main" val="2139154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linear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10697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</a:t>
            </a:r>
            <a:r>
              <a:rPr lang="en-US" sz="3000" dirty="0" smtClean="0">
                <a:latin typeface="PFDinTextCompPro-Italic"/>
                <a:cs typeface="PFDinTextCompPro-Italic"/>
              </a:rPr>
              <a:t>a problem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 the model we’ve written down so far.</a:t>
            </a:r>
          </a:p>
        </p:txBody>
      </p:sp>
    </p:spTree>
    <p:extLst>
      <p:ext uri="{BB962C8B-B14F-4D97-AF65-F5344CB8AC3E}">
        <p14:creationId xmlns:p14="http://schemas.microsoft.com/office/powerpoint/2010/main" val="425627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295400"/>
            <a:ext cx="370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3454400"/>
            <a:ext cx="3200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4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“break down”,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9055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“break down”,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865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identical features, this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results in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singularity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 We will see an example of this in just a minute!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66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0462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Replace the correlated predictors with uncorrelated predictors.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2019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6542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OPTIONAL 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polynomial functions form an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 basis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of the function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8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65243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evaluating designs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evaluating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Training metrics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</a:t>
            </a:r>
            <a:r>
              <a:rPr lang="en-US" sz="3000" dirty="0" smtClean="0">
                <a:latin typeface="PFDinTextCompPro-Italic"/>
                <a:cs typeface="PFDinTextCompPro-Italic"/>
              </a:rPr>
              <a:t>So, how do we select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 linear regression model?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evaluating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Training metrics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Test set performance / Cross-validation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19500"/>
            <a:ext cx="8426450" cy="914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Exercises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150484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</a:t>
            </a:r>
            <a:r>
              <a:rPr lang="en-US" dirty="0"/>
              <a:t>to 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9803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4693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17712</TotalTime>
  <Pages>0</Pages>
  <Words>1809</Words>
  <Characters>0</Characters>
  <Application>Microsoft Macintosh PowerPoint</Application>
  <PresentationFormat>Custom</PresentationFormat>
  <Lines>0</Lines>
  <Paragraphs>361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GA_Instructor_Template_Deck</vt:lpstr>
      <vt:lpstr>Agenda</vt:lpstr>
      <vt:lpstr>INTRO to DATA SCIENCE Linear regression</vt:lpstr>
      <vt:lpstr> I. Linear regression iI. Polynomial Regression  exercises: III. Linear Regression in R IV. Predicting Baseball Salaries</vt:lpstr>
      <vt:lpstr> I.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II: POLYNOMIAL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2962</cp:revision>
  <dcterms:modified xsi:type="dcterms:W3CDTF">2014-03-30T18:35:08Z</dcterms:modified>
</cp:coreProperties>
</file>