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56"/>
  </p:notesMasterIdLst>
  <p:sldIdLst>
    <p:sldId id="258" r:id="rId3"/>
    <p:sldId id="340" r:id="rId4"/>
    <p:sldId id="326" r:id="rId5"/>
    <p:sldId id="545" r:id="rId6"/>
    <p:sldId id="546" r:id="rId7"/>
    <p:sldId id="473" r:id="rId8"/>
    <p:sldId id="641" r:id="rId9"/>
    <p:sldId id="642" r:id="rId10"/>
    <p:sldId id="643" r:id="rId11"/>
    <p:sldId id="644" r:id="rId12"/>
    <p:sldId id="645" r:id="rId13"/>
    <p:sldId id="713" r:id="rId14"/>
    <p:sldId id="656" r:id="rId15"/>
    <p:sldId id="659" r:id="rId16"/>
    <p:sldId id="660" r:id="rId17"/>
    <p:sldId id="722" r:id="rId18"/>
    <p:sldId id="649" r:id="rId19"/>
    <p:sldId id="677" r:id="rId20"/>
    <p:sldId id="679" r:id="rId21"/>
    <p:sldId id="680" r:id="rId22"/>
    <p:sldId id="681" r:id="rId23"/>
    <p:sldId id="662" r:id="rId24"/>
    <p:sldId id="684" r:id="rId25"/>
    <p:sldId id="687" r:id="rId26"/>
    <p:sldId id="718" r:id="rId27"/>
    <p:sldId id="725" r:id="rId28"/>
    <p:sldId id="719" r:id="rId29"/>
    <p:sldId id="723" r:id="rId30"/>
    <p:sldId id="664" r:id="rId31"/>
    <p:sldId id="688" r:id="rId32"/>
    <p:sldId id="689" r:id="rId33"/>
    <p:sldId id="714" r:id="rId34"/>
    <p:sldId id="716" r:id="rId35"/>
    <p:sldId id="690" r:id="rId36"/>
    <p:sldId id="693" r:id="rId37"/>
    <p:sldId id="694" r:id="rId38"/>
    <p:sldId id="695" r:id="rId39"/>
    <p:sldId id="720" r:id="rId40"/>
    <p:sldId id="721" r:id="rId41"/>
    <p:sldId id="724" r:id="rId42"/>
    <p:sldId id="668" r:id="rId43"/>
    <p:sldId id="699" r:id="rId44"/>
    <p:sldId id="726" r:id="rId45"/>
    <p:sldId id="702" r:id="rId46"/>
    <p:sldId id="703" r:id="rId47"/>
    <p:sldId id="706" r:id="rId48"/>
    <p:sldId id="710" r:id="rId49"/>
    <p:sldId id="707" r:id="rId50"/>
    <p:sldId id="715" r:id="rId51"/>
    <p:sldId id="711" r:id="rId52"/>
    <p:sldId id="712" r:id="rId53"/>
    <p:sldId id="504" r:id="rId54"/>
    <p:sldId id="572" r:id="rId5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09" autoAdjust="0"/>
  </p:normalViewPr>
  <p:slideViewPr>
    <p:cSldViewPr>
      <p:cViewPr>
        <p:scale>
          <a:sx n="125" d="100"/>
          <a:sy n="125" d="100"/>
        </p:scale>
        <p:origin x="-680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by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at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smoothly varying, between 0 and 1 (y-axis: probability of belonging to class 1)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Sharply varying, w/ step 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level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heaviside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do the outcome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what we’re estimating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x or some function of x;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linear in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Remember the ‘S’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function was first studied in the mid-19</a:t>
            </a:r>
            <a:r>
              <a:rPr lang="en-US" sz="1200" baseline="30000" dirty="0" smtClean="0">
                <a:solidFill>
                  <a:prstClr val="black"/>
                </a:solidFill>
                <a:latin typeface="ArialMT"/>
                <a:sym typeface="Wingdings"/>
              </a:rPr>
              <a:t>th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century in the context of modeling population growth (note the saturation effect).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Another alternative would be to use the normal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…this leads to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model (and gives similar prediction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Related terms: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homoskedasticity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spherical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If there’s such a thing as an elegant result in statistics, this is high on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logistic regression belong in this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sometimes you’ll see ‘dichotomous’ event instead of ‘binary’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Note: results only show in-sample performance!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Popularized in clinical studies due to ease of use,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</a:t>
            </a:r>
            <a:r>
              <a:rPr lang="en-US" sz="5000" dirty="0" smtClean="0"/>
              <a:t>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(binary) class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are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solving the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Probability predictions look like this.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37" y="1257300"/>
            <a:ext cx="5181600" cy="32278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10" y="2400300"/>
            <a:ext cx="121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probability of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belonging to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class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5137" y="466719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62321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409700"/>
            <a:ext cx="5768102" cy="258393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06995" y="430530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137" y="2400300"/>
            <a:ext cx="103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class label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Probabilities are “snapped” to class labels (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by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threshholding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at 50%).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46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</p:txBody>
      </p:sp>
    </p:spTree>
    <p:extLst>
      <p:ext uri="{BB962C8B-B14F-4D97-AF65-F5344CB8AC3E}">
        <p14:creationId xmlns:p14="http://schemas.microsoft.com/office/powerpoint/2010/main" val="225372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difference is in the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difference is in the outcome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is in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Outcome variables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Outcome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conditional mean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conditional mean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assume that this conditional mean is a linear function taking values in </a:t>
            </a:r>
            <a:r>
              <a:rPr lang="en-US" sz="2500" i="1" dirty="0" smtClean="0">
                <a:latin typeface="+mn-lt"/>
                <a:cs typeface="PFDinTextCompPro-Italic"/>
              </a:rPr>
              <a:t>(-∞, +∞)</a:t>
            </a:r>
            <a:r>
              <a:rPr lang="en-US" sz="25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4203700"/>
            <a:ext cx="3086100" cy="55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1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63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logistic regression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Outcome variables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Error terms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Interpreting results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Implementing a logistic fit in 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E(</a:t>
            </a:r>
            <a:r>
              <a:rPr lang="en-US" sz="2500" i="1" dirty="0" err="1" smtClean="0">
                <a:latin typeface="+mn-lt"/>
                <a:cs typeface="PFDinTextCompPro-Italic"/>
              </a:rPr>
              <a:t>y|x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unit interval.</a:t>
            </a:r>
          </a:p>
        </p:txBody>
      </p:sp>
    </p:spTree>
    <p:extLst>
      <p:ext uri="{BB962C8B-B14F-4D97-AF65-F5344CB8AC3E}">
        <p14:creationId xmlns:p14="http://schemas.microsoft.com/office/powerpoint/2010/main" val="4256844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E(</a:t>
            </a:r>
            <a:r>
              <a:rPr lang="en-US" sz="2500" i="1" dirty="0" err="1" smtClean="0">
                <a:latin typeface="+mn-lt"/>
                <a:cs typeface="PFDinTextCompPro-Italic"/>
              </a:rPr>
              <a:t>y|x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unit interval.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do this?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95437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6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891337" y="33750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For any value of x, y is in the interval [0, 1]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a nonlinear transformation!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852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24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11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2003425"/>
            <a:ext cx="1463675" cy="1844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name hints at its usefulness in interpreting our results.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 will see why shortly.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029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Error terms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09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between linear regression and the logistic regression model is in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345059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logistic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between linear regression and the logistic regression model is in the error term.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of the key assumptions of linear regression is that the error terms follow independent Gaussian distributions with zero mean and constant variance: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4114800"/>
            <a:ext cx="255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226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</p:txBody>
      </p:sp>
    </p:spTree>
    <p:extLst>
      <p:ext uri="{BB962C8B-B14F-4D97-AF65-F5344CB8AC3E}">
        <p14:creationId xmlns:p14="http://schemas.microsoft.com/office/powerpoint/2010/main" val="466568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It’s easy to show from this that instead of following a Gaussian distribution, the error term in logistic regression follows a Bernoulli distribution: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0" y="4229100"/>
            <a:ext cx="3429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86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It’s easy to show from this that instead of following a Gaussian distribution, the error term in logistic regression follows a Bernoulli distribution: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0" y="4229100"/>
            <a:ext cx="3429000" cy="6604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80262" y="3603625"/>
            <a:ext cx="1463675" cy="1463675"/>
            <a:chOff x="0" y="14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the same distribution followed by a coin toss.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makes sense!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613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two key differences define the logistic regression model, and they also lead us to a kind of unification of regression techniques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generalized linear models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729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two key differences define the logistic regression model, and they also lead us to a kind of unification of regression techniques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generalized linear models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GLMs generalize the distribution of the error term, and allow the conditional mean of the response variable to be related to the linear model by a </a:t>
            </a:r>
            <a:r>
              <a:rPr lang="en-US" sz="3000" dirty="0" smtClean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3462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</p:spTree>
    <p:extLst>
      <p:ext uri="{BB962C8B-B14F-4D97-AF65-F5344CB8AC3E}">
        <p14:creationId xmlns:p14="http://schemas.microsoft.com/office/powerpoint/2010/main" val="2317454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60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Since the Bernoulli distribution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share a common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say that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canonical 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Bernoulli distribution.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40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Since the Bernoulli distribution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share a common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say that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canonical 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Bernoulli distribution.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256462" y="1317625"/>
            <a:ext cx="1463675" cy="1463675"/>
            <a:chOff x="0" y="14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terminology is just FYI!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8230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Interpreting results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</p:txBody>
      </p:sp>
    </p:spTree>
    <p:extLst>
      <p:ext uri="{BB962C8B-B14F-4D97-AF65-F5344CB8AC3E}">
        <p14:creationId xmlns:p14="http://schemas.microsoft.com/office/powerpoint/2010/main" val="14074246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for a unit change in the covariate.</a:t>
            </a:r>
          </a:p>
        </p:txBody>
      </p:sp>
    </p:spTree>
    <p:extLst>
      <p:ext uri="{BB962C8B-B14F-4D97-AF65-F5344CB8AC3E}">
        <p14:creationId xmlns:p14="http://schemas.microsoft.com/office/powerpoint/2010/main" val="4013486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Interpreting this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requires another definition first.</a:t>
            </a:r>
          </a:p>
        </p:txBody>
      </p:sp>
    </p:spTree>
    <p:extLst>
      <p:ext uri="{BB962C8B-B14F-4D97-AF65-F5344CB8AC3E}">
        <p14:creationId xmlns:p14="http://schemas.microsoft.com/office/powerpoint/2010/main" val="874680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an event are given by the ratio of the probability of the event by its complement: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2095500"/>
            <a:ext cx="3619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5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an event are given by the ratio of the probability of the event by its complement: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 ratio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binary event is given by the odds of the event divided by the odds of its complement: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2095500"/>
            <a:ext cx="3619500" cy="8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975100"/>
            <a:ext cx="4940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3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38178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Substituting the definition of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2500" i="1" dirty="0" smtClean="0">
                <a:latin typeface="+mn-lt"/>
                <a:cs typeface="PFDinTextCompPro-Italic"/>
              </a:rPr>
              <a:t>(x)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this equation yields (after some algebra),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37" y="2128778"/>
            <a:ext cx="195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7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38178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Substituting the definition of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2500" i="1" dirty="0" smtClean="0">
                <a:latin typeface="+mn-lt"/>
                <a:cs typeface="PFDinTextCompPro-Italic"/>
              </a:rPr>
              <a:t>(x)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this equation yields (after some algebra),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simple </a:t>
            </a:r>
            <a:r>
              <a:rPr lang="en-US" sz="3000" dirty="0">
                <a:latin typeface="PFDinTextCompPro-Italic"/>
                <a:cs typeface="PFDinTextCompPro-Italic"/>
              </a:rPr>
              <a:t>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37" y="2128778"/>
            <a:ext cx="195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32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how do we interpret this?</a:t>
            </a:r>
          </a:p>
        </p:txBody>
      </p:sp>
    </p:spTree>
    <p:extLst>
      <p:ext uri="{BB962C8B-B14F-4D97-AF65-F5344CB8AC3E}">
        <p14:creationId xmlns:p14="http://schemas.microsoft.com/office/powerpoint/2010/main" val="2616159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how do we interpret this?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</a:t>
            </a:r>
            <a:r>
              <a:rPr lang="en-US" sz="3000" dirty="0">
                <a:latin typeface="PFDinTextCompPro-Italic"/>
                <a:cs typeface="PFDinTextCompPro-Italic"/>
              </a:rPr>
              <a:t>odds ratio of a binary event </a:t>
            </a:r>
            <a:r>
              <a:rPr lang="en-US" sz="3000" dirty="0" smtClean="0">
                <a:latin typeface="PFDinTextCompPro-Italic"/>
                <a:cs typeface="PFDinTextCompPro-Italic"/>
              </a:rPr>
              <a:t>gives the </a:t>
            </a:r>
            <a:r>
              <a:rPr lang="en-US" sz="3000" dirty="0">
                <a:latin typeface="PFDinTextCompPro-Italic"/>
                <a:cs typeface="PFDinTextCompPro-Italic"/>
              </a:rPr>
              <a:t>increase </a:t>
            </a:r>
            <a:r>
              <a:rPr lang="en-US" sz="3000" dirty="0" smtClean="0">
                <a:latin typeface="PFDinTextCompPro-Italic"/>
                <a:cs typeface="PFDinTextCompPro-Italic"/>
              </a:rPr>
              <a:t>in likelihood of an outcome if </a:t>
            </a:r>
            <a:r>
              <a:rPr lang="en-US" sz="3000" dirty="0">
                <a:latin typeface="PFDinTextCompPro-Italic"/>
                <a:cs typeface="PFDinTextCompPro-Italic"/>
              </a:rPr>
              <a:t>the event occurs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79794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 – An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a mobile OS (for example,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iOS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91433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 – An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a mobile OS (for example,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iOS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this case, </a:t>
            </a:r>
            <a:r>
              <a:rPr lang="en-US" sz="3000" dirty="0" smtClean="0">
                <a:latin typeface="PFDinTextCompPro-Italic"/>
                <a:cs typeface="PFDinTextCompPro-Italic"/>
              </a:rPr>
              <a:t>an odds </a:t>
            </a:r>
            <a:r>
              <a:rPr lang="en-US" sz="3000" dirty="0">
                <a:latin typeface="PFDinTextCompPro-Italic"/>
                <a:cs typeface="PFDinTextCompPro-Italic"/>
              </a:rPr>
              <a:t>ratio of </a:t>
            </a:r>
            <a:r>
              <a:rPr lang="en-US" sz="3000" dirty="0" smtClean="0">
                <a:latin typeface="PFDinTextCompPro-Italic"/>
                <a:cs typeface="PFDinTextCompPro-Italic"/>
              </a:rPr>
              <a:t>2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= log(2)) indicates </a:t>
            </a:r>
            <a:r>
              <a:rPr lang="en-US" sz="3000" dirty="0">
                <a:latin typeface="PFDinTextCompPro-Italic"/>
                <a:cs typeface="PFDinTextCompPro-Italic"/>
              </a:rPr>
              <a:t>that a purchase is twice as likely for an </a:t>
            </a:r>
            <a:r>
              <a:rPr lang="en-US" sz="3000" dirty="0" err="1">
                <a:latin typeface="PFDinTextCompPro-Italic"/>
                <a:cs typeface="PFDinTextCompPro-Italic"/>
              </a:rPr>
              <a:t>iOS</a:t>
            </a:r>
            <a:r>
              <a:rPr lang="en-US" sz="3000" dirty="0">
                <a:latin typeface="PFDinTextCompPro-Italic"/>
                <a:cs typeface="PFDinTextCompPro-Italic"/>
              </a:rPr>
              <a:t> user as for a non-</a:t>
            </a:r>
            <a:r>
              <a:rPr lang="en-US" sz="3000" dirty="0" err="1">
                <a:latin typeface="PFDinTextCompPro-Italic"/>
                <a:cs typeface="PFDinTextCompPro-Italic"/>
              </a:rPr>
              <a:t>iOS</a:t>
            </a:r>
            <a:r>
              <a:rPr lang="en-US" sz="3000" dirty="0">
                <a:latin typeface="PFDinTextCompPro-Italic"/>
                <a:cs typeface="PFDinTextCompPro-Italic"/>
              </a:rPr>
              <a:t> user.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91433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logistic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1 – linear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perform a logistic fit			- </a:t>
            </a:r>
            <a:r>
              <a:rPr lang="en-US" sz="2300" dirty="0" err="1" smtClean="0">
                <a:latin typeface="PFDinTextCompPro-Italic"/>
                <a:ea typeface="ヒラギノ角ゴ ProN W3" charset="0"/>
                <a:cs typeface="PFDinTextCompPro-Italic"/>
              </a:rPr>
              <a:t>glm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 {stat}</a:t>
            </a:r>
            <a:endParaRPr lang="en-US" sz="2300" dirty="0">
              <a:latin typeface="PFDinTextCompPro-Italic"/>
              <a:ea typeface="ヒラギノ角ゴ ProN W3" charset="0"/>
              <a:cs typeface="PFDinTextCompPro-Italic"/>
            </a:endParaRPr>
          </a:p>
          <a:p>
            <a:pPr marL="0" indent="0">
              <a:buNone/>
            </a:pPr>
            <a:endParaRPr lang="en-US" sz="2300" dirty="0" smtClean="0">
              <a:latin typeface="PFDinTextCompPro-Italic"/>
              <a:ea typeface="ヒラギノ角ゴ ProN W3" charset="0"/>
              <a:cs typeface="PFDinTextCompPro-Italic"/>
            </a:endParaRP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tools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8410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(binary)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19370</TotalTime>
  <Pages>0</Pages>
  <Words>1995</Words>
  <Characters>0</Characters>
  <Application>Microsoft Macintosh PowerPoint</Application>
  <PresentationFormat>Custom</PresentationFormat>
  <Lines>0</Lines>
  <Paragraphs>372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GA_Instructor_Template_Deck</vt:lpstr>
      <vt:lpstr>Agenda</vt:lpstr>
      <vt:lpstr>INTRO to DATA SCIENCE logistic regression</vt:lpstr>
      <vt:lpstr> I. logistic regression II. Outcome variables III. Error terms iv. Interpreting results  exercises: Implementing a logistic fit in r</vt:lpstr>
      <vt:lpstr> I.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Outcome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Error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Interpreting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logistic regression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3705</cp:revision>
  <dcterms:modified xsi:type="dcterms:W3CDTF">2014-03-22T22:26:24Z</dcterms:modified>
</cp:coreProperties>
</file>